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</p:sldIdLst>
  <p:sldSz cy="5143500" cx="9144000"/>
  <p:notesSz cx="6858000" cy="9144000"/>
  <p:embeddedFontLst>
    <p:embeddedFont>
      <p:font typeface="Open Sans SemiBold"/>
      <p:regular r:id="rId55"/>
      <p:bold r:id="rId56"/>
      <p:italic r:id="rId57"/>
      <p:boldItalic r:id="rId58"/>
    </p:embeddedFont>
    <p:embeddedFont>
      <p:font typeface="Open Sans ExtraBold"/>
      <p:bold r:id="rId59"/>
      <p:boldItalic r:id="rId60"/>
    </p:embeddedFont>
    <p:embeddedFont>
      <p:font typeface="Open Sans"/>
      <p:regular r:id="rId61"/>
      <p:bold r:id="rId62"/>
      <p:italic r:id="rId63"/>
      <p:boldItalic r:id="rId6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57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FA3D420-904F-4255-A08E-24988E565CFB}">
  <a:tblStyle styleId="{1FA3D420-904F-4255-A08E-24988E565CF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57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OpenSans-bold.fntdata"/><Relationship Id="rId61" Type="http://schemas.openxmlformats.org/officeDocument/2006/relationships/font" Target="fonts/OpenSans-regular.fntdata"/><Relationship Id="rId20" Type="http://schemas.openxmlformats.org/officeDocument/2006/relationships/slide" Target="slides/slide14.xml"/><Relationship Id="rId64" Type="http://schemas.openxmlformats.org/officeDocument/2006/relationships/font" Target="fonts/OpenSans-boldItalic.fntdata"/><Relationship Id="rId63" Type="http://schemas.openxmlformats.org/officeDocument/2006/relationships/font" Target="fonts/OpenSans-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OpenSansExtraBold-boldItalic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font" Target="fonts/OpenSansSemiBold-regular.fntdata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font" Target="fonts/OpenSansSemiBold-italic.fntdata"/><Relationship Id="rId12" Type="http://schemas.openxmlformats.org/officeDocument/2006/relationships/slide" Target="slides/slide6.xml"/><Relationship Id="rId56" Type="http://schemas.openxmlformats.org/officeDocument/2006/relationships/font" Target="fonts/OpenSansSemiBold-bold.fntdata"/><Relationship Id="rId15" Type="http://schemas.openxmlformats.org/officeDocument/2006/relationships/slide" Target="slides/slide9.xml"/><Relationship Id="rId59" Type="http://schemas.openxmlformats.org/officeDocument/2006/relationships/font" Target="fonts/OpenSansExtraBold-bold.fntdata"/><Relationship Id="rId14" Type="http://schemas.openxmlformats.org/officeDocument/2006/relationships/slide" Target="slides/slide8.xml"/><Relationship Id="rId58" Type="http://schemas.openxmlformats.org/officeDocument/2006/relationships/font" Target="fonts/OpenSansSemiBold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1d7beb8212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1d7beb821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uk">
                <a:solidFill>
                  <a:schemeClr val="dk1"/>
                </a:solidFill>
              </a:rPr>
              <a:t>Флікери на одязі роблять вас </a:t>
            </a:r>
            <a:r>
              <a:rPr b="1" lang="uk">
                <a:solidFill>
                  <a:schemeClr val="dk1"/>
                </a:solidFill>
              </a:rPr>
              <a:t>БІЛЬШ</a:t>
            </a:r>
            <a:r>
              <a:rPr lang="uk">
                <a:solidFill>
                  <a:schemeClr val="dk1"/>
                </a:solidFill>
              </a:rPr>
              <a:t> помітними для водіїв у темряві.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СВІТЛИЙ</a:t>
            </a:r>
            <a:r>
              <a:rPr lang="uk">
                <a:solidFill>
                  <a:schemeClr val="dk1"/>
                </a:solidFill>
              </a:rPr>
              <a:t> одяг є безпечнішим для прогулянок у темну пору, оскільки його легше помітити.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uk">
                <a:solidFill>
                  <a:schemeClr val="dk1"/>
                </a:solidFill>
              </a:rPr>
              <a:t>Переходити дорогу найкраще у місцях із хорошим освітленням і на пішохідних переходах.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uk">
                <a:solidFill>
                  <a:schemeClr val="dk1"/>
                </a:solidFill>
              </a:rPr>
              <a:t>Краще </a:t>
            </a:r>
            <a:r>
              <a:rPr b="1" lang="uk">
                <a:solidFill>
                  <a:schemeClr val="dk1"/>
                </a:solidFill>
              </a:rPr>
              <a:t>НЕ КОРИСТУВАТИСЬ</a:t>
            </a:r>
            <a:r>
              <a:rPr lang="uk">
                <a:solidFill>
                  <a:schemeClr val="dk1"/>
                </a:solidFill>
              </a:rPr>
              <a:t> телефоном у темну пору доби (за винятком ліхтарика)</a:t>
            </a:r>
            <a:r>
              <a:rPr lang="uk">
                <a:solidFill>
                  <a:schemeClr val="dk1"/>
                </a:solidFill>
              </a:rPr>
              <a:t> адже це може відволікати</a:t>
            </a:r>
            <a:r>
              <a:rPr lang="uk">
                <a:solidFill>
                  <a:schemeClr val="dk1"/>
                </a:solidFill>
              </a:rPr>
              <a:t>.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uk">
                <a:solidFill>
                  <a:schemeClr val="dk1"/>
                </a:solidFill>
              </a:rPr>
              <a:t>У сильний снігопад видимість знижується, тому важливо використовувати світловідбивальні елементи, щоб бути помітними.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139cdef08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139cdef0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120a7dece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120a7dece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120a7decea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120a7dece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11aefffad9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11aefffad9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11aefffad9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11aefffad9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11aefffad9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11aefffad9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12cd09d354_0_4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12cd09d354_0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12cd09d354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12cd09d354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11aefffad9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11aefffad9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12cd09d35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12cd09d3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13c0e646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13c0e646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13c0e6464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13c0e6464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120a7decea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120a7decea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120a7decea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120a7decea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12cd09d354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12cd09d354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120a7decea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120a7decea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dk1"/>
                </a:solidFill>
              </a:rPr>
              <a:t>Правильні твердження: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Взуття з ребристою підошвою допоможе уникнути падіння під час ожеледиці. </a:t>
            </a:r>
            <a:r>
              <a:rPr lang="uk">
                <a:solidFill>
                  <a:schemeClr val="dk1"/>
                </a:solidFill>
              </a:rPr>
              <a:t>Ребриста підошва забезпечує краще зчеплення з поверхнею і допомагає уникати ковзання під час руху по льоду чи снігу.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Якщо лід починає тріщати під ногами, слід негайно повернутися назад човгаючим кроком. </a:t>
            </a:r>
            <a:r>
              <a:rPr lang="uk">
                <a:solidFill>
                  <a:schemeClr val="dk1"/>
                </a:solidFill>
              </a:rPr>
              <a:t>Човгаючий крок допомагає рівномірно розподілити вагу і зменшити навантаження на лід, знижуючи ймовірність, що він проломиться.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dk1"/>
                </a:solidFill>
              </a:rPr>
              <a:t>Неправильні твердження: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Лід білого кольору міцніший за блакитний і витримує більшу вагу. </a:t>
            </a:r>
            <a:r>
              <a:rPr lang="uk">
                <a:solidFill>
                  <a:schemeClr val="dk1"/>
                </a:solidFill>
              </a:rPr>
              <a:t>Насправді, </a:t>
            </a:r>
            <a:r>
              <a:rPr b="1" lang="uk">
                <a:solidFill>
                  <a:schemeClr val="dk1"/>
                </a:solidFill>
              </a:rPr>
              <a:t>блакитний лід є міцнішим</a:t>
            </a:r>
            <a:r>
              <a:rPr lang="uk">
                <a:solidFill>
                  <a:schemeClr val="dk1"/>
                </a:solidFill>
              </a:rPr>
              <a:t>, оскільки він містить менше повітряних бульбашок і краще витримує навантаження. Білий лід, як правило, менш міцний через пористість.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Бурульки найбезпечніші, якщо перебувати під дахом, звідки вони звисають. </a:t>
            </a:r>
            <a:r>
              <a:rPr lang="uk">
                <a:solidFill>
                  <a:schemeClr val="dk1"/>
                </a:solidFill>
              </a:rPr>
              <a:t>Це неправильно. Стояти під дахом із бурульками небезпечно, оскільки вони можуть раптово відламатися і впасти, що може призвести до серйозних травм. Краще триматися подалі від місць, де звисають бурульки.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Перевіряти міцність льоду ударами ніг — безпечний спосіб переконатися, що лід витримає вагу. </a:t>
            </a:r>
            <a:r>
              <a:rPr lang="uk">
                <a:solidFill>
                  <a:schemeClr val="dk1"/>
                </a:solidFill>
              </a:rPr>
              <a:t>Перевіряти лід ударами ніг небезпечно, адже це може пошкодити його структуру і раптово проламати його. Замість цього слід використовувати палицю або інші засоби, щоб обережно перевірити товщину льоду, або не виходити на лід без відповідних знань і обладнання.</a:t>
            </a:r>
            <a:endParaRPr b="1"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1d7beb8212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1d7beb8212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uk">
                <a:solidFill>
                  <a:schemeClr val="dk1"/>
                </a:solidFill>
              </a:rPr>
              <a:t>Взуття з ребристою підошвою допоможе уникнути падіння під час ожеледиці.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uk">
                <a:solidFill>
                  <a:schemeClr val="dk1"/>
                </a:solidFill>
              </a:rPr>
              <a:t>Лід </a:t>
            </a:r>
            <a:r>
              <a:rPr b="1" lang="uk">
                <a:solidFill>
                  <a:schemeClr val="dk1"/>
                </a:solidFill>
              </a:rPr>
              <a:t>БЛАКИТНОГО</a:t>
            </a:r>
            <a:r>
              <a:rPr lang="uk">
                <a:solidFill>
                  <a:schemeClr val="dk1"/>
                </a:solidFill>
              </a:rPr>
              <a:t> кольору міцніший за </a:t>
            </a:r>
            <a:r>
              <a:rPr b="1" lang="uk">
                <a:solidFill>
                  <a:schemeClr val="dk1"/>
                </a:solidFill>
              </a:rPr>
              <a:t>БІЛИЙ</a:t>
            </a:r>
            <a:r>
              <a:rPr lang="uk">
                <a:solidFill>
                  <a:schemeClr val="dk1"/>
                </a:solidFill>
              </a:rPr>
              <a:t> і витримує більшу вагу.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uk">
                <a:solidFill>
                  <a:schemeClr val="dk1"/>
                </a:solidFill>
              </a:rPr>
              <a:t>Якщо лід починає тріщати під ногами, слід негайно повернутися назад човгаючим кроком.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uk">
                <a:solidFill>
                  <a:schemeClr val="dk1"/>
                </a:solidFill>
              </a:rPr>
              <a:t>Перебувати під дахом з бурульками </a:t>
            </a:r>
            <a:r>
              <a:rPr b="1" lang="uk">
                <a:solidFill>
                  <a:schemeClr val="dk1"/>
                </a:solidFill>
              </a:rPr>
              <a:t>НЕБЕЗПЕЧНО</a:t>
            </a:r>
            <a:r>
              <a:rPr lang="uk">
                <a:solidFill>
                  <a:schemeClr val="dk1"/>
                </a:solidFill>
              </a:rPr>
              <a:t>.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uk">
                <a:solidFill>
                  <a:schemeClr val="dk1"/>
                </a:solidFill>
              </a:rPr>
              <a:t>Перевіряти міцність льоду ударами ніг — </a:t>
            </a:r>
            <a:r>
              <a:rPr b="1" lang="uk">
                <a:solidFill>
                  <a:schemeClr val="dk1"/>
                </a:solidFill>
              </a:rPr>
              <a:t>НЕБЕЗПЕЧНИЙ</a:t>
            </a:r>
            <a:r>
              <a:rPr lang="uk">
                <a:solidFill>
                  <a:schemeClr val="dk1"/>
                </a:solidFill>
              </a:rPr>
              <a:t> спосіб переконатися, що він витримає вагу.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12cd09d354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12cd09d354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11aefffad9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11aefffad9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11aefffad9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311aefffad9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11aefffad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11aefffad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12cd09d354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312cd09d354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11fd5c083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11fd5c083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11fd5c083d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311fd5c083d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120a7decea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120a7decea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120a7decea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120a7decea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120a7decea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120a7decea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120a7decea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3120a7decea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312cd09d354_0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312cd09d354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312cd09d354_0_5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312cd09d354_0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12cd09d354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312cd09d354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1aefffad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1aefffad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1237885f0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31237885f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31de0ed366e_5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31de0ed366e_5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3121f7cd79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3121f7cd79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dk1"/>
                </a:solidFill>
              </a:rPr>
              <a:t>Правильні дії: 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Негайно покинь приміщення, де виникла пожежа. </a:t>
            </a:r>
            <a:r>
              <a:rPr lang="uk">
                <a:solidFill>
                  <a:schemeClr val="dk1"/>
                </a:solidFill>
              </a:rPr>
              <a:t>Це основна дія для уникнення небезпеки. Швидко залишивши приміщення можна </a:t>
            </a:r>
            <a:r>
              <a:rPr lang="uk">
                <a:solidFill>
                  <a:schemeClr val="dk1"/>
                </a:solidFill>
              </a:rPr>
              <a:t>знизити</a:t>
            </a:r>
            <a:r>
              <a:rPr lang="uk">
                <a:solidFill>
                  <a:schemeClr val="dk1"/>
                </a:solidFill>
              </a:rPr>
              <a:t> ймовірність опіків та отруєння димом.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Якщо в приміщенні задимлено, пригинайся до підлоги, щоб не отруїтися продуктами горіння. </a:t>
            </a:r>
            <a:r>
              <a:rPr lang="uk">
                <a:solidFill>
                  <a:schemeClr val="dk1"/>
                </a:solidFill>
              </a:rPr>
              <a:t>Дим піднімається вгору, тому пересування в пригнутому положенні допоможе дихати менш задимленим повітрям, зменшуючи ймовірність отруєння.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Якщо не можеш покинути будівлю, вийди на балкон і клич на допомогу. </a:t>
            </a:r>
            <a:r>
              <a:rPr lang="uk">
                <a:solidFill>
                  <a:schemeClr val="dk1"/>
                </a:solidFill>
              </a:rPr>
              <a:t>Балкон — безпечніше місце для очікування допомоги, оскільки є доступ до свіжого повітря, а також рятувальники швидше помітять людину на відкритому просторі.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Якщо можливо, приклади до обличчя вологу тканину або серветку, аби захистити органи дихання. </a:t>
            </a:r>
            <a:r>
              <a:rPr lang="uk">
                <a:solidFill>
                  <a:schemeClr val="dk1"/>
                </a:solidFill>
              </a:rPr>
              <a:t>Волога тканина допомагає трохи відфільтрувати дим і полегшити дихання, захищаючи легені від шкідливих продуктів горіння.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Зателефонуй на номер 101 та повідом про пожежу. </a:t>
            </a:r>
            <a:r>
              <a:rPr lang="uk">
                <a:solidFill>
                  <a:schemeClr val="dk1"/>
                </a:solidFill>
              </a:rPr>
              <a:t>Повідомити про пожежу потрібно, аби швидко прибула допомога.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300">
                <a:solidFill>
                  <a:schemeClr val="dk1"/>
                </a:solidFill>
              </a:rPr>
              <a:t>Неправильні дії: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Залишся в кімнаті та чекай вогнеборців. </a:t>
            </a:r>
            <a:r>
              <a:rPr lang="uk">
                <a:solidFill>
                  <a:schemeClr val="dk1"/>
                </a:solidFill>
              </a:rPr>
              <a:t>Це може бути небезпечно, якщо в кімнаті немає виходу для свіжого повітря. Краще залишити приміщення або вийти на балкон.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Вимкни всі електроприлади перед виходом, навіть якщо це забере час. </a:t>
            </a:r>
            <a:r>
              <a:rPr lang="uk">
                <a:solidFill>
                  <a:schemeClr val="dk1"/>
                </a:solidFill>
              </a:rPr>
              <a:t>На момент пожежі важливо якомога швидше покинути приміщення, а не витрачати час на вимикання електроприладів. Втеча з приміщення — найважливіше.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Користуйся ліфтом, якщо він не горить. </a:t>
            </a:r>
            <a:r>
              <a:rPr lang="uk">
                <a:solidFill>
                  <a:schemeClr val="dk1"/>
                </a:solidFill>
              </a:rPr>
              <a:t>Ліфт під час пожежі використовувати не можна, оскільки він може зупинитися через пошкодження електричних дротів або заповнитися димом, перетворившись на небезпечну пастку.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Сховайся під ліжком або в шафі.</a:t>
            </a:r>
            <a:r>
              <a:rPr lang="uk">
                <a:solidFill>
                  <a:schemeClr val="dk1"/>
                </a:solidFill>
              </a:rPr>
              <a:t> Це небезпечно, оскільки там немає доступу до свіжого повітря, а рятувальникам буде важче тебе знайти. Краще покинути приміщення або вийти на балкон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312cd09d354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312cd09d354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1d7beb8212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31d7beb8212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300">
                <a:solidFill>
                  <a:schemeClr val="dk1"/>
                </a:solidFill>
              </a:rPr>
              <a:t>Правильні твердження: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Ніколи не залишай запалену свічку без нагляду. </a:t>
            </a:r>
            <a:r>
              <a:rPr lang="uk">
                <a:solidFill>
                  <a:schemeClr val="dk1"/>
                </a:solidFill>
              </a:rPr>
              <a:t>Запалена свічка може спричинити пожежу, якщо її залишити без нагляду, особливо якщо поблизу є легкозаймисті предмети.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Одяг не можна сушити на обігрівачах, адже це може спричинити пожежу. </a:t>
            </a:r>
            <a:r>
              <a:rPr lang="uk">
                <a:solidFill>
                  <a:schemeClr val="dk1"/>
                </a:solidFill>
              </a:rPr>
              <a:t>Сушіння одягу на обігрівачах небезпечне, оскільки може призвести до перегрівання тканин та їхнього займання.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300">
                <a:solidFill>
                  <a:schemeClr val="dk1"/>
                </a:solidFill>
              </a:rPr>
              <a:t>Неправильні твердження: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Під час пожежі можна скористатися ліфтом, аби швидко спуститися вниз. </a:t>
            </a:r>
            <a:r>
              <a:rPr lang="uk">
                <a:solidFill>
                  <a:schemeClr val="dk1"/>
                </a:solidFill>
              </a:rPr>
              <a:t>Під час пожежі </a:t>
            </a:r>
            <a:r>
              <a:rPr b="1" lang="uk">
                <a:solidFill>
                  <a:schemeClr val="dk1"/>
                </a:solidFill>
              </a:rPr>
              <a:t>ліфти використовувати заборонено</a:t>
            </a:r>
            <a:r>
              <a:rPr lang="uk">
                <a:solidFill>
                  <a:schemeClr val="dk1"/>
                </a:solidFill>
              </a:rPr>
              <a:t>, оскільки вони можуть зупинитися через перебої з електрикою або наповнитися димом, створюючи пастку.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Пошкоджені розетки та дроти можна ремонтувати самостійно, якщо є інструкція. </a:t>
            </a:r>
            <a:r>
              <a:rPr lang="uk">
                <a:solidFill>
                  <a:schemeClr val="dk1"/>
                </a:solidFill>
              </a:rPr>
              <a:t>Ремонт електропроводки або розеток повинен виконувати лише фахівець. Неправильний ремонт може призвести до ураження струмом або пожежі.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uk">
                <a:solidFill>
                  <a:schemeClr val="dk1"/>
                </a:solidFill>
              </a:rPr>
              <a:t>Бенгальські вогники безпечні, якщо запалювати їх далеко від легкозаймистих предметів. </a:t>
            </a:r>
            <a:r>
              <a:rPr lang="uk">
                <a:solidFill>
                  <a:schemeClr val="dk1"/>
                </a:solidFill>
              </a:rPr>
              <a:t>Навіть за умови безпечної відстані бенгальські вогники можуть бути небезпечними, адже іскри можуть потрапити на людей або предмети поблизу, спричиняючи опіки або займання.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3173c7794e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3173c7794e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3173c7794e6_1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3173c7794e6_1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11fd5c083d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311fd5c083d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311fd5c083d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311fd5c083d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11aefffad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11aefffad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11aefffad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11aefffad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1aefffad9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11aefffad9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120a7dece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120a7dece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11aefffad9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11aefffad9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0" y="428800"/>
            <a:ext cx="6081900" cy="23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69879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 algn="ctr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dk2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454975" y="459000"/>
            <a:ext cx="6854700" cy="8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2" type="body"/>
          </p:nvPr>
        </p:nvSpPr>
        <p:spPr>
          <a:xfrm>
            <a:off x="505300" y="1596400"/>
            <a:ext cx="3231000" cy="23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bg>
      <p:bgPr>
        <a:solidFill>
          <a:srgbClr val="8F579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454975" y="459000"/>
            <a:ext cx="5928600" cy="8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505300" y="1596400"/>
            <a:ext cx="3231000" cy="23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Font typeface="Open Sans"/>
              <a:buChar char="●"/>
              <a:defRPr b="1">
                <a:latin typeface="Open Sans"/>
                <a:ea typeface="Open Sans"/>
                <a:cs typeface="Open Sans"/>
                <a:sym typeface="Open Sans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56190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724075"/>
            <a:ext cx="4045200" cy="199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93700" lvl="0" marL="4572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ExtraBold"/>
              <a:buNone/>
              <a:defRPr sz="2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937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Open Sans ExtraBold"/>
              <a:buChar char="●"/>
              <a:defRPr sz="2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○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■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○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■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○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■"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3.jpg"/><Relationship Id="rId4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2.png"/><Relationship Id="rId4" Type="http://schemas.openxmlformats.org/officeDocument/2006/relationships/image" Target="../media/image26.png"/><Relationship Id="rId5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0.png"/><Relationship Id="rId4" Type="http://schemas.openxmlformats.org/officeDocument/2006/relationships/image" Target="../media/image50.png"/><Relationship Id="rId5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5.png"/><Relationship Id="rId4" Type="http://schemas.openxmlformats.org/officeDocument/2006/relationships/image" Target="../media/image28.png"/><Relationship Id="rId5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2.png"/><Relationship Id="rId4" Type="http://schemas.openxmlformats.org/officeDocument/2006/relationships/image" Target="../media/image28.png"/><Relationship Id="rId5" Type="http://schemas.openxmlformats.org/officeDocument/2006/relationships/image" Target="../media/image1.png"/><Relationship Id="rId6" Type="http://schemas.openxmlformats.org/officeDocument/2006/relationships/image" Target="../media/image4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1.png"/><Relationship Id="rId4" Type="http://schemas.openxmlformats.org/officeDocument/2006/relationships/image" Target="../media/image28.png"/><Relationship Id="rId5" Type="http://schemas.openxmlformats.org/officeDocument/2006/relationships/image" Target="../media/image11.png"/><Relationship Id="rId6" Type="http://schemas.openxmlformats.org/officeDocument/2006/relationships/image" Target="../media/image5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9.png"/><Relationship Id="rId4" Type="http://schemas.openxmlformats.org/officeDocument/2006/relationships/image" Target="../media/image6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6.png"/><Relationship Id="rId4" Type="http://schemas.openxmlformats.org/officeDocument/2006/relationships/image" Target="../media/image68.png"/><Relationship Id="rId9" Type="http://schemas.openxmlformats.org/officeDocument/2006/relationships/image" Target="../media/image62.png"/><Relationship Id="rId5" Type="http://schemas.openxmlformats.org/officeDocument/2006/relationships/image" Target="../media/image65.png"/><Relationship Id="rId6" Type="http://schemas.openxmlformats.org/officeDocument/2006/relationships/image" Target="../media/image69.png"/><Relationship Id="rId7" Type="http://schemas.openxmlformats.org/officeDocument/2006/relationships/image" Target="../media/image60.png"/><Relationship Id="rId8" Type="http://schemas.openxmlformats.org/officeDocument/2006/relationships/image" Target="../media/image7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7.png"/><Relationship Id="rId4" Type="http://schemas.openxmlformats.org/officeDocument/2006/relationships/image" Target="../media/image60.png"/><Relationship Id="rId5" Type="http://schemas.openxmlformats.org/officeDocument/2006/relationships/image" Target="../media/image92.png"/><Relationship Id="rId6" Type="http://schemas.openxmlformats.org/officeDocument/2006/relationships/image" Target="../media/image70.png"/><Relationship Id="rId7" Type="http://schemas.openxmlformats.org/officeDocument/2006/relationships/image" Target="../media/image73.png"/><Relationship Id="rId8" Type="http://schemas.openxmlformats.org/officeDocument/2006/relationships/image" Target="../media/image6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7.png"/><Relationship Id="rId4" Type="http://schemas.openxmlformats.org/officeDocument/2006/relationships/image" Target="../media/image75.png"/><Relationship Id="rId5" Type="http://schemas.openxmlformats.org/officeDocument/2006/relationships/image" Target="../media/image6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7.png"/><Relationship Id="rId4" Type="http://schemas.openxmlformats.org/officeDocument/2006/relationships/image" Target="../media/image72.png"/><Relationship Id="rId5" Type="http://schemas.openxmlformats.org/officeDocument/2006/relationships/image" Target="../media/image76.png"/><Relationship Id="rId6" Type="http://schemas.openxmlformats.org/officeDocument/2006/relationships/image" Target="../media/image6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4.png"/><Relationship Id="rId4" Type="http://schemas.openxmlformats.org/officeDocument/2006/relationships/image" Target="../media/image8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5.png"/><Relationship Id="rId4" Type="http://schemas.openxmlformats.org/officeDocument/2006/relationships/image" Target="../media/image74.png"/><Relationship Id="rId5" Type="http://schemas.openxmlformats.org/officeDocument/2006/relationships/image" Target="../media/image8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0.png"/><Relationship Id="rId4" Type="http://schemas.openxmlformats.org/officeDocument/2006/relationships/image" Target="../media/image8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4.png"/><Relationship Id="rId4" Type="http://schemas.openxmlformats.org/officeDocument/2006/relationships/image" Target="../media/image57.png"/><Relationship Id="rId5" Type="http://schemas.openxmlformats.org/officeDocument/2006/relationships/image" Target="../media/image6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1.png"/><Relationship Id="rId4" Type="http://schemas.openxmlformats.org/officeDocument/2006/relationships/image" Target="../media/image90.png"/><Relationship Id="rId5" Type="http://schemas.openxmlformats.org/officeDocument/2006/relationships/image" Target="../media/image87.png"/><Relationship Id="rId6" Type="http://schemas.openxmlformats.org/officeDocument/2006/relationships/image" Target="../media/image6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1.png"/><Relationship Id="rId4" Type="http://schemas.openxmlformats.org/officeDocument/2006/relationships/image" Target="../media/image97.png"/><Relationship Id="rId5" Type="http://schemas.openxmlformats.org/officeDocument/2006/relationships/image" Target="../media/image6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97.png"/><Relationship Id="rId4" Type="http://schemas.openxmlformats.org/officeDocument/2006/relationships/image" Target="../media/image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9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9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2.png"/></Relationships>
</file>

<file path=ppt/slides/_rels/slide45.xml.rels><?xml version="1.0" encoding="UTF-8" standalone="yes"?><Relationships xmlns="http://schemas.openxmlformats.org/package/2006/relationships"><Relationship Id="rId10" Type="http://schemas.openxmlformats.org/officeDocument/2006/relationships/hyperlink" Target="https://www.youtube.com/watch?v=_atjtp-67G8&amp;ab_channel=UNICEFUkraine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01.png"/><Relationship Id="rId4" Type="http://schemas.openxmlformats.org/officeDocument/2006/relationships/hyperlink" Target="https://bezpeka.dsns.gov.ua/" TargetMode="External"/><Relationship Id="rId9" Type="http://schemas.openxmlformats.org/officeDocument/2006/relationships/hyperlink" Target="https://spilnoteka.org/seriya-videorolykiv-zymovi-prygody-bez-shkody/" TargetMode="External"/><Relationship Id="rId5" Type="http://schemas.openxmlformats.org/officeDocument/2006/relationships/hyperlink" Target="https://spilnoteka.org/catalog/?profession=osvityanam" TargetMode="External"/><Relationship Id="rId6" Type="http://schemas.openxmlformats.org/officeDocument/2006/relationships/hyperlink" Target="https://spilnoteka.org/catalog/?profession=osvityanam" TargetMode="External"/><Relationship Id="rId7" Type="http://schemas.openxmlformats.org/officeDocument/2006/relationships/hyperlink" Target="https://spilnoteka.org/seriya-videorolykiv-zymovi-prygody-bez-shkody/" TargetMode="External"/><Relationship Id="rId8" Type="http://schemas.openxmlformats.org/officeDocument/2006/relationships/hyperlink" Target="https://spilnoteka.org/seriya-videorolykiv-zymovi-prygody-bez-shkody/" TargetMode="Externa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s://spilnoteka.org/broshura-zi-stikerpakom-zymovi-prygody-bez-shkody/" TargetMode="External"/><Relationship Id="rId4" Type="http://schemas.openxmlformats.org/officeDocument/2006/relationships/hyperlink" Target="https://spilnoteka.org/rozmalovky-na-temu-minnoyi-bezpeky/" TargetMode="External"/><Relationship Id="rId9" Type="http://schemas.openxmlformats.org/officeDocument/2006/relationships/hyperlink" Target="https://spilnoteka.org/catalog/?profession=osvityanam" TargetMode="External"/><Relationship Id="rId5" Type="http://schemas.openxmlformats.org/officeDocument/2006/relationships/hyperlink" Target="https://www.znaimo-game.com.ua/our-map/" TargetMode="External"/><Relationship Id="rId6" Type="http://schemas.openxmlformats.org/officeDocument/2006/relationships/image" Target="../media/image98.png"/><Relationship Id="rId7" Type="http://schemas.openxmlformats.org/officeDocument/2006/relationships/hyperlink" Target="https://bezpeka.dsns.gov.ua/" TargetMode="External"/><Relationship Id="rId8" Type="http://schemas.openxmlformats.org/officeDocument/2006/relationships/hyperlink" Target="https://spilnoteka.org/catalog/?profession=osvityanam" TargetMode="Externa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00.png"/><Relationship Id="rId4" Type="http://schemas.openxmlformats.org/officeDocument/2006/relationships/image" Target="../media/image17.png"/><Relationship Id="rId5" Type="http://schemas.openxmlformats.org/officeDocument/2006/relationships/image" Target="../media/image54.png"/><Relationship Id="rId6" Type="http://schemas.openxmlformats.org/officeDocument/2006/relationships/image" Target="../media/image1.png"/><Relationship Id="rId7" Type="http://schemas.openxmlformats.org/officeDocument/2006/relationships/image" Target="../media/image6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4.png"/><Relationship Id="rId8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37.png"/><Relationship Id="rId5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12.png"/><Relationship Id="rId5" Type="http://schemas.openxmlformats.org/officeDocument/2006/relationships/image" Target="../media/image21.png"/><Relationship Id="rId6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5.png"/><Relationship Id="rId4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507525" y="1651375"/>
            <a:ext cx="2155175" cy="410575"/>
          </a:xfrm>
          <a:prstGeom prst="flowChartManualInpu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3" name="Google Shape;63;p15"/>
          <p:cNvSpPr txBox="1"/>
          <p:nvPr/>
        </p:nvSpPr>
        <p:spPr>
          <a:xfrm>
            <a:off x="573200" y="1651375"/>
            <a:ext cx="2089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ДЛЯ 5-7 КЛАСІВ</a:t>
            </a:r>
            <a:endParaRPr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21">
            <a:off x="4045075" y="395707"/>
            <a:ext cx="1872403" cy="228887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347125" y="413150"/>
            <a:ext cx="3873600" cy="13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8382">
                <a:latin typeface="Open Sans ExtraBold"/>
                <a:ea typeface="Open Sans ExtraBold"/>
                <a:cs typeface="Open Sans ExtraBold"/>
                <a:sym typeface="Open Sans ExtraBold"/>
              </a:rPr>
              <a:t>Зимові</a:t>
            </a:r>
            <a:br>
              <a:rPr lang="uk" sz="5822"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uk" sz="3000">
                <a:latin typeface="Open Sans ExtraBold"/>
                <a:ea typeface="Open Sans ExtraBold"/>
                <a:cs typeface="Open Sans ExtraBold"/>
                <a:sym typeface="Open Sans ExtraBold"/>
              </a:rPr>
              <a:t>пригоди без шкоди</a:t>
            </a:r>
            <a:endParaRPr sz="30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2450606" y="777416"/>
            <a:ext cx="202200" cy="271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7" name="Google Shape;67;p15"/>
          <p:cNvPicPr preferRelativeResize="0"/>
          <p:nvPr/>
        </p:nvPicPr>
        <p:blipFill rotWithShape="1">
          <a:blip r:embed="rId4">
            <a:alphaModFix/>
          </a:blip>
          <a:srcRect b="632" l="0" r="0" t="632"/>
          <a:stretch/>
        </p:blipFill>
        <p:spPr>
          <a:xfrm>
            <a:off x="2386750" y="754900"/>
            <a:ext cx="329975" cy="3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/>
          <p:nvPr/>
        </p:nvSpPr>
        <p:spPr>
          <a:xfrm>
            <a:off x="1238632" y="1391880"/>
            <a:ext cx="70200" cy="99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4">
            <a:alphaModFix/>
          </a:blip>
          <a:srcRect b="0" l="729" r="739" t="0"/>
          <a:stretch/>
        </p:blipFill>
        <p:spPr>
          <a:xfrm>
            <a:off x="1216450" y="1383600"/>
            <a:ext cx="114625" cy="11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818190">
            <a:off x="5195850" y="-1314773"/>
            <a:ext cx="2937988" cy="3553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75500" y="4174213"/>
            <a:ext cx="5688003" cy="96928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/>
          <p:nvPr/>
        </p:nvSpPr>
        <p:spPr>
          <a:xfrm>
            <a:off x="702768" y="1398952"/>
            <a:ext cx="60000" cy="85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4">
            <a:alphaModFix/>
          </a:blip>
          <a:srcRect b="0" l="729" r="739" t="0"/>
          <a:stretch/>
        </p:blipFill>
        <p:spPr>
          <a:xfrm>
            <a:off x="683775" y="1391863"/>
            <a:ext cx="98145" cy="9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/>
          <p:nvPr/>
        </p:nvSpPr>
        <p:spPr>
          <a:xfrm>
            <a:off x="3034383" y="1391883"/>
            <a:ext cx="70200" cy="99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 rotWithShape="1">
          <a:blip r:embed="rId4">
            <a:alphaModFix/>
          </a:blip>
          <a:srcRect b="0" l="729" r="739" t="0"/>
          <a:stretch/>
        </p:blipFill>
        <p:spPr>
          <a:xfrm>
            <a:off x="3012201" y="1383601"/>
            <a:ext cx="114625" cy="116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/>
          <p:nvPr/>
        </p:nvSpPr>
        <p:spPr>
          <a:xfrm>
            <a:off x="531400" y="985200"/>
            <a:ext cx="3213175" cy="417225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1" name="Google Shape;181;p24"/>
          <p:cNvSpPr txBox="1"/>
          <p:nvPr/>
        </p:nvSpPr>
        <p:spPr>
          <a:xfrm>
            <a:off x="531400" y="398925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наших винахідників!</a:t>
            </a:r>
            <a:endParaRPr b="1"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2" name="Google Shape;182;p24"/>
          <p:cNvSpPr txBox="1"/>
          <p:nvPr/>
        </p:nvSpPr>
        <p:spPr>
          <a:xfrm rot="904300">
            <a:off x="455167" y="27994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 rot="-899351">
            <a:off x="5314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4" name="Google Shape;184;p24"/>
          <p:cNvSpPr txBox="1"/>
          <p:nvPr/>
        </p:nvSpPr>
        <p:spPr>
          <a:xfrm rot="-899351">
            <a:off x="379057" y="3468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5" name="Google Shape;185;p24"/>
          <p:cNvSpPr txBox="1"/>
          <p:nvPr/>
        </p:nvSpPr>
        <p:spPr>
          <a:xfrm rot="387769">
            <a:off x="524100" y="4171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6" name="Google Shape;186;p24"/>
          <p:cNvSpPr txBox="1"/>
          <p:nvPr/>
        </p:nvSpPr>
        <p:spPr>
          <a:xfrm rot="-282201">
            <a:off x="379069" y="21269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87" name="Google Shape;18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93268">
            <a:off x="6797124" y="-157146"/>
            <a:ext cx="2210275" cy="270191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4"/>
          <p:cNvSpPr/>
          <p:nvPr/>
        </p:nvSpPr>
        <p:spPr>
          <a:xfrm>
            <a:off x="878975" y="2753725"/>
            <a:ext cx="5914700" cy="66960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89" name="Google Shape;189;p24"/>
          <p:cNvSpPr/>
          <p:nvPr/>
        </p:nvSpPr>
        <p:spPr>
          <a:xfrm>
            <a:off x="906325" y="4094813"/>
            <a:ext cx="6285800" cy="738875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0" name="Google Shape;190;p24"/>
          <p:cNvSpPr txBox="1"/>
          <p:nvPr/>
        </p:nvSpPr>
        <p:spPr>
          <a:xfrm>
            <a:off x="878975" y="1688150"/>
            <a:ext cx="6340500" cy="30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Флікери на одязі роблять вас менш помітними для водіїв у темряві</a:t>
            </a:r>
            <a:endParaRPr b="1" sz="13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Темний одяг є безпечнішим для прогулянок у темну пору, </a:t>
            </a:r>
            <a:b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оскільки його легше помітити</a:t>
            </a:r>
            <a:endParaRPr b="1" sz="13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Переходити дорогу найкраще у місцях і</a:t>
            </a: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з</a:t>
            </a: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хорошим освітленням </a:t>
            </a:r>
            <a:b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і </a:t>
            </a: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на</a:t>
            </a: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пішохідних переходах</a:t>
            </a:r>
            <a:endParaRPr b="1" sz="13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Краще йти й відповідати на термінові повідомлення друзів, </a:t>
            </a:r>
            <a:b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</a:t>
            </a: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ніж</a:t>
            </a: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розряджати телефон</a:t>
            </a: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увімкненим </a:t>
            </a: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ліхтариком</a:t>
            </a:r>
            <a:endParaRPr b="1" sz="13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У сильний снігопад видимість знижується, тому дуже важливо використовувати світловідбивальні елементи, щоб бути помітними</a:t>
            </a:r>
            <a:endParaRPr b="1" sz="13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74300" y="1619151"/>
            <a:ext cx="4176522" cy="4816148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5"/>
          <p:cNvSpPr/>
          <p:nvPr/>
        </p:nvSpPr>
        <p:spPr>
          <a:xfrm>
            <a:off x="1377750" y="234100"/>
            <a:ext cx="4837375" cy="92222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7" name="Google Shape;197;p25"/>
          <p:cNvSpPr/>
          <p:nvPr/>
        </p:nvSpPr>
        <p:spPr>
          <a:xfrm>
            <a:off x="3680675" y="2479150"/>
            <a:ext cx="4756025" cy="1184625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8" name="Google Shape;198;p25"/>
          <p:cNvSpPr/>
          <p:nvPr/>
        </p:nvSpPr>
        <p:spPr>
          <a:xfrm>
            <a:off x="4379025" y="863575"/>
            <a:ext cx="4176525" cy="1049850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9" name="Google Shape;199;p25"/>
          <p:cNvSpPr/>
          <p:nvPr/>
        </p:nvSpPr>
        <p:spPr>
          <a:xfrm>
            <a:off x="4003676" y="1735650"/>
            <a:ext cx="4205450" cy="88227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0" name="Google Shape;200;p25"/>
          <p:cNvSpPr txBox="1"/>
          <p:nvPr/>
        </p:nvSpPr>
        <p:spPr>
          <a:xfrm>
            <a:off x="3719550" y="2711375"/>
            <a:ext cx="49419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користуйтеся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мобільним телефон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під час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руху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дорогою, особливо для листування або скролінгу соц мереж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— ви можете підковзнутись або ж не помітити загрозу в темр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яві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Користуйтесь лише ліхтариком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1" name="Google Shape;201;p25"/>
          <p:cNvSpPr txBox="1"/>
          <p:nvPr/>
        </p:nvSpPr>
        <p:spPr>
          <a:xfrm>
            <a:off x="4079863" y="1885675"/>
            <a:ext cx="39396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Обирайте освітлені маршрути — намагайтеся рухатися лише добре освітленими вулицями та пішохідними переходами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2" name="Google Shape;202;p25"/>
          <p:cNvSpPr txBox="1"/>
          <p:nvPr/>
        </p:nvSpPr>
        <p:spPr>
          <a:xfrm>
            <a:off x="4490013" y="1050113"/>
            <a:ext cx="37191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Звертайте увагу на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стан шляху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— перед виходом оцініть стан покриття на вулицях, уникайте слизьких ділянок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3" name="Google Shape;203;p25"/>
          <p:cNvSpPr txBox="1"/>
          <p:nvPr/>
        </p:nvSpPr>
        <p:spPr>
          <a:xfrm>
            <a:off x="1520350" y="362500"/>
            <a:ext cx="40173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Носіть світловідбивальні елементи — фліке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ри,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на одязі, рюкзаках та взутті. Вони допоможуть бути помітними для водіїв у темряві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4" name="Google Shape;204;p25"/>
          <p:cNvSpPr/>
          <p:nvPr/>
        </p:nvSpPr>
        <p:spPr>
          <a:xfrm>
            <a:off x="4878450" y="3543650"/>
            <a:ext cx="3891250" cy="96515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5" name="Google Shape;205;p25"/>
          <p:cNvSpPr txBox="1"/>
          <p:nvPr/>
        </p:nvSpPr>
        <p:spPr>
          <a:xfrm>
            <a:off x="5017825" y="3704325"/>
            <a:ext cx="38376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Остерігайтесь ожеледиці та бурульок — будьте обережні на слизьких поверхнях </a:t>
            </a:r>
            <a:b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та під дахами, де можуть падати бурульки</a:t>
            </a:r>
            <a:endParaRPr sz="1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06" name="Google Shape;20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350" y="1158287"/>
            <a:ext cx="3719101" cy="1793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5"/>
          <p:cNvSpPr txBox="1"/>
          <p:nvPr/>
        </p:nvSpPr>
        <p:spPr>
          <a:xfrm>
            <a:off x="1036550" y="1781800"/>
            <a:ext cx="25914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Флікер 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— 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мій щит у темряві!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6"/>
          <p:cNvSpPr txBox="1"/>
          <p:nvPr>
            <p:ph type="title"/>
          </p:nvPr>
        </p:nvSpPr>
        <p:spPr>
          <a:xfrm>
            <a:off x="311700" y="333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20">
                <a:solidFill>
                  <a:srgbClr val="000000"/>
                </a:solidFill>
              </a:rPr>
              <a:t>Знайомтесь! Це гості нашого уроку</a:t>
            </a:r>
            <a:endParaRPr sz="2420">
              <a:solidFill>
                <a:srgbClr val="000000"/>
              </a:solidFill>
            </a:endParaRPr>
          </a:p>
        </p:txBody>
      </p:sp>
      <p:sp>
        <p:nvSpPr>
          <p:cNvPr id="213" name="Google Shape;213;p26"/>
          <p:cNvSpPr txBox="1"/>
          <p:nvPr/>
        </p:nvSpPr>
        <p:spPr>
          <a:xfrm>
            <a:off x="378025" y="4086975"/>
            <a:ext cx="4300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Open Sans ExtraBold"/>
                <a:ea typeface="Open Sans ExtraBold"/>
                <a:cs typeface="Open Sans ExtraBold"/>
                <a:sym typeface="Open Sans ExtraBold"/>
              </a:rPr>
              <a:t>Українські полярники та полярниці зі станції </a:t>
            </a:r>
            <a:r>
              <a:rPr lang="uk" sz="1600">
                <a:latin typeface="Open Sans ExtraBold"/>
                <a:ea typeface="Open Sans ExtraBold"/>
                <a:cs typeface="Open Sans ExtraBold"/>
                <a:sym typeface="Open Sans ExtraBold"/>
              </a:rPr>
              <a:t>«</a:t>
            </a:r>
            <a:r>
              <a:rPr lang="uk" sz="1600">
                <a:latin typeface="Open Sans ExtraBold"/>
                <a:ea typeface="Open Sans ExtraBold"/>
                <a:cs typeface="Open Sans ExtraBold"/>
                <a:sym typeface="Open Sans ExtraBold"/>
              </a:rPr>
              <a:t>Академік Вернадський», острів Галіндез</a:t>
            </a:r>
            <a:endParaRPr sz="16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14" name="Google Shape;2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58925"/>
            <a:ext cx="4314527" cy="287564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6"/>
          <p:cNvSpPr/>
          <p:nvPr/>
        </p:nvSpPr>
        <p:spPr>
          <a:xfrm>
            <a:off x="4956850" y="937875"/>
            <a:ext cx="3807250" cy="74007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6" name="Google Shape;216;p26"/>
          <p:cNvSpPr/>
          <p:nvPr/>
        </p:nvSpPr>
        <p:spPr>
          <a:xfrm>
            <a:off x="4956850" y="1791850"/>
            <a:ext cx="3807250" cy="1395075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7" name="Google Shape;217;p26"/>
          <p:cNvSpPr/>
          <p:nvPr/>
        </p:nvSpPr>
        <p:spPr>
          <a:xfrm>
            <a:off x="4956850" y="3339325"/>
            <a:ext cx="3807250" cy="139507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8" name="Google Shape;218;p26"/>
          <p:cNvSpPr txBox="1"/>
          <p:nvPr/>
        </p:nvSpPr>
        <p:spPr>
          <a:xfrm>
            <a:off x="5150225" y="1014075"/>
            <a:ext cx="3613800" cy="37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Полярники та полярниці станції «Академік Вернадський» — сміливі дослідники й дослідниці, які працюють в Антарктиді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Вони збирають дані про </a:t>
            </a: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змін</a:t>
            </a: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у клімату, досліджують льодовики, життя морських мешканців і допомагають зрозуміти, як людство може дбати про довкілля. Їхня робота дозволяє осягнути важливі екосистемні зміни та прогнозувати майбутнє нашої планети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>
                <a:latin typeface="Open Sans SemiBold"/>
                <a:ea typeface="Open Sans SemiBold"/>
                <a:cs typeface="Open Sans SemiBold"/>
                <a:sym typeface="Open Sans SemiBold"/>
              </a:rPr>
              <a:t>Полярники та полярниці дотримуються спеціальних правил поведінки та безпеки на льоду, адже замерзлі поверхні можуть бути небезпечними. Вони використовують спеціальне спорядження і перевіряють міцність льоду перед кожним кроком</a:t>
            </a:r>
            <a:endParaRPr sz="11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19" name="Google Shape;21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400" y="906525"/>
            <a:ext cx="395075" cy="3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900000">
            <a:off x="202121" y="1190769"/>
            <a:ext cx="234661" cy="234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 txBox="1"/>
          <p:nvPr>
            <p:ph type="title"/>
          </p:nvPr>
        </p:nvSpPr>
        <p:spPr>
          <a:xfrm>
            <a:off x="3926300" y="354100"/>
            <a:ext cx="4936800" cy="108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1820">
                <a:solidFill>
                  <a:srgbClr val="000000"/>
                </a:solidFill>
              </a:rPr>
              <a:t>Вітаємо! Ми — українські полярники та полярниці з антарктичної </a:t>
            </a:r>
            <a:r>
              <a:rPr lang="uk" sz="1820">
                <a:solidFill>
                  <a:srgbClr val="000000"/>
                </a:solidFill>
              </a:rPr>
              <a:t>станції «Академік Вернадськ</a:t>
            </a:r>
            <a:r>
              <a:rPr lang="uk" sz="1820">
                <a:solidFill>
                  <a:srgbClr val="000000"/>
                </a:solidFill>
              </a:rPr>
              <a:t>ий»</a:t>
            </a:r>
            <a:r>
              <a:rPr lang="uk" sz="1820">
                <a:solidFill>
                  <a:srgbClr val="000000"/>
                </a:solidFill>
              </a:rPr>
              <a:t> </a:t>
            </a:r>
            <a:endParaRPr sz="1820">
              <a:solidFill>
                <a:srgbClr val="000000"/>
              </a:solidFill>
            </a:endParaRPr>
          </a:p>
        </p:txBody>
      </p:sp>
      <p:pic>
        <p:nvPicPr>
          <p:cNvPr id="226" name="Google Shape;22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925" y="228600"/>
            <a:ext cx="2778473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7"/>
          <p:cNvSpPr/>
          <p:nvPr/>
        </p:nvSpPr>
        <p:spPr>
          <a:xfrm>
            <a:off x="4008000" y="1806700"/>
            <a:ext cx="4150800" cy="74007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28" name="Google Shape;228;p27"/>
          <p:cNvSpPr/>
          <p:nvPr/>
        </p:nvSpPr>
        <p:spPr>
          <a:xfrm rot="-229064">
            <a:off x="4081325" y="2495750"/>
            <a:ext cx="4781775" cy="740075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29" name="Google Shape;229;p27"/>
          <p:cNvSpPr txBox="1"/>
          <p:nvPr/>
        </p:nvSpPr>
        <p:spPr>
          <a:xfrm>
            <a:off x="4062000" y="1907350"/>
            <a:ext cx="4096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Крига — наша стихія, і ми наголошуємо, </a:t>
            </a:r>
            <a:br>
              <a:rPr b="1" lang="uk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що вона буває небезпечною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0" name="Google Shape;230;p27"/>
          <p:cNvSpPr txBox="1"/>
          <p:nvPr/>
        </p:nvSpPr>
        <p:spPr>
          <a:xfrm rot="-229054">
            <a:off x="4199897" y="2598904"/>
            <a:ext cx="4582468" cy="62539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Зараз розповімо вам, як уникнути небезпеки на льоду та під час ожеледиці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8"/>
          <p:cNvSpPr txBox="1"/>
          <p:nvPr>
            <p:ph type="title"/>
          </p:nvPr>
        </p:nvSpPr>
        <p:spPr>
          <a:xfrm>
            <a:off x="335000" y="324550"/>
            <a:ext cx="5161200" cy="7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>
                <a:solidFill>
                  <a:srgbClr val="000000"/>
                </a:solidFill>
              </a:rPr>
              <a:t>Не біжи</a:t>
            </a:r>
            <a:r>
              <a:rPr b="1" lang="uk" sz="2200">
                <a:solidFill>
                  <a:srgbClr val="000000"/>
                </a:solidFill>
              </a:rPr>
              <a:t> та не поспішай під час снігопаду чи ожеледиці</a:t>
            </a:r>
            <a:endParaRPr b="1" sz="2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2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236" name="Google Shape;236;p28"/>
          <p:cNvSpPr/>
          <p:nvPr/>
        </p:nvSpPr>
        <p:spPr>
          <a:xfrm rot="223539">
            <a:off x="3668375" y="1162575"/>
            <a:ext cx="4699600" cy="1014400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37" name="Google Shape;237;p28"/>
          <p:cNvSpPr txBox="1"/>
          <p:nvPr/>
        </p:nvSpPr>
        <p:spPr>
          <a:xfrm rot="223425">
            <a:off x="3908363" y="1316780"/>
            <a:ext cx="4291260" cy="8465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Коли на дорозі слизько, бігати небезпечно — можна легко послизнутися, впасти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та травмуватися</a:t>
            </a:r>
            <a:endParaRPr b="1" sz="21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p28"/>
          <p:cNvSpPr/>
          <p:nvPr/>
        </p:nvSpPr>
        <p:spPr>
          <a:xfrm rot="-239589">
            <a:off x="4327750" y="2006850"/>
            <a:ext cx="4699600" cy="93107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39" name="Google Shape;239;p28"/>
          <p:cNvSpPr txBox="1"/>
          <p:nvPr/>
        </p:nvSpPr>
        <p:spPr>
          <a:xfrm rot="-239702">
            <a:off x="4395108" y="2224246"/>
            <a:ext cx="4637569" cy="64385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Ходьба повільним кроком допоможе тримати баланс та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знизить ймовірність падінь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240" name="Google Shape;240;p28"/>
          <p:cNvPicPr preferRelativeResize="0"/>
          <p:nvPr/>
        </p:nvPicPr>
        <p:blipFill rotWithShape="1">
          <a:blip r:embed="rId3">
            <a:alphaModFix/>
          </a:blip>
          <a:srcRect b="0" l="9063" r="9071" t="0"/>
          <a:stretch/>
        </p:blipFill>
        <p:spPr>
          <a:xfrm>
            <a:off x="-521825" y="1701175"/>
            <a:ext cx="8569974" cy="385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50799" y="1021550"/>
            <a:ext cx="13826350" cy="448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9"/>
          <p:cNvSpPr txBox="1"/>
          <p:nvPr>
            <p:ph type="title"/>
          </p:nvPr>
        </p:nvSpPr>
        <p:spPr>
          <a:xfrm>
            <a:off x="316075" y="390675"/>
            <a:ext cx="4172700" cy="7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>
                <a:solidFill>
                  <a:srgbClr val="000000"/>
                </a:solidFill>
              </a:rPr>
              <a:t>Не виходь на кригу </a:t>
            </a:r>
            <a:br>
              <a:rPr b="1" lang="uk" sz="2200">
                <a:solidFill>
                  <a:srgbClr val="000000"/>
                </a:solidFill>
              </a:rPr>
            </a:br>
            <a:r>
              <a:rPr b="1" lang="uk" sz="2200">
                <a:solidFill>
                  <a:srgbClr val="000000"/>
                </a:solidFill>
              </a:rPr>
              <a:t>навіть</a:t>
            </a:r>
            <a:r>
              <a:rPr b="1" lang="uk" sz="2200">
                <a:solidFill>
                  <a:srgbClr val="000000"/>
                </a:solidFill>
              </a:rPr>
              <a:t> із </a:t>
            </a:r>
            <a:r>
              <a:rPr b="1" lang="uk" sz="2200">
                <a:solidFill>
                  <a:srgbClr val="000000"/>
                </a:solidFill>
              </a:rPr>
              <a:t>дорослими</a:t>
            </a:r>
            <a:r>
              <a:rPr b="1" lang="uk" sz="2200">
                <a:solidFill>
                  <a:srgbClr val="000000"/>
                </a:solidFill>
              </a:rPr>
              <a:t>!</a:t>
            </a:r>
            <a:endParaRPr sz="3020">
              <a:solidFill>
                <a:srgbClr val="000000"/>
              </a:solidFill>
            </a:endParaRPr>
          </a:p>
        </p:txBody>
      </p:sp>
      <p:sp>
        <p:nvSpPr>
          <p:cNvPr id="247" name="Google Shape;247;p29"/>
          <p:cNvSpPr/>
          <p:nvPr/>
        </p:nvSpPr>
        <p:spPr>
          <a:xfrm rot="138561">
            <a:off x="3602779" y="1062761"/>
            <a:ext cx="5019714" cy="1166103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48" name="Google Shape;248;p29"/>
          <p:cNvSpPr txBox="1"/>
          <p:nvPr/>
        </p:nvSpPr>
        <p:spPr>
          <a:xfrm rot="138636">
            <a:off x="3637871" y="1274057"/>
            <a:ext cx="5052508" cy="9094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Лід може виглядати міцним, але 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перша (осіння) й остання 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(ве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сняна)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 крига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uk" sz="1600">
                <a:latin typeface="Open Sans SemiBold"/>
                <a:ea typeface="Open Sans SemiBold"/>
                <a:cs typeface="Open Sans SemiBold"/>
                <a:sym typeface="Open Sans SemiBold"/>
              </a:rPr>
              <a:t>зазвичай занадто тонка і небезпечна</a:t>
            </a:r>
            <a:endParaRPr sz="16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49" name="Google Shape;24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61440">
            <a:off x="3237112" y="1199046"/>
            <a:ext cx="303471" cy="30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38558">
            <a:off x="8545333" y="1383023"/>
            <a:ext cx="303471" cy="30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775" y="1726400"/>
            <a:ext cx="3679652" cy="12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9"/>
          <p:cNvSpPr txBox="1"/>
          <p:nvPr/>
        </p:nvSpPr>
        <p:spPr>
          <a:xfrm>
            <a:off x="1059313" y="2087088"/>
            <a:ext cx="23814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Ходімо кататись!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3" name="Google Shape;25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78050" y="2297900"/>
            <a:ext cx="4502124" cy="19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9"/>
          <p:cNvSpPr txBox="1"/>
          <p:nvPr/>
        </p:nvSpPr>
        <p:spPr>
          <a:xfrm>
            <a:off x="3568238" y="2828925"/>
            <a:ext cx="33456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Я не піду і тобі не варто. 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Це небезпечно!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 txBox="1"/>
          <p:nvPr>
            <p:ph type="title"/>
          </p:nvPr>
        </p:nvSpPr>
        <p:spPr>
          <a:xfrm>
            <a:off x="460825" y="318725"/>
            <a:ext cx="6764700" cy="107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400">
                <a:solidFill>
                  <a:srgbClr val="000000"/>
                </a:solidFill>
              </a:rPr>
              <a:t>Не перевіряй кригу </a:t>
            </a:r>
            <a:br>
              <a:rPr b="1" lang="uk" sz="2400">
                <a:solidFill>
                  <a:srgbClr val="000000"/>
                </a:solidFill>
              </a:rPr>
            </a:br>
            <a:r>
              <a:rPr b="1" lang="uk" sz="2400">
                <a:solidFill>
                  <a:srgbClr val="000000"/>
                </a:solidFill>
              </a:rPr>
              <a:t>на водоймі на міцність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260" name="Google Shape;26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30400" y="1104450"/>
            <a:ext cx="8605399" cy="491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0"/>
          <p:cNvSpPr/>
          <p:nvPr/>
        </p:nvSpPr>
        <p:spPr>
          <a:xfrm rot="-397226">
            <a:off x="5961375" y="1148775"/>
            <a:ext cx="2376425" cy="1134750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62" name="Google Shape;262;p30"/>
          <p:cNvSpPr/>
          <p:nvPr/>
        </p:nvSpPr>
        <p:spPr>
          <a:xfrm rot="425682">
            <a:off x="6340533" y="2544783"/>
            <a:ext cx="2141483" cy="1094158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63" name="Google Shape;263;p30"/>
          <p:cNvSpPr txBox="1"/>
          <p:nvPr/>
        </p:nvSpPr>
        <p:spPr>
          <a:xfrm rot="-397122">
            <a:off x="6017949" y="1320226"/>
            <a:ext cx="2269627" cy="84653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бий лід ногами, </a:t>
            </a:r>
            <a:endParaRPr b="1" sz="1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щоб перевірити </a:t>
            </a:r>
            <a:endParaRPr b="1" sz="1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його товщину</a:t>
            </a:r>
            <a:endParaRPr b="1" sz="1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4" name="Google Shape;264;p30"/>
          <p:cNvSpPr txBox="1"/>
          <p:nvPr/>
        </p:nvSpPr>
        <p:spPr>
          <a:xfrm rot="425979">
            <a:off x="6497256" y="2697526"/>
            <a:ext cx="1597146" cy="9141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Так можна 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провалитися 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під нього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1"/>
          <p:cNvSpPr txBox="1"/>
          <p:nvPr>
            <p:ph type="title"/>
          </p:nvPr>
        </p:nvSpPr>
        <p:spPr>
          <a:xfrm>
            <a:off x="548875" y="368775"/>
            <a:ext cx="5174100" cy="5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400">
                <a:solidFill>
                  <a:srgbClr val="000000"/>
                </a:solidFill>
              </a:rPr>
              <a:t>Звертай увагу на колір льоду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270" name="Google Shape;270;p31"/>
          <p:cNvSpPr txBox="1"/>
          <p:nvPr/>
        </p:nvSpPr>
        <p:spPr>
          <a:xfrm>
            <a:off x="638100" y="977075"/>
            <a:ext cx="42192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Найміцніший лід — блакитного кольору,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білий і сірий — набагато слабші й можуть </a:t>
            </a:r>
            <a:br>
              <a:rPr b="1" lang="uk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не витримати навантаження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1" name="Google Shape;271;p31"/>
          <p:cNvSpPr/>
          <p:nvPr/>
        </p:nvSpPr>
        <p:spPr>
          <a:xfrm>
            <a:off x="480950" y="3371575"/>
            <a:ext cx="2376425" cy="1134750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72" name="Google Shape;272;p31"/>
          <p:cNvSpPr/>
          <p:nvPr/>
        </p:nvSpPr>
        <p:spPr>
          <a:xfrm rot="3">
            <a:off x="4459483" y="3695033"/>
            <a:ext cx="2141483" cy="1094158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73" name="Google Shape;273;p31"/>
          <p:cNvSpPr/>
          <p:nvPr/>
        </p:nvSpPr>
        <p:spPr>
          <a:xfrm rot="425682">
            <a:off x="5546733" y="1835158"/>
            <a:ext cx="2141483" cy="1094158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74" name="Google Shape;274;p31"/>
          <p:cNvSpPr txBox="1"/>
          <p:nvPr/>
        </p:nvSpPr>
        <p:spPr>
          <a:xfrm>
            <a:off x="311775" y="2770300"/>
            <a:ext cx="3984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"/>
                <a:ea typeface="Open Sans"/>
                <a:cs typeface="Open Sans"/>
                <a:sym typeface="Open Sans"/>
              </a:rPr>
              <a:t>Блакитний лід — найміцніший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5" name="Google Shape;275;p31"/>
          <p:cNvSpPr txBox="1"/>
          <p:nvPr/>
        </p:nvSpPr>
        <p:spPr>
          <a:xfrm>
            <a:off x="4140384" y="3219675"/>
            <a:ext cx="3868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"/>
                <a:ea typeface="Open Sans"/>
                <a:cs typeface="Open Sans"/>
                <a:sym typeface="Open Sans"/>
              </a:rPr>
              <a:t>Білий лід — слабший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6" name="Google Shape;276;p31"/>
          <p:cNvSpPr txBox="1"/>
          <p:nvPr/>
        </p:nvSpPr>
        <p:spPr>
          <a:xfrm>
            <a:off x="5103675" y="1421925"/>
            <a:ext cx="335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"/>
                <a:ea typeface="Open Sans"/>
                <a:cs typeface="Open Sans"/>
                <a:sym typeface="Open Sans"/>
              </a:rPr>
              <a:t>Сірий лід </a:t>
            </a:r>
            <a:r>
              <a:rPr b="1" lang="uk" sz="1800">
                <a:latin typeface="Open Sans"/>
                <a:ea typeface="Open Sans"/>
                <a:cs typeface="Open Sans"/>
                <a:sym typeface="Open Sans"/>
              </a:rPr>
              <a:t>— найслабший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77" name="Google Shape;27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0301" y="3806175"/>
            <a:ext cx="3136482" cy="103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22394" y="1979700"/>
            <a:ext cx="3136457" cy="1036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777" y="3496862"/>
            <a:ext cx="3136457" cy="1036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2"/>
          <p:cNvSpPr txBox="1"/>
          <p:nvPr>
            <p:ph type="title"/>
          </p:nvPr>
        </p:nvSpPr>
        <p:spPr>
          <a:xfrm>
            <a:off x="530350" y="307575"/>
            <a:ext cx="6971400" cy="7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1800">
                <a:solidFill>
                  <a:srgbClr val="000000"/>
                </a:solidFill>
              </a:rPr>
              <a:t>Обходь металеві люки — взимку вони вкриті льодом. Уникай </a:t>
            </a:r>
            <a:r>
              <a:rPr b="1" lang="uk" sz="1800">
                <a:solidFill>
                  <a:srgbClr val="000000"/>
                </a:solidFill>
              </a:rPr>
              <a:t>небезпечних</a:t>
            </a:r>
            <a:r>
              <a:rPr b="1" lang="uk" sz="1800">
                <a:solidFill>
                  <a:srgbClr val="000000"/>
                </a:solidFill>
              </a:rPr>
              <a:t> </a:t>
            </a:r>
            <a:r>
              <a:rPr b="1" lang="uk" sz="1800">
                <a:solidFill>
                  <a:srgbClr val="000000"/>
                </a:solidFill>
              </a:rPr>
              <a:t>та</a:t>
            </a:r>
            <a:r>
              <a:rPr b="1" lang="uk" sz="1800">
                <a:solidFill>
                  <a:srgbClr val="000000"/>
                </a:solidFill>
              </a:rPr>
              <a:t> підозрілих місць </a:t>
            </a:r>
            <a:endParaRPr sz="13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3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49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9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320">
              <a:solidFill>
                <a:srgbClr val="000000"/>
              </a:solidFill>
            </a:endParaRPr>
          </a:p>
        </p:txBody>
      </p:sp>
      <p:pic>
        <p:nvPicPr>
          <p:cNvPr id="285" name="Google Shape;28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41455" y="2495550"/>
            <a:ext cx="6466606" cy="26365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2"/>
          <p:cNvSpPr/>
          <p:nvPr/>
        </p:nvSpPr>
        <p:spPr>
          <a:xfrm rot="148149">
            <a:off x="4771386" y="2009659"/>
            <a:ext cx="3119628" cy="85908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87" name="Google Shape;287;p32"/>
          <p:cNvSpPr/>
          <p:nvPr/>
        </p:nvSpPr>
        <p:spPr>
          <a:xfrm rot="198844">
            <a:off x="5290812" y="3212383"/>
            <a:ext cx="3382677" cy="1185483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88" name="Google Shape;288;p32"/>
          <p:cNvSpPr/>
          <p:nvPr/>
        </p:nvSpPr>
        <p:spPr>
          <a:xfrm>
            <a:off x="3294600" y="1063850"/>
            <a:ext cx="3781575" cy="1163400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89" name="Google Shape;289;p32"/>
          <p:cNvSpPr txBox="1"/>
          <p:nvPr/>
        </p:nvSpPr>
        <p:spPr>
          <a:xfrm>
            <a:off x="3440550" y="1390750"/>
            <a:ext cx="4070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Металеві люки вкриваються льодом швидше, ніж інші поверхні, і на них </a:t>
            </a:r>
            <a:b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дуже легко послизнутися</a:t>
            </a:r>
            <a:endParaRPr b="1" sz="2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0" name="Google Shape;290;p32"/>
          <p:cNvSpPr txBox="1"/>
          <p:nvPr/>
        </p:nvSpPr>
        <p:spPr>
          <a:xfrm rot="1346">
            <a:off x="4784891" y="2285247"/>
            <a:ext cx="30651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Тому краще обійти їх стороною</a:t>
            </a:r>
            <a:endParaRPr b="1" sz="2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1" name="Google Shape;291;p32"/>
          <p:cNvSpPr txBox="1"/>
          <p:nvPr/>
        </p:nvSpPr>
        <p:spPr>
          <a:xfrm>
            <a:off x="5454550" y="3457900"/>
            <a:ext cx="30651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Важливо також обходити небезпечні й підозрілі місця (вмерзлі в лід кущі, траву тощо)</a:t>
            </a:r>
            <a:endParaRPr b="1" sz="2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3"/>
          <p:cNvSpPr/>
          <p:nvPr/>
        </p:nvSpPr>
        <p:spPr>
          <a:xfrm rot="-16">
            <a:off x="1543975" y="268636"/>
            <a:ext cx="4808400" cy="1229403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97" name="Google Shape;297;p33"/>
          <p:cNvSpPr/>
          <p:nvPr/>
        </p:nvSpPr>
        <p:spPr>
          <a:xfrm>
            <a:off x="4618175" y="992450"/>
            <a:ext cx="4345125" cy="1229425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98" name="Google Shape;298;p33"/>
          <p:cNvSpPr txBox="1"/>
          <p:nvPr/>
        </p:nvSpPr>
        <p:spPr>
          <a:xfrm>
            <a:off x="1812175" y="549800"/>
            <a:ext cx="45402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Якщо помічаєш, що лід під тобою слабшає, зупинись і повільно повертайся назад, човгаючим кроком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9" name="Google Shape;299;p33"/>
          <p:cNvSpPr txBox="1"/>
          <p:nvPr>
            <p:ph type="title"/>
          </p:nvPr>
        </p:nvSpPr>
        <p:spPr>
          <a:xfrm>
            <a:off x="4750025" y="1282750"/>
            <a:ext cx="3990600" cy="86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4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Якщо неможливо повернутися, одразу клич на допомогу дорослих або, якщо можеш, телефонуй</a:t>
            </a:r>
            <a:endParaRPr sz="1700">
              <a:solidFill>
                <a:schemeClr val="lt2"/>
              </a:solidFill>
            </a:endParaRPr>
          </a:p>
        </p:txBody>
      </p:sp>
      <p:pic>
        <p:nvPicPr>
          <p:cNvPr id="300" name="Google Shape;30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01900" y="1536375"/>
            <a:ext cx="6328499" cy="337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97125" y="2340925"/>
            <a:ext cx="3799850" cy="6617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8546" y="3786925"/>
            <a:ext cx="2023300" cy="2447524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 txBox="1"/>
          <p:nvPr/>
        </p:nvSpPr>
        <p:spPr>
          <a:xfrm>
            <a:off x="6606850" y="1758425"/>
            <a:ext cx="6159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101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333825"/>
            <a:ext cx="654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020"/>
              <a:t>Знайомтеся! Це гості нашого уроку</a:t>
            </a:r>
            <a:endParaRPr sz="2020"/>
          </a:p>
        </p:txBody>
      </p:sp>
      <p:sp>
        <p:nvSpPr>
          <p:cNvPr id="81" name="Google Shape;81;p16"/>
          <p:cNvSpPr txBox="1"/>
          <p:nvPr/>
        </p:nvSpPr>
        <p:spPr>
          <a:xfrm>
            <a:off x="375750" y="4091775"/>
            <a:ext cx="3735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Ігнатій Лукасевич </a:t>
            </a:r>
            <a:endParaRPr sz="20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та Ян Зег </a:t>
            </a:r>
            <a:endParaRPr sz="20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2" name="Google Shape;82;p16"/>
          <p:cNvSpPr/>
          <p:nvPr/>
        </p:nvSpPr>
        <p:spPr>
          <a:xfrm>
            <a:off x="3526700" y="916550"/>
            <a:ext cx="5383050" cy="92222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3" name="Google Shape;83;p16"/>
          <p:cNvSpPr/>
          <p:nvPr/>
        </p:nvSpPr>
        <p:spPr>
          <a:xfrm>
            <a:off x="3298100" y="1978225"/>
            <a:ext cx="5611650" cy="1158100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3602475" y="1094775"/>
            <a:ext cx="52497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Ігнатій Лукасевич та Ян Зег — талановиті винахідники 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зі Льво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ва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Вони створили першу у світі гасову лампу, яка стала справжнім проривом у сфері освітленн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</a:t>
            </a:r>
            <a:endParaRPr sz="12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3373875" y="2206625"/>
            <a:ext cx="5383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Їхня гасова лампа зробила використання штучного світла значно безпечнішим, замінивши свічки й факели. 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Цей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винахід використовували в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усьому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світі, змінюючи життя людей і роблячи темні вулиці й оселі менш загрозливим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и</a:t>
            </a:r>
            <a:endParaRPr sz="12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3526700" y="3272250"/>
            <a:ext cx="5383050" cy="96515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3602475" y="3455575"/>
            <a:ext cx="5307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У Львові, де Зег і Лукасевич якраз працювали, їхні лампи вперше 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освітил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и лікарню, що допомогло медикам працювати навіть уночі. Цей винахід став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великим внеском у науку і безпек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у</a:t>
            </a:r>
            <a:endParaRPr sz="12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4650" y="673212"/>
            <a:ext cx="3007575" cy="3644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4"/>
          <p:cNvSpPr txBox="1"/>
          <p:nvPr/>
        </p:nvSpPr>
        <p:spPr>
          <a:xfrm>
            <a:off x="405725" y="255375"/>
            <a:ext cx="621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Що робити, якщо під тобою провалився лід?</a:t>
            </a:r>
            <a:endParaRPr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309" name="Google Shape;309;p34"/>
          <p:cNvGraphicFramePr/>
          <p:nvPr/>
        </p:nvGraphicFramePr>
        <p:xfrm>
          <a:off x="2948550" y="925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40530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Не панікуй</a:t>
                      </a:r>
                      <a:endParaRPr sz="1200">
                        <a:solidFill>
                          <a:srgbClr val="FFFFFF"/>
                        </a:solidFill>
                        <a:latin typeface="Open Sans ExtraBold"/>
                        <a:ea typeface="Open Sans ExtraBold"/>
                        <a:cs typeface="Open Sans ExtraBold"/>
                        <a:sym typeface="Open Sans Extra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solidFill>
                            <a:srgbClr val="FFFFFF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Паніка тільки ускладнює ситуацію. Спробуй зберігати спокій, щоб приймати правильні рішенн</a:t>
                      </a:r>
                      <a:r>
                        <a:rPr lang="uk" sz="1100">
                          <a:solidFill>
                            <a:srgbClr val="FFFFFF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я</a:t>
                      </a:r>
                      <a:endParaRPr sz="1100">
                        <a:solidFill>
                          <a:srgbClr val="FFFFFF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7AB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0" name="Google Shape;310;p34"/>
          <p:cNvGraphicFramePr/>
          <p:nvPr/>
        </p:nvGraphicFramePr>
        <p:xfrm>
          <a:off x="3998488" y="17926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4876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Залишайся на поверхні</a:t>
                      </a:r>
                      <a:endParaRPr b="1"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Після того, як ти опинишся у воді, намагайся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не занурюватися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глибше. Не роби різких рухів, щоб не витрачати сили даремно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D4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1" name="Google Shape;311;p34"/>
          <p:cNvGraphicFramePr/>
          <p:nvPr/>
        </p:nvGraphicFramePr>
        <p:xfrm>
          <a:off x="4647075" y="3839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42262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Потрібно піднятися на лід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Спробуй лягти на лід,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щоб рівномірно розподілити вагу.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Якщо лід слабкий, рухайся повільно і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 створюй зайвого тиску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D4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2" name="Google Shape;312;p34"/>
          <p:cNvGraphicFramePr/>
          <p:nvPr/>
        </p:nvGraphicFramePr>
        <p:xfrm>
          <a:off x="3539225" y="26718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47592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Не намагайся вибратися</a:t>
                      </a:r>
                      <a:r>
                        <a:rPr b="1" lang="uk" sz="1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b="1" lang="uk" sz="1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через лунку</a:t>
                      </a:r>
                      <a:br>
                        <a:rPr b="1" lang="uk" sz="1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</a:br>
                      <a:r>
                        <a:rPr lang="uk" sz="1100">
                          <a:solidFill>
                            <a:srgbClr val="FFFFFF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Твоєю першою реакцією може бути спроба піднятися через </a:t>
                      </a:r>
                      <a:endParaRPr sz="1100">
                        <a:solidFill>
                          <a:srgbClr val="FFFFFF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solidFill>
                            <a:srgbClr val="FFFFFF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те ж місце, через яке</a:t>
                      </a:r>
                      <a:r>
                        <a:rPr lang="uk" sz="1100">
                          <a:solidFill>
                            <a:srgbClr val="FFFFFF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ти провали</a:t>
                      </a:r>
                      <a:r>
                        <a:rPr lang="uk" sz="1100">
                          <a:solidFill>
                            <a:srgbClr val="FFFFFF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вся/-лася. Але це небезпечно, оскільки лід може знову тріснути. Перевернися на живіт </a:t>
                      </a:r>
                      <a:endParaRPr sz="1100">
                        <a:solidFill>
                          <a:srgbClr val="FFFFFF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solidFill>
                            <a:srgbClr val="FFFFFF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і намагайся вибратися в тому місці, де лід здається міцнішим</a:t>
                      </a:r>
                      <a:endParaRPr sz="1100">
                        <a:solidFill>
                          <a:srgbClr val="FFFFFF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7ABA"/>
                    </a:solidFill>
                  </a:tcPr>
                </a:tc>
              </a:tr>
            </a:tbl>
          </a:graphicData>
        </a:graphic>
      </p:graphicFrame>
      <p:sp>
        <p:nvSpPr>
          <p:cNvPr id="313" name="Google Shape;313;p34"/>
          <p:cNvSpPr txBox="1"/>
          <p:nvPr/>
        </p:nvSpPr>
        <p:spPr>
          <a:xfrm rot="904300">
            <a:off x="3095892" y="24946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14" name="Google Shape;314;p34"/>
          <p:cNvSpPr txBox="1"/>
          <p:nvPr/>
        </p:nvSpPr>
        <p:spPr>
          <a:xfrm rot="-228163">
            <a:off x="2477107" y="823536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15" name="Google Shape;315;p34"/>
          <p:cNvSpPr txBox="1"/>
          <p:nvPr/>
        </p:nvSpPr>
        <p:spPr>
          <a:xfrm rot="-282201">
            <a:off x="3581619" y="1667814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16" name="Google Shape;316;p34"/>
          <p:cNvSpPr txBox="1"/>
          <p:nvPr/>
        </p:nvSpPr>
        <p:spPr>
          <a:xfrm rot="904300">
            <a:off x="4176667" y="373736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317" name="Google Shape;31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22250" y="1667175"/>
            <a:ext cx="3848725" cy="670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2" name="Google Shape;322;p35"/>
          <p:cNvGraphicFramePr/>
          <p:nvPr/>
        </p:nvGraphicFramePr>
        <p:xfrm>
          <a:off x="1078600" y="1275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47379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Знайди опору</a:t>
                      </a:r>
                      <a:endParaRPr b="1"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Якщо є можливість, зачепись за будь-які предмети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на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оверхні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(гілки, палиці), щоб допомогти собі вибратися</a:t>
                      </a:r>
                      <a:endParaRPr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D4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3" name="Google Shape;323;p35"/>
          <p:cNvGraphicFramePr/>
          <p:nvPr/>
        </p:nvGraphicFramePr>
        <p:xfrm>
          <a:off x="1575413" y="22626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49560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Клич на</a:t>
                      </a:r>
                      <a:r>
                        <a:rPr b="1" lang="uk" sz="1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b="1" lang="uk" sz="1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допомогу</a:t>
                      </a:r>
                      <a:endParaRPr b="1" sz="120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solidFill>
                            <a:srgbClr val="FFFFFF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Негайно звертайся за допомогою до тих, хто може тебе врятувати. Якщо є люди поблизу — кричи, щоб вони кинули мотузку або інший предмет, аби допомогти тобі вибратися</a:t>
                      </a:r>
                      <a:endParaRPr sz="1100">
                        <a:solidFill>
                          <a:srgbClr val="FFFFFF"/>
                        </a:solidFill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47AB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4" name="Google Shape;324;p35"/>
          <p:cNvGraphicFramePr/>
          <p:nvPr/>
        </p:nvGraphicFramePr>
        <p:xfrm>
          <a:off x="878425" y="3403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5194125"/>
              </a:tblGrid>
              <a:tr h="615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Перша допомога</a:t>
                      </a:r>
                      <a:endParaRPr b="1"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Після того як виберешся з води, одразу загорнися в теплий одяг, пий гарячі напої, щоб зігрітися, і звернись до лікаря для огляду, оскільки переохолодження може початися вже через кілька хвилин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D4EA"/>
                    </a:solidFill>
                  </a:tcPr>
                </a:tc>
              </a:tr>
            </a:tbl>
          </a:graphicData>
        </a:graphic>
      </p:graphicFrame>
      <p:sp>
        <p:nvSpPr>
          <p:cNvPr id="325" name="Google Shape;325;p35"/>
          <p:cNvSpPr txBox="1"/>
          <p:nvPr/>
        </p:nvSpPr>
        <p:spPr>
          <a:xfrm>
            <a:off x="405725" y="331575"/>
            <a:ext cx="621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Що робити, якщо під тобою провалився лід?</a:t>
            </a:r>
            <a:endParaRPr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26" name="Google Shape;326;p35"/>
          <p:cNvSpPr txBox="1"/>
          <p:nvPr/>
        </p:nvSpPr>
        <p:spPr>
          <a:xfrm rot="904300">
            <a:off x="406942" y="3252141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27" name="Google Shape;327;p35"/>
          <p:cNvSpPr txBox="1"/>
          <p:nvPr/>
        </p:nvSpPr>
        <p:spPr>
          <a:xfrm rot="-228163">
            <a:off x="635582" y="1128761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28" name="Google Shape;328;p35"/>
          <p:cNvSpPr txBox="1"/>
          <p:nvPr/>
        </p:nvSpPr>
        <p:spPr>
          <a:xfrm rot="-282201">
            <a:off x="1149494" y="2141939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329" name="Google Shape;32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46850" y="2295375"/>
            <a:ext cx="3312974" cy="5769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6"/>
          <p:cNvSpPr txBox="1"/>
          <p:nvPr>
            <p:ph type="title"/>
          </p:nvPr>
        </p:nvSpPr>
        <p:spPr>
          <a:xfrm>
            <a:off x="498225" y="382500"/>
            <a:ext cx="4904700" cy="48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200">
                <a:solidFill>
                  <a:srgbClr val="000000"/>
                </a:solidFill>
              </a:rPr>
              <a:t>Безпека під час ожеледиці</a:t>
            </a:r>
            <a:endParaRPr sz="1400">
              <a:solidFill>
                <a:srgbClr val="000000"/>
              </a:solidFill>
            </a:endParaRPr>
          </a:p>
        </p:txBody>
      </p:sp>
      <p:pic>
        <p:nvPicPr>
          <p:cNvPr id="335" name="Google Shape;335;p36"/>
          <p:cNvPicPr preferRelativeResize="0"/>
          <p:nvPr/>
        </p:nvPicPr>
        <p:blipFill rotWithShape="1">
          <a:blip r:embed="rId3">
            <a:alphaModFix/>
          </a:blip>
          <a:srcRect b="0" l="7813" r="7813" t="0"/>
          <a:stretch/>
        </p:blipFill>
        <p:spPr>
          <a:xfrm>
            <a:off x="2446551" y="3056576"/>
            <a:ext cx="2291923" cy="1527973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36"/>
          <p:cNvSpPr/>
          <p:nvPr/>
        </p:nvSpPr>
        <p:spPr>
          <a:xfrm>
            <a:off x="4207625" y="1221713"/>
            <a:ext cx="4473050" cy="91997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37" name="Google Shape;337;p36"/>
          <p:cNvSpPr/>
          <p:nvPr/>
        </p:nvSpPr>
        <p:spPr>
          <a:xfrm rot="-145493">
            <a:off x="3910700" y="941489"/>
            <a:ext cx="3907925" cy="39492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38" name="Google Shape;338;p36"/>
          <p:cNvSpPr txBox="1"/>
          <p:nvPr/>
        </p:nvSpPr>
        <p:spPr>
          <a:xfrm>
            <a:off x="4280925" y="1309638"/>
            <a:ext cx="4093200" cy="8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Зимове взуття з неслизькою підошвою </a:t>
            </a:r>
            <a:b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забезпечить краще зчеплення з льодом </a:t>
            </a:r>
            <a:b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і зменшить ймовірність падіння</a:t>
            </a:r>
            <a:endParaRPr sz="26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39" name="Google Shape;339;p36"/>
          <p:cNvSpPr txBox="1"/>
          <p:nvPr/>
        </p:nvSpPr>
        <p:spPr>
          <a:xfrm rot="-145589">
            <a:off x="3946793" y="974172"/>
            <a:ext cx="3812218" cy="3627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Вибирай взуття з ребристою підошвою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40" name="Google Shape;340;p36"/>
          <p:cNvSpPr/>
          <p:nvPr/>
        </p:nvSpPr>
        <p:spPr>
          <a:xfrm>
            <a:off x="5009425" y="2302000"/>
            <a:ext cx="3921125" cy="113390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41" name="Google Shape;341;p36"/>
          <p:cNvSpPr/>
          <p:nvPr/>
        </p:nvSpPr>
        <p:spPr>
          <a:xfrm rot="-145493">
            <a:off x="4712500" y="2097977"/>
            <a:ext cx="3907925" cy="39492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42" name="Google Shape;342;p36"/>
          <p:cNvSpPr txBox="1"/>
          <p:nvPr/>
        </p:nvSpPr>
        <p:spPr>
          <a:xfrm rot="-214338">
            <a:off x="4718259" y="2104994"/>
            <a:ext cx="3721832" cy="3715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Іди повільно та дрібними кроками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43" name="Google Shape;343;p36"/>
          <p:cNvSpPr txBox="1"/>
          <p:nvPr/>
        </p:nvSpPr>
        <p:spPr>
          <a:xfrm>
            <a:off x="5134825" y="2515900"/>
            <a:ext cx="36699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Рухаючись спокійно, краще тримаєш рівновагу. Є менша ймовірність, </a:t>
            </a:r>
            <a:endParaRPr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 ти послизнешся</a:t>
            </a:r>
            <a:endParaRPr sz="26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344" name="Google Shape;344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25" y="1451850"/>
            <a:ext cx="1991462" cy="346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425" y="1030400"/>
            <a:ext cx="3524777" cy="1245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6"/>
          <p:cNvSpPr txBox="1"/>
          <p:nvPr/>
        </p:nvSpPr>
        <p:spPr>
          <a:xfrm>
            <a:off x="1288525" y="1418400"/>
            <a:ext cx="29229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Ось підошви нашого взуття!</a:t>
            </a:r>
            <a:endParaRPr b="1" sz="11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7" name="Google Shape;347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51475" y="2767200"/>
            <a:ext cx="395075" cy="3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899948">
            <a:off x="4816375" y="4556371"/>
            <a:ext cx="322576" cy="32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00000">
            <a:off x="1926196" y="3051444"/>
            <a:ext cx="234661" cy="2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8199" y="4404851"/>
            <a:ext cx="202175" cy="20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7"/>
          <p:cNvSpPr txBox="1"/>
          <p:nvPr>
            <p:ph type="title"/>
          </p:nvPr>
        </p:nvSpPr>
        <p:spPr>
          <a:xfrm>
            <a:off x="474100" y="306825"/>
            <a:ext cx="50262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>
                <a:solidFill>
                  <a:srgbClr val="000000"/>
                </a:solidFill>
              </a:rPr>
              <a:t>Безпека під час ожеледиці</a:t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69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69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>
              <a:solidFill>
                <a:srgbClr val="000000"/>
              </a:solidFill>
            </a:endParaRPr>
          </a:p>
        </p:txBody>
      </p:sp>
      <p:pic>
        <p:nvPicPr>
          <p:cNvPr id="356" name="Google Shape;356;p37"/>
          <p:cNvPicPr preferRelativeResize="0"/>
          <p:nvPr/>
        </p:nvPicPr>
        <p:blipFill rotWithShape="1">
          <a:blip r:embed="rId3">
            <a:alphaModFix/>
          </a:blip>
          <a:srcRect b="0" l="3253" r="3263" t="0"/>
          <a:stretch/>
        </p:blipFill>
        <p:spPr>
          <a:xfrm flipH="1">
            <a:off x="-278174" y="2111025"/>
            <a:ext cx="10422999" cy="594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9425" y="1675350"/>
            <a:ext cx="1991462" cy="346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4108" y="3375376"/>
            <a:ext cx="1373776" cy="166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52400" y="1297750"/>
            <a:ext cx="2792003" cy="1503777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7"/>
          <p:cNvSpPr txBox="1"/>
          <p:nvPr/>
        </p:nvSpPr>
        <p:spPr>
          <a:xfrm>
            <a:off x="464100" y="1631975"/>
            <a:ext cx="17796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Пане пінгвіне,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лапки з кишень!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1" name="Google Shape;361;p37"/>
          <p:cNvSpPr/>
          <p:nvPr/>
        </p:nvSpPr>
        <p:spPr>
          <a:xfrm>
            <a:off x="4503113" y="2465063"/>
            <a:ext cx="4473050" cy="91997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2" name="Google Shape;362;p37"/>
          <p:cNvSpPr/>
          <p:nvPr/>
        </p:nvSpPr>
        <p:spPr>
          <a:xfrm rot="-145493">
            <a:off x="4206188" y="2184839"/>
            <a:ext cx="3907925" cy="39492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3" name="Google Shape;363;p37"/>
          <p:cNvSpPr/>
          <p:nvPr/>
        </p:nvSpPr>
        <p:spPr>
          <a:xfrm>
            <a:off x="4055225" y="1069324"/>
            <a:ext cx="4473050" cy="84225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4" name="Google Shape;364;p37"/>
          <p:cNvSpPr/>
          <p:nvPr/>
        </p:nvSpPr>
        <p:spPr>
          <a:xfrm rot="-145493">
            <a:off x="3758300" y="789089"/>
            <a:ext cx="3907925" cy="39492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5" name="Google Shape;365;p37"/>
          <p:cNvSpPr txBox="1"/>
          <p:nvPr/>
        </p:nvSpPr>
        <p:spPr>
          <a:xfrm>
            <a:off x="4162700" y="1239825"/>
            <a:ext cx="41475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 допоможе в</a:t>
            </a: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тримати </a:t>
            </a: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рівновагу і швидко </a:t>
            </a: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реагувати</a:t>
            </a:r>
            <a:r>
              <a:rPr lang="uk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, якщо ти послизнешся</a:t>
            </a:r>
            <a:endParaRPr sz="2500">
              <a:solidFill>
                <a:srgbClr val="FFFFFF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66" name="Google Shape;366;p37"/>
          <p:cNvSpPr txBox="1"/>
          <p:nvPr/>
        </p:nvSpPr>
        <p:spPr>
          <a:xfrm>
            <a:off x="4763575" y="2575675"/>
            <a:ext cx="4080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Вони часто вкриті льодом, а також можуть бути погано закріплені, тому наступати </a:t>
            </a:r>
            <a:b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на них небезпечно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367" name="Google Shape;367;p37"/>
          <p:cNvSpPr txBox="1"/>
          <p:nvPr/>
        </p:nvSpPr>
        <p:spPr>
          <a:xfrm rot="-176113">
            <a:off x="3909337" y="821892"/>
            <a:ext cx="2911720" cy="3547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Тримай руки поза кишенями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68" name="Google Shape;368;p37"/>
          <p:cNvSpPr txBox="1"/>
          <p:nvPr/>
        </p:nvSpPr>
        <p:spPr>
          <a:xfrm rot="-149034">
            <a:off x="4401760" y="2201879"/>
            <a:ext cx="3170379" cy="3918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Обходь металеві кришки люків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8"/>
          <p:cNvSpPr txBox="1"/>
          <p:nvPr>
            <p:ph type="title"/>
          </p:nvPr>
        </p:nvSpPr>
        <p:spPr>
          <a:xfrm>
            <a:off x="377725" y="299075"/>
            <a:ext cx="6204300" cy="64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200">
                <a:solidFill>
                  <a:srgbClr val="000000"/>
                </a:solidFill>
              </a:rPr>
              <a:t>Як захиститися від падіння бурульок?</a:t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200">
              <a:solidFill>
                <a:srgbClr val="000000"/>
              </a:solidFill>
            </a:endParaRPr>
          </a:p>
        </p:txBody>
      </p:sp>
      <p:sp>
        <p:nvSpPr>
          <p:cNvPr id="374" name="Google Shape;374;p38"/>
          <p:cNvSpPr/>
          <p:nvPr/>
        </p:nvSpPr>
        <p:spPr>
          <a:xfrm>
            <a:off x="5290185" y="3885423"/>
            <a:ext cx="3449700" cy="97270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75" name="Google Shape;375;p38"/>
          <p:cNvSpPr/>
          <p:nvPr/>
        </p:nvSpPr>
        <p:spPr>
          <a:xfrm rot="-145502">
            <a:off x="4988582" y="3384553"/>
            <a:ext cx="2182361" cy="65219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76" name="Google Shape;376;p38"/>
          <p:cNvSpPr/>
          <p:nvPr/>
        </p:nvSpPr>
        <p:spPr>
          <a:xfrm>
            <a:off x="704463" y="3259049"/>
            <a:ext cx="3964800" cy="88400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77" name="Google Shape;377;p38"/>
          <p:cNvSpPr/>
          <p:nvPr/>
        </p:nvSpPr>
        <p:spPr>
          <a:xfrm rot="-145493">
            <a:off x="406442" y="2927447"/>
            <a:ext cx="3907940" cy="4463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78" name="Google Shape;378;p38"/>
          <p:cNvSpPr/>
          <p:nvPr/>
        </p:nvSpPr>
        <p:spPr>
          <a:xfrm>
            <a:off x="5022725" y="2149263"/>
            <a:ext cx="3802450" cy="928475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79" name="Google Shape;379;p38"/>
          <p:cNvSpPr/>
          <p:nvPr/>
        </p:nvSpPr>
        <p:spPr>
          <a:xfrm rot="-145492">
            <a:off x="4726052" y="1880740"/>
            <a:ext cx="3354094" cy="394919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0" name="Google Shape;380;p38"/>
          <p:cNvSpPr/>
          <p:nvPr/>
        </p:nvSpPr>
        <p:spPr>
          <a:xfrm>
            <a:off x="690275" y="1494050"/>
            <a:ext cx="3702875" cy="1079700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1" name="Google Shape;381;p38"/>
          <p:cNvSpPr/>
          <p:nvPr/>
        </p:nvSpPr>
        <p:spPr>
          <a:xfrm rot="-145488">
            <a:off x="391963" y="1013088"/>
            <a:ext cx="3334875" cy="74357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2" name="Google Shape;382;p38"/>
          <p:cNvSpPr txBox="1"/>
          <p:nvPr/>
        </p:nvSpPr>
        <p:spPr>
          <a:xfrm rot="-207136">
            <a:off x="432459" y="1136129"/>
            <a:ext cx="3093814" cy="6437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Тримайся на відстані від будівель 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і дерев (3–5 метрів)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3" name="Google Shape;383;p38"/>
          <p:cNvSpPr txBox="1"/>
          <p:nvPr/>
        </p:nvSpPr>
        <p:spPr>
          <a:xfrm>
            <a:off x="763450" y="1768700"/>
            <a:ext cx="387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Так менша ймовірність потрапити під бурульки, що можуть впасти з висоти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4" name="Google Shape;384;p38"/>
          <p:cNvSpPr txBox="1"/>
          <p:nvPr/>
        </p:nvSpPr>
        <p:spPr>
          <a:xfrm>
            <a:off x="5413175" y="4052325"/>
            <a:ext cx="35232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Це місця, де можуть утворюватися великі бурульки, які є небезпечними, коли падають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5" name="Google Shape;385;p38"/>
          <p:cNvSpPr txBox="1"/>
          <p:nvPr/>
        </p:nvSpPr>
        <p:spPr>
          <a:xfrm rot="-147812">
            <a:off x="5081098" y="1910332"/>
            <a:ext cx="3126790" cy="46002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Не заходь за спеціальні огорожі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6" name="Google Shape;386;p38"/>
          <p:cNvSpPr txBox="1"/>
          <p:nvPr/>
        </p:nvSpPr>
        <p:spPr>
          <a:xfrm>
            <a:off x="5166375" y="2269188"/>
            <a:ext cx="3658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Такі огорожі показують і застерігають, що тут можуть падати бурульки 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Не заходь за їхні межі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7" name="Google Shape;387;p38"/>
          <p:cNvSpPr txBox="1"/>
          <p:nvPr/>
        </p:nvSpPr>
        <p:spPr>
          <a:xfrm rot="-147782">
            <a:off x="464377" y="2986422"/>
            <a:ext cx="3294944" cy="3927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Перевіряй дерева на наявність снігу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8" name="Google Shape;388;p38"/>
          <p:cNvSpPr txBox="1"/>
          <p:nvPr/>
        </p:nvSpPr>
        <p:spPr>
          <a:xfrm>
            <a:off x="796063" y="3358275"/>
            <a:ext cx="39210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Перш ніж проходити повз високі дерева, переконайся, що на них немає багато снігу</a:t>
            </a: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, який може впасти на тебе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9" name="Google Shape;389;p38"/>
          <p:cNvSpPr txBox="1"/>
          <p:nvPr/>
        </p:nvSpPr>
        <p:spPr>
          <a:xfrm rot="-269478">
            <a:off x="5097519" y="3469712"/>
            <a:ext cx="1907859" cy="5850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Не ходи під дахами та балконами</a:t>
            </a:r>
            <a:endParaRPr/>
          </a:p>
        </p:txBody>
      </p:sp>
      <p:sp>
        <p:nvSpPr>
          <p:cNvPr id="390" name="Google Shape;390;p38"/>
          <p:cNvSpPr txBox="1"/>
          <p:nvPr/>
        </p:nvSpPr>
        <p:spPr>
          <a:xfrm rot="904300">
            <a:off x="252442" y="3385354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91" name="Google Shape;391;p38"/>
          <p:cNvSpPr txBox="1"/>
          <p:nvPr/>
        </p:nvSpPr>
        <p:spPr>
          <a:xfrm rot="-228163">
            <a:off x="177507" y="1790474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92" name="Google Shape;392;p38"/>
          <p:cNvSpPr txBox="1"/>
          <p:nvPr/>
        </p:nvSpPr>
        <p:spPr>
          <a:xfrm rot="-282201">
            <a:off x="4569769" y="229865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93" name="Google Shape;393;p38"/>
          <p:cNvSpPr txBox="1"/>
          <p:nvPr/>
        </p:nvSpPr>
        <p:spPr>
          <a:xfrm rot="904300">
            <a:off x="4835917" y="4003154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394" name="Google Shape;39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4200" y="-324725"/>
            <a:ext cx="3367798" cy="21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9"/>
          <p:cNvSpPr txBox="1"/>
          <p:nvPr>
            <p:ph type="title"/>
          </p:nvPr>
        </p:nvSpPr>
        <p:spPr>
          <a:xfrm>
            <a:off x="791700" y="1628250"/>
            <a:ext cx="5357700" cy="29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Взуття з ребристою підошвою допоможе </a:t>
            </a:r>
            <a:b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уникнути падіння під час ожеледиці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Лід білого кольору міцніший за блакитний </a:t>
            </a:r>
            <a:b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і витримує більшу вагу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Якщо лід починає тріщати під ногами, слід негайно повернутися назад човгаючим кроком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Бурульки найбезпечніші, якщо перебувати </a:t>
            </a:r>
            <a:b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під дахом, звідки вони звисають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Перевіряти міцність льоду ударами ніг — безпечний спосіб переконатися, що він витримає вагу</a:t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0" name="Google Shape;400;p39"/>
          <p:cNvSpPr/>
          <p:nvPr/>
        </p:nvSpPr>
        <p:spPr>
          <a:xfrm>
            <a:off x="378150" y="879400"/>
            <a:ext cx="3213175" cy="417225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1" name="Google Shape;401;p39"/>
          <p:cNvSpPr txBox="1"/>
          <p:nvPr/>
        </p:nvSpPr>
        <p:spPr>
          <a:xfrm>
            <a:off x="378150" y="255250"/>
            <a:ext cx="61848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наших </a:t>
            </a: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українських полярників і полярниць</a:t>
            </a: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!</a:t>
            </a:r>
            <a:endParaRPr b="1"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2" name="Google Shape;402;p39"/>
          <p:cNvSpPr txBox="1"/>
          <p:nvPr/>
        </p:nvSpPr>
        <p:spPr>
          <a:xfrm rot="904300">
            <a:off x="455167" y="27994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3" name="Google Shape;403;p39"/>
          <p:cNvSpPr txBox="1"/>
          <p:nvPr/>
        </p:nvSpPr>
        <p:spPr>
          <a:xfrm rot="-899351">
            <a:off x="4552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4" name="Google Shape;404;p39"/>
          <p:cNvSpPr txBox="1"/>
          <p:nvPr/>
        </p:nvSpPr>
        <p:spPr>
          <a:xfrm rot="-899351">
            <a:off x="302857" y="3468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5" name="Google Shape;405;p39"/>
          <p:cNvSpPr txBox="1"/>
          <p:nvPr/>
        </p:nvSpPr>
        <p:spPr>
          <a:xfrm rot="387769">
            <a:off x="447900" y="4171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6" name="Google Shape;406;p39"/>
          <p:cNvSpPr txBox="1"/>
          <p:nvPr/>
        </p:nvSpPr>
        <p:spPr>
          <a:xfrm rot="-282201">
            <a:off x="302869" y="21269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07" name="Google Shape;40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5900" y="640525"/>
            <a:ext cx="3503301" cy="6101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1D9F5"/>
        </a:solid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0"/>
          <p:cNvSpPr/>
          <p:nvPr/>
        </p:nvSpPr>
        <p:spPr>
          <a:xfrm>
            <a:off x="378150" y="879400"/>
            <a:ext cx="3213175" cy="417225"/>
          </a:xfrm>
          <a:prstGeom prst="flowChartManualInput">
            <a:avLst/>
          </a:prstGeom>
          <a:solidFill>
            <a:srgbClr val="747A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3" name="Google Shape;413;p40"/>
          <p:cNvSpPr txBox="1"/>
          <p:nvPr/>
        </p:nvSpPr>
        <p:spPr>
          <a:xfrm>
            <a:off x="378150" y="255250"/>
            <a:ext cx="61848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наших </a:t>
            </a: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українських полярників і полярниць</a:t>
            </a:r>
            <a:r>
              <a:rPr b="1" lang="uk" sz="1800">
                <a:latin typeface="Open Sans ExtraBold"/>
                <a:ea typeface="Open Sans ExtraBold"/>
                <a:cs typeface="Open Sans ExtraBold"/>
                <a:sym typeface="Open Sans ExtraBold"/>
              </a:rPr>
              <a:t>!</a:t>
            </a:r>
            <a:endParaRPr b="1" sz="1800"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4" name="Google Shape;414;p40"/>
          <p:cNvSpPr txBox="1"/>
          <p:nvPr/>
        </p:nvSpPr>
        <p:spPr>
          <a:xfrm rot="904300">
            <a:off x="455167" y="27994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5" name="Google Shape;415;p40"/>
          <p:cNvSpPr txBox="1"/>
          <p:nvPr/>
        </p:nvSpPr>
        <p:spPr>
          <a:xfrm rot="-899351">
            <a:off x="4552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6" name="Google Shape;416;p40"/>
          <p:cNvSpPr txBox="1"/>
          <p:nvPr/>
        </p:nvSpPr>
        <p:spPr>
          <a:xfrm rot="-899351">
            <a:off x="302857" y="3468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7" name="Google Shape;417;p40"/>
          <p:cNvSpPr txBox="1"/>
          <p:nvPr/>
        </p:nvSpPr>
        <p:spPr>
          <a:xfrm rot="387769">
            <a:off x="447900" y="4171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18" name="Google Shape;418;p40"/>
          <p:cNvSpPr txBox="1"/>
          <p:nvPr/>
        </p:nvSpPr>
        <p:spPr>
          <a:xfrm rot="-282201">
            <a:off x="302869" y="21269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19" name="Google Shape;41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5900" y="640525"/>
            <a:ext cx="3503301" cy="6101023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40"/>
          <p:cNvSpPr/>
          <p:nvPr/>
        </p:nvSpPr>
        <p:spPr>
          <a:xfrm>
            <a:off x="867900" y="1590975"/>
            <a:ext cx="4292925" cy="66960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21" name="Google Shape;421;p40"/>
          <p:cNvSpPr/>
          <p:nvPr/>
        </p:nvSpPr>
        <p:spPr>
          <a:xfrm>
            <a:off x="881925" y="2810575"/>
            <a:ext cx="5107700" cy="66900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22" name="Google Shape;422;p40"/>
          <p:cNvSpPr txBox="1"/>
          <p:nvPr/>
        </p:nvSpPr>
        <p:spPr>
          <a:xfrm>
            <a:off x="867900" y="1628250"/>
            <a:ext cx="5357700" cy="29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Взуття з ребристою підошвою допоможе </a:t>
            </a:r>
            <a:br>
              <a:rPr b="1" lang="uk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уникнути падіння під час ожеледиці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Лід білого кольору міцніший за блакитний </a:t>
            </a:r>
            <a:br>
              <a:rPr b="1" lang="uk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і витримує більшу вагу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Якщо лід починає тріщати під ногами, слід негайно повернутися назад човгаючим кроком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Бурульки найбезпечніші, якщо перебувати </a:t>
            </a:r>
            <a:br>
              <a:rPr b="1" lang="uk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під дахом, звідки вони звисають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Перевіряти міцність льоду ударами ніг — безпечний спосіб переконатися, що він витримає вагу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1"/>
          <p:cNvSpPr txBox="1"/>
          <p:nvPr>
            <p:ph type="title"/>
          </p:nvPr>
        </p:nvSpPr>
        <p:spPr>
          <a:xfrm>
            <a:off x="311700" y="3528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420"/>
              <a:t>Знайомтесь! Це гості нашого уроку</a:t>
            </a:r>
            <a:endParaRPr sz="2420"/>
          </a:p>
        </p:txBody>
      </p:sp>
      <p:sp>
        <p:nvSpPr>
          <p:cNvPr id="428" name="Google Shape;428;p41"/>
          <p:cNvSpPr txBox="1"/>
          <p:nvPr/>
        </p:nvSpPr>
        <p:spPr>
          <a:xfrm>
            <a:off x="311700" y="3544050"/>
            <a:ext cx="3816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0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Українські рятувальники </a:t>
            </a:r>
            <a:br>
              <a:rPr b="1" lang="uk" sz="20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20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та рятувальниці</a:t>
            </a:r>
            <a:endParaRPr b="1" sz="20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9" name="Google Shape;429;p41"/>
          <p:cNvPicPr preferRelativeResize="0"/>
          <p:nvPr/>
        </p:nvPicPr>
        <p:blipFill rotWithShape="1">
          <a:blip r:embed="rId3">
            <a:alphaModFix/>
          </a:blip>
          <a:srcRect b="17833" l="18450" r="17819" t="-931"/>
          <a:stretch/>
        </p:blipFill>
        <p:spPr>
          <a:xfrm>
            <a:off x="311700" y="1448550"/>
            <a:ext cx="3816300" cy="1840175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41"/>
          <p:cNvSpPr/>
          <p:nvPr/>
        </p:nvSpPr>
        <p:spPr>
          <a:xfrm rot="-145708">
            <a:off x="4340626" y="968436"/>
            <a:ext cx="4156949" cy="1967879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31" name="Google Shape;431;p41"/>
          <p:cNvSpPr/>
          <p:nvPr/>
        </p:nvSpPr>
        <p:spPr>
          <a:xfrm rot="229933">
            <a:off x="4337337" y="2949985"/>
            <a:ext cx="4300201" cy="175938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32" name="Google Shape;432;p41"/>
          <p:cNvSpPr txBox="1"/>
          <p:nvPr/>
        </p:nvSpPr>
        <p:spPr>
          <a:xfrm>
            <a:off x="4536225" y="1414550"/>
            <a:ext cx="3816300" cy="31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Українські рятувальники та рятувальниці</a:t>
            </a: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— це професіонали, які приходять на допомогу у випадках надзвичайних ситуацій. Вони гасять пожежі, рятують людей (навіть під завалами), допомагають долати наслідки негод, розміновують українські землі.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300">
                <a:latin typeface="Open Sans SemiBold"/>
                <a:ea typeface="Open Sans SemiBold"/>
                <a:cs typeface="Open Sans SemiBold"/>
                <a:sym typeface="Open Sans SemiBold"/>
              </a:rPr>
              <a:t>Рятувальники та рятувальниці допомагають людям у найскладніших обставинах. А ще вони навчають і дорослих, і дітей правилам безпеки та проводять тренування, щоб усі знали, як діяти в небезпечних ситуаціях.</a:t>
            </a:r>
            <a:endParaRPr sz="13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33" name="Google Shape;43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600" y="1117250"/>
            <a:ext cx="395075" cy="39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899996">
            <a:off x="121796" y="1433245"/>
            <a:ext cx="236213" cy="236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2"/>
          <p:cNvSpPr txBox="1"/>
          <p:nvPr>
            <p:ph type="title"/>
          </p:nvPr>
        </p:nvSpPr>
        <p:spPr>
          <a:xfrm>
            <a:off x="409525" y="452225"/>
            <a:ext cx="5051700" cy="115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595"/>
              <a:buFont typeface="Arial"/>
              <a:buNone/>
            </a:pPr>
            <a:r>
              <a:rPr lang="uk" sz="2467"/>
              <a:t>Привіт! </a:t>
            </a:r>
            <a:endParaRPr sz="246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595"/>
              <a:buFont typeface="Arial"/>
              <a:buNone/>
            </a:pPr>
            <a:r>
              <a:rPr lang="uk" sz="2467"/>
              <a:t>Ми — </a:t>
            </a:r>
            <a:r>
              <a:rPr lang="uk" sz="2467"/>
              <a:t>українськ</a:t>
            </a:r>
            <a:r>
              <a:rPr lang="uk" sz="2467"/>
              <a:t>і </a:t>
            </a:r>
            <a:r>
              <a:rPr lang="uk" sz="2467"/>
              <a:t>рятувальники та рятувальниці</a:t>
            </a:r>
            <a:endParaRPr sz="2356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accent6"/>
              </a:highlight>
            </a:endParaRPr>
          </a:p>
        </p:txBody>
      </p:sp>
      <p:sp>
        <p:nvSpPr>
          <p:cNvPr id="440" name="Google Shape;440;p42"/>
          <p:cNvSpPr/>
          <p:nvPr/>
        </p:nvSpPr>
        <p:spPr>
          <a:xfrm rot="3">
            <a:off x="1073150" y="2579277"/>
            <a:ext cx="4388075" cy="1194096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41" name="Google Shape;441;p42"/>
          <p:cNvSpPr/>
          <p:nvPr/>
        </p:nvSpPr>
        <p:spPr>
          <a:xfrm rot="-2">
            <a:off x="792400" y="2078176"/>
            <a:ext cx="3178150" cy="745973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42" name="Google Shape;442;p42"/>
          <p:cNvSpPr txBox="1"/>
          <p:nvPr/>
        </p:nvSpPr>
        <p:spPr>
          <a:xfrm>
            <a:off x="920750" y="2131450"/>
            <a:ext cx="3049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Сьогодні розкажемо вам про безпеку вдома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3" name="Google Shape;443;p42"/>
          <p:cNvSpPr txBox="1"/>
          <p:nvPr/>
        </p:nvSpPr>
        <p:spPr>
          <a:xfrm>
            <a:off x="1292900" y="2818300"/>
            <a:ext cx="41682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Всім важливо знати, як уникнути небезпечних ситуацій та що робити при пожежі</a:t>
            </a:r>
            <a:endParaRPr sz="1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44" name="Google Shape;44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3649" y="2015350"/>
            <a:ext cx="677450" cy="69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13625" y="152400"/>
            <a:ext cx="2958035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3"/>
          <p:cNvSpPr txBox="1"/>
          <p:nvPr>
            <p:ph type="title"/>
          </p:nvPr>
        </p:nvSpPr>
        <p:spPr>
          <a:xfrm>
            <a:off x="379000" y="519250"/>
            <a:ext cx="5164800" cy="8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2000"/>
              <a:t>Не грайся з сірниками, запальничками та свічками</a:t>
            </a:r>
            <a:endParaRPr sz="2520"/>
          </a:p>
        </p:txBody>
      </p:sp>
      <p:sp>
        <p:nvSpPr>
          <p:cNvPr id="451" name="Google Shape;451;p43"/>
          <p:cNvSpPr/>
          <p:nvPr/>
        </p:nvSpPr>
        <p:spPr>
          <a:xfrm rot="3">
            <a:off x="4514250" y="1504777"/>
            <a:ext cx="4207750" cy="1000546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2" name="Google Shape;452;p43"/>
          <p:cNvSpPr/>
          <p:nvPr/>
        </p:nvSpPr>
        <p:spPr>
          <a:xfrm rot="-509101">
            <a:off x="3998852" y="988699"/>
            <a:ext cx="3178150" cy="643798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53" name="Google Shape;453;p43"/>
          <p:cNvSpPr txBox="1"/>
          <p:nvPr/>
        </p:nvSpPr>
        <p:spPr>
          <a:xfrm>
            <a:off x="4592725" y="1741425"/>
            <a:ext cx="4300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Завжди запитуй дозвіл дорослих, якщо тобі необхідно використати ці предмети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4" name="Google Shape;454;p43"/>
          <p:cNvSpPr txBox="1"/>
          <p:nvPr/>
        </p:nvSpPr>
        <p:spPr>
          <a:xfrm rot="-509235">
            <a:off x="4082983" y="1121502"/>
            <a:ext cx="3280728" cy="346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Це може спричинити пожежу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55" name="Google Shape;45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478" y="3083725"/>
            <a:ext cx="1057720" cy="592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514" y="2013695"/>
            <a:ext cx="897211" cy="901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0523" y="1616487"/>
            <a:ext cx="780726" cy="1695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6075" y="3183224"/>
            <a:ext cx="2606111" cy="978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85449" y="2914825"/>
            <a:ext cx="728800" cy="71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45698" y="3566385"/>
            <a:ext cx="1407450" cy="135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4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543800" y="2610275"/>
            <a:ext cx="2958035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/>
          <p:nvPr/>
        </p:nvSpPr>
        <p:spPr>
          <a:xfrm>
            <a:off x="2546075" y="694125"/>
            <a:ext cx="2675975" cy="3674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4" name="Google Shape;94;p17"/>
          <p:cNvSpPr/>
          <p:nvPr/>
        </p:nvSpPr>
        <p:spPr>
          <a:xfrm>
            <a:off x="1219625" y="722200"/>
            <a:ext cx="937400" cy="339325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5" name="Google Shape;95;p17"/>
          <p:cNvSpPr txBox="1"/>
          <p:nvPr>
            <p:ph type="title"/>
          </p:nvPr>
        </p:nvSpPr>
        <p:spPr>
          <a:xfrm>
            <a:off x="345375" y="313400"/>
            <a:ext cx="5603700" cy="10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220"/>
              <a:t>Привіт! </a:t>
            </a:r>
            <a:endParaRPr sz="22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020"/>
              <a:t>Ми — Ян Зег та Ігнатій Лукасевич, львівські винахідники гасової лампи</a:t>
            </a:r>
            <a:endParaRPr sz="20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820">
              <a:highlight>
                <a:schemeClr val="accent6"/>
              </a:highlight>
            </a:endParaRPr>
          </a:p>
        </p:txBody>
      </p:sp>
      <p:sp>
        <p:nvSpPr>
          <p:cNvPr id="96" name="Google Shape;96;p17"/>
          <p:cNvSpPr/>
          <p:nvPr/>
        </p:nvSpPr>
        <p:spPr>
          <a:xfrm rot="-860081">
            <a:off x="5928303" y="652459"/>
            <a:ext cx="2831069" cy="732932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7" name="Google Shape;97;p17"/>
          <p:cNvSpPr txBox="1"/>
          <p:nvPr/>
        </p:nvSpPr>
        <p:spPr>
          <a:xfrm rot="-860002">
            <a:off x="6027892" y="719234"/>
            <a:ext cx="2693855" cy="605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Вона освітлювала будинки ще в XIX столітті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502125" y="1838150"/>
            <a:ext cx="44532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А зараз ми хочемо поділитися важливими </a:t>
            </a:r>
            <a:r>
              <a:rPr b="1" lang="uk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  <a:t>правилами поведінки в темну пору року, </a:t>
            </a:r>
            <a:b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щоб ви завжди були помітними та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в безпеці!</a:t>
            </a:r>
            <a:endParaRPr b="1" sz="26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9" name="Google Shape;9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5698" y="1619575"/>
            <a:ext cx="4781040" cy="5793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858052" y="2644125"/>
            <a:ext cx="5623598" cy="24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/>
        </p:nvSpPr>
        <p:spPr>
          <a:xfrm>
            <a:off x="2758938" y="3607050"/>
            <a:ext cx="3576300" cy="7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Ми хоч і винайшли гасові лампи, але темрява і небезпеки, які вона ховає, нікуди не поділись!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4"/>
          <p:cNvSpPr txBox="1"/>
          <p:nvPr>
            <p:ph type="title"/>
          </p:nvPr>
        </p:nvSpPr>
        <p:spPr>
          <a:xfrm>
            <a:off x="443175" y="549975"/>
            <a:ext cx="4634700" cy="8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2200"/>
              <a:t>Не бери до рук петарди </a:t>
            </a:r>
            <a:endParaRPr b="1"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2200"/>
              <a:t>чи інші піротехнічні вироби</a:t>
            </a:r>
            <a:endParaRPr sz="16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467" name="Google Shape;467;p44"/>
          <p:cNvSpPr/>
          <p:nvPr/>
        </p:nvSpPr>
        <p:spPr>
          <a:xfrm rot="-444398">
            <a:off x="5178575" y="739909"/>
            <a:ext cx="3448275" cy="738882"/>
          </a:xfrm>
          <a:prstGeom prst="flowChartManualInpu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68" name="Google Shape;468;p44"/>
          <p:cNvSpPr txBox="1"/>
          <p:nvPr/>
        </p:nvSpPr>
        <p:spPr>
          <a:xfrm rot="-444383">
            <a:off x="5385704" y="810549"/>
            <a:ext cx="2902113" cy="6773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Вони можуть вибухнути </a:t>
            </a:r>
            <a:endParaRPr b="1" sz="16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latin typeface="Open Sans"/>
                <a:ea typeface="Open Sans"/>
                <a:cs typeface="Open Sans"/>
                <a:sym typeface="Open Sans"/>
              </a:rPr>
              <a:t>й поранити тебе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69" name="Google Shape;46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5650" y="1303592"/>
            <a:ext cx="2471398" cy="2059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9074" y="3081350"/>
            <a:ext cx="728800" cy="71070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44"/>
          <p:cNvSpPr/>
          <p:nvPr/>
        </p:nvSpPr>
        <p:spPr>
          <a:xfrm rot="-1">
            <a:off x="226600" y="4026276"/>
            <a:ext cx="5761250" cy="824674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72" name="Google Shape;472;p44"/>
          <p:cNvSpPr txBox="1"/>
          <p:nvPr/>
        </p:nvSpPr>
        <p:spPr>
          <a:xfrm>
            <a:off x="226600" y="4168463"/>
            <a:ext cx="6078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Наразі в Україні діє воєнний стан. Феєрверки та інші піротехнічні засоби ЗАБОРОНЕНІ. Гучні звуки лякають людей і тваринок, які постраждали від війни. Ставмося з повагою до спокою одне одного!</a:t>
            </a:r>
            <a:r>
              <a:rPr i="1" lang="uk" sz="1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endParaRPr sz="11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73" name="Google Shape;473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778661">
            <a:off x="471650" y="1698400"/>
            <a:ext cx="630201" cy="220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992851">
            <a:off x="1480501" y="2169499"/>
            <a:ext cx="1270797" cy="1472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88599" y="3081353"/>
            <a:ext cx="1010248" cy="973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19275" y="1697975"/>
            <a:ext cx="2958035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5"/>
          <p:cNvSpPr txBox="1"/>
          <p:nvPr>
            <p:ph type="title"/>
          </p:nvPr>
        </p:nvSpPr>
        <p:spPr>
          <a:xfrm>
            <a:off x="397550" y="361600"/>
            <a:ext cx="4328400" cy="7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800"/>
              <a:t>Не вмикай електричні пристрої без дозволу батьків</a:t>
            </a:r>
            <a:endParaRPr sz="2320"/>
          </a:p>
        </p:txBody>
      </p:sp>
      <p:sp>
        <p:nvSpPr>
          <p:cNvPr id="482" name="Google Shape;482;p45"/>
          <p:cNvSpPr/>
          <p:nvPr/>
        </p:nvSpPr>
        <p:spPr>
          <a:xfrm rot="-237259">
            <a:off x="3285628" y="684022"/>
            <a:ext cx="4679816" cy="1000557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83" name="Google Shape;483;p45"/>
          <p:cNvSpPr/>
          <p:nvPr/>
        </p:nvSpPr>
        <p:spPr>
          <a:xfrm rot="-509109">
            <a:off x="5897211" y="1233057"/>
            <a:ext cx="3052025" cy="800629"/>
          </a:xfrm>
          <a:prstGeom prst="flowChartManualInput">
            <a:avLst/>
          </a:prstGeom>
          <a:solidFill>
            <a:srgbClr val="D5D4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84" name="Google Shape;484;p45"/>
          <p:cNvSpPr txBox="1"/>
          <p:nvPr/>
        </p:nvSpPr>
        <p:spPr>
          <a:xfrm rot="-322501">
            <a:off x="3443576" y="784500"/>
            <a:ext cx="4627749" cy="748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Може бути небезпечно 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користуватися ними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, особливо в умовах відключень або нестабільного електропостачання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85" name="Google Shape;485;p45"/>
          <p:cNvSpPr txBox="1"/>
          <p:nvPr/>
        </p:nvSpPr>
        <p:spPr>
          <a:xfrm rot="-546795">
            <a:off x="5949473" y="1384458"/>
            <a:ext cx="2954798" cy="4183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Дорослі мають слідкувати, щоб усе було гаразд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86" name="Google Shape;486;p45"/>
          <p:cNvSpPr txBox="1"/>
          <p:nvPr/>
        </p:nvSpPr>
        <p:spPr>
          <a:xfrm>
            <a:off x="469500" y="2021250"/>
            <a:ext cx="3742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Не клади одяг та інші речі на обігрівачі та електроприлади, біля газових плит, котлів чи камінів</a:t>
            </a:r>
            <a:endParaRPr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487" name="Google Shape;487;p45"/>
          <p:cNvSpPr/>
          <p:nvPr/>
        </p:nvSpPr>
        <p:spPr>
          <a:xfrm rot="-18">
            <a:off x="2277300" y="2507684"/>
            <a:ext cx="3237575" cy="719683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88" name="Google Shape;488;p45"/>
          <p:cNvSpPr txBox="1"/>
          <p:nvPr/>
        </p:nvSpPr>
        <p:spPr>
          <a:xfrm>
            <a:off x="2322175" y="2575800"/>
            <a:ext cx="30885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Так можна перегріти речі, </a:t>
            </a:r>
            <a:b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вони навіть можуть загорітися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89" name="Google Shape;489;p45"/>
          <p:cNvSpPr txBox="1"/>
          <p:nvPr/>
        </p:nvSpPr>
        <p:spPr>
          <a:xfrm>
            <a:off x="469500" y="3325350"/>
            <a:ext cx="35790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Не залишай без нагляду увімкнені електроприлади чи газову плиту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90" name="Google Shape;490;p45"/>
          <p:cNvSpPr/>
          <p:nvPr/>
        </p:nvSpPr>
        <p:spPr>
          <a:xfrm rot="-18">
            <a:off x="2277300" y="3783310"/>
            <a:ext cx="3693900" cy="71968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91" name="Google Shape;491;p45"/>
          <p:cNvSpPr txBox="1"/>
          <p:nvPr/>
        </p:nvSpPr>
        <p:spPr>
          <a:xfrm>
            <a:off x="2322175" y="3859201"/>
            <a:ext cx="36939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Вони можуть спричинити загоряння, якщо їх не вимкнути вчасно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92" name="Google Shape;492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99996">
            <a:off x="282946" y="2047795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83914">
            <a:off x="282946" y="3422095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1650" y="2368623"/>
            <a:ext cx="234315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3312" y="3921050"/>
            <a:ext cx="728801" cy="71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6"/>
          <p:cNvSpPr txBox="1"/>
          <p:nvPr>
            <p:ph type="title"/>
          </p:nvPr>
        </p:nvSpPr>
        <p:spPr>
          <a:xfrm>
            <a:off x="379000" y="433100"/>
            <a:ext cx="5245500" cy="84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2000"/>
              <a:t>Не торкайся пошкоджених розеток чи електричних дротів</a:t>
            </a:r>
            <a:endParaRPr sz="1690"/>
          </a:p>
        </p:txBody>
      </p:sp>
      <p:sp>
        <p:nvSpPr>
          <p:cNvPr id="501" name="Google Shape;501;p46"/>
          <p:cNvSpPr txBox="1"/>
          <p:nvPr/>
        </p:nvSpPr>
        <p:spPr>
          <a:xfrm>
            <a:off x="670600" y="2298425"/>
            <a:ext cx="45798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Надмірне навантаження може спричинити коротке замикання і навіть пожежу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2" name="Google Shape;502;p46"/>
          <p:cNvSpPr txBox="1"/>
          <p:nvPr/>
        </p:nvSpPr>
        <p:spPr>
          <a:xfrm>
            <a:off x="670600" y="1666950"/>
            <a:ext cx="30306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вмикай одночасно понад три електроприлади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03" name="Google Shape;503;p46"/>
          <p:cNvSpPr/>
          <p:nvPr/>
        </p:nvSpPr>
        <p:spPr>
          <a:xfrm rot="-326244">
            <a:off x="3850613" y="723041"/>
            <a:ext cx="3934849" cy="1030403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04" name="Google Shape;504;p46"/>
          <p:cNvSpPr txBox="1"/>
          <p:nvPr/>
        </p:nvSpPr>
        <p:spPr>
          <a:xfrm rot="-299486">
            <a:off x="3962110" y="874934"/>
            <a:ext cx="3810049" cy="84079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Якщо бачиш зламану розетку чи дріт — скажи про це дорослим, щоб вони викликали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 фахівців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 для ремонту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05" name="Google Shape;505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99996">
            <a:off x="474846" y="1766595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83914">
            <a:off x="474846" y="2400045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646050" y="2029350"/>
            <a:ext cx="6936776" cy="3746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46"/>
          <p:cNvPicPr preferRelativeResize="0"/>
          <p:nvPr/>
        </p:nvPicPr>
        <p:blipFill rotWithShape="1">
          <a:blip r:embed="rId5">
            <a:alphaModFix/>
          </a:blip>
          <a:srcRect b="0" l="25210" r="-25210" t="0"/>
          <a:stretch/>
        </p:blipFill>
        <p:spPr>
          <a:xfrm>
            <a:off x="1427065" y="3028825"/>
            <a:ext cx="3397222" cy="3458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4050" y="1203325"/>
            <a:ext cx="2383924" cy="3899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7"/>
          <p:cNvSpPr txBox="1"/>
          <p:nvPr>
            <p:ph type="title"/>
          </p:nvPr>
        </p:nvSpPr>
        <p:spPr>
          <a:xfrm>
            <a:off x="369750" y="333900"/>
            <a:ext cx="5212500" cy="46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/>
              <a:t>Безпечне використання свічок</a:t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4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490"/>
          </a:p>
        </p:txBody>
      </p:sp>
      <p:pic>
        <p:nvPicPr>
          <p:cNvPr id="515" name="Google Shape;51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150" y="2196675"/>
            <a:ext cx="1677389" cy="224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1349" y="2196675"/>
            <a:ext cx="2103028" cy="2240901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47"/>
          <p:cNvSpPr/>
          <p:nvPr/>
        </p:nvSpPr>
        <p:spPr>
          <a:xfrm rot="-19">
            <a:off x="3282750" y="802510"/>
            <a:ext cx="3579100" cy="884980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18" name="Google Shape;518;p47"/>
          <p:cNvSpPr/>
          <p:nvPr/>
        </p:nvSpPr>
        <p:spPr>
          <a:xfrm rot="-18">
            <a:off x="5187750" y="1455060"/>
            <a:ext cx="3646450" cy="83338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19" name="Google Shape;519;p47"/>
          <p:cNvSpPr txBox="1"/>
          <p:nvPr/>
        </p:nvSpPr>
        <p:spPr>
          <a:xfrm>
            <a:off x="3474675" y="974050"/>
            <a:ext cx="34830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Став свічки на стійку поверхню або будь-яку рівну підставку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20" name="Google Shape;520;p47"/>
          <p:cNvSpPr txBox="1"/>
          <p:nvPr/>
        </p:nvSpPr>
        <p:spPr>
          <a:xfrm>
            <a:off x="5312825" y="1646375"/>
            <a:ext cx="370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Так свічка не перекинеться,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а полум’я не розповсюдиться далі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21" name="Google Shape;521;p47"/>
          <p:cNvSpPr txBox="1"/>
          <p:nvPr/>
        </p:nvSpPr>
        <p:spPr>
          <a:xfrm>
            <a:off x="2125625" y="3165000"/>
            <a:ext cx="1875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відстань 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менше 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10 см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522" name="Google Shape;522;p47"/>
          <p:cNvCxnSpPr/>
          <p:nvPr/>
        </p:nvCxnSpPr>
        <p:spPr>
          <a:xfrm flipH="1" rot="10800000">
            <a:off x="2193250" y="3767450"/>
            <a:ext cx="1818300" cy="4800"/>
          </a:xfrm>
          <a:prstGeom prst="straightConnector1">
            <a:avLst/>
          </a:prstGeom>
          <a:noFill/>
          <a:ln cap="flat" cmpd="sng" w="9525">
            <a:solidFill>
              <a:srgbClr val="FFE054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23" name="Google Shape;523;p47"/>
          <p:cNvCxnSpPr/>
          <p:nvPr/>
        </p:nvCxnSpPr>
        <p:spPr>
          <a:xfrm flipH="1">
            <a:off x="2177025" y="3765350"/>
            <a:ext cx="1776900" cy="8700"/>
          </a:xfrm>
          <a:prstGeom prst="straightConnector1">
            <a:avLst/>
          </a:prstGeom>
          <a:noFill/>
          <a:ln cap="flat" cmpd="sng" w="9525">
            <a:solidFill>
              <a:srgbClr val="FFE054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48"/>
          <p:cNvSpPr txBox="1"/>
          <p:nvPr>
            <p:ph type="title"/>
          </p:nvPr>
        </p:nvSpPr>
        <p:spPr>
          <a:xfrm>
            <a:off x="369750" y="333900"/>
            <a:ext cx="4964400" cy="52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/>
              <a:t>Безпечне використання свічок</a:t>
            </a:r>
            <a:endParaRPr sz="1690"/>
          </a:p>
        </p:txBody>
      </p:sp>
      <p:sp>
        <p:nvSpPr>
          <p:cNvPr id="529" name="Google Shape;529;p48"/>
          <p:cNvSpPr/>
          <p:nvPr/>
        </p:nvSpPr>
        <p:spPr>
          <a:xfrm rot="-19">
            <a:off x="3799350" y="1206512"/>
            <a:ext cx="3992825" cy="1062190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30" name="Google Shape;530;p48"/>
          <p:cNvSpPr/>
          <p:nvPr/>
        </p:nvSpPr>
        <p:spPr>
          <a:xfrm rot="-18">
            <a:off x="4357400" y="2000148"/>
            <a:ext cx="3925450" cy="100830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31" name="Google Shape;531;p48"/>
          <p:cNvSpPr txBox="1"/>
          <p:nvPr/>
        </p:nvSpPr>
        <p:spPr>
          <a:xfrm>
            <a:off x="3999875" y="1435775"/>
            <a:ext cx="4166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Тримай запалені свічки якомога далі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від легкозаймистих матеріалів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2" name="Google Shape;532;p48"/>
          <p:cNvSpPr txBox="1"/>
          <p:nvPr/>
        </p:nvSpPr>
        <p:spPr>
          <a:xfrm>
            <a:off x="4509800" y="2275688"/>
            <a:ext cx="4031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Тканина </a:t>
            </a:r>
            <a:r>
              <a:rPr b="1" lang="uk">
                <a:latin typeface="Open Sans"/>
                <a:ea typeface="Open Sans"/>
                <a:cs typeface="Open Sans"/>
                <a:sym typeface="Open Sans"/>
              </a:rPr>
              <a:t>та папір легко можуть зайнятися від відкритого полум’я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33" name="Google Shape;53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9225" y="1852352"/>
            <a:ext cx="826749" cy="179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425" y="2640537"/>
            <a:ext cx="1125023" cy="150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24078" y="2640537"/>
            <a:ext cx="1410498" cy="150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9"/>
          <p:cNvSpPr txBox="1"/>
          <p:nvPr>
            <p:ph type="title"/>
          </p:nvPr>
        </p:nvSpPr>
        <p:spPr>
          <a:xfrm>
            <a:off x="369750" y="333900"/>
            <a:ext cx="5022900" cy="43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/>
              <a:t>Безпечне використання свічок</a:t>
            </a:r>
            <a:endParaRPr sz="1690"/>
          </a:p>
        </p:txBody>
      </p:sp>
      <p:sp>
        <p:nvSpPr>
          <p:cNvPr id="541" name="Google Shape;541;p49"/>
          <p:cNvSpPr txBox="1"/>
          <p:nvPr/>
        </p:nvSpPr>
        <p:spPr>
          <a:xfrm>
            <a:off x="613950" y="1870375"/>
            <a:ext cx="4329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9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Лишай недогарок завдовжки 2–3 см, аби свічник не перегрівся і щоб вогонь не перекинувся на інші предмети</a:t>
            </a:r>
            <a:endParaRPr b="1" sz="2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2" name="Google Shape;542;p49"/>
          <p:cNvSpPr/>
          <p:nvPr/>
        </p:nvSpPr>
        <p:spPr>
          <a:xfrm rot="-19">
            <a:off x="613950" y="1478984"/>
            <a:ext cx="3155750" cy="439482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43" name="Google Shape;543;p49"/>
          <p:cNvSpPr txBox="1"/>
          <p:nvPr/>
        </p:nvSpPr>
        <p:spPr>
          <a:xfrm>
            <a:off x="646175" y="1547825"/>
            <a:ext cx="29922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90">
                <a:latin typeface="Open Sans"/>
                <a:ea typeface="Open Sans"/>
                <a:cs typeface="Open Sans"/>
                <a:sym typeface="Open Sans"/>
              </a:rPr>
              <a:t>Не</a:t>
            </a:r>
            <a:r>
              <a:rPr b="1" lang="uk" sz="1490">
                <a:latin typeface="Open Sans"/>
                <a:ea typeface="Open Sans"/>
                <a:cs typeface="Open Sans"/>
                <a:sym typeface="Open Sans"/>
              </a:rPr>
              <a:t> спалюй свічку до кінця</a:t>
            </a:r>
            <a:endParaRPr b="1" sz="26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44" name="Google Shape;54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7475" y="892050"/>
            <a:ext cx="3296057" cy="351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50"/>
          <p:cNvSpPr txBox="1"/>
          <p:nvPr>
            <p:ph type="title"/>
          </p:nvPr>
        </p:nvSpPr>
        <p:spPr>
          <a:xfrm>
            <a:off x="453150" y="393375"/>
            <a:ext cx="4990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200"/>
              <a:t>Безпечне використання свічок</a:t>
            </a:r>
            <a:endParaRPr sz="2200"/>
          </a:p>
        </p:txBody>
      </p:sp>
      <p:sp>
        <p:nvSpPr>
          <p:cNvPr id="550" name="Google Shape;550;p50"/>
          <p:cNvSpPr txBox="1"/>
          <p:nvPr/>
        </p:nvSpPr>
        <p:spPr>
          <a:xfrm>
            <a:off x="563550" y="1698350"/>
            <a:ext cx="4685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49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Завжди перевіряй, чи свічка погашена, коли виходиш із кімнати чи дому</a:t>
            </a:r>
            <a:endParaRPr b="1" sz="2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1" name="Google Shape;551;p50"/>
          <p:cNvSpPr/>
          <p:nvPr/>
        </p:nvSpPr>
        <p:spPr>
          <a:xfrm rot="-19">
            <a:off x="550325" y="1243162"/>
            <a:ext cx="4263750" cy="455076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52" name="Google Shape;552;p50"/>
          <p:cNvSpPr txBox="1"/>
          <p:nvPr/>
        </p:nvSpPr>
        <p:spPr>
          <a:xfrm>
            <a:off x="550325" y="1325050"/>
            <a:ext cx="4348800" cy="3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490">
                <a:latin typeface="Open Sans"/>
                <a:ea typeface="Open Sans"/>
                <a:cs typeface="Open Sans"/>
                <a:sym typeface="Open Sans"/>
              </a:rPr>
              <a:t>Не залишай запалені свічки без нагляду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553" name="Google Shape;55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4150" y="2866704"/>
            <a:ext cx="1568765" cy="1671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6152" y="1592651"/>
            <a:ext cx="3567299" cy="325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1"/>
          <p:cNvSpPr txBox="1"/>
          <p:nvPr>
            <p:ph type="title"/>
          </p:nvPr>
        </p:nvSpPr>
        <p:spPr>
          <a:xfrm>
            <a:off x="477425" y="423025"/>
            <a:ext cx="3363300" cy="50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2400"/>
              <a:t>Пічне опалення</a:t>
            </a:r>
            <a:endParaRPr sz="1690"/>
          </a:p>
        </p:txBody>
      </p:sp>
      <p:pic>
        <p:nvPicPr>
          <p:cNvPr id="560" name="Google Shape;56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3875" y="-357525"/>
            <a:ext cx="3146691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51"/>
          <p:cNvSpPr/>
          <p:nvPr/>
        </p:nvSpPr>
        <p:spPr>
          <a:xfrm rot="-18">
            <a:off x="1773100" y="1558634"/>
            <a:ext cx="3237575" cy="595058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2" name="Google Shape;562;p51"/>
          <p:cNvSpPr/>
          <p:nvPr/>
        </p:nvSpPr>
        <p:spPr>
          <a:xfrm rot="-18">
            <a:off x="2134875" y="2489858"/>
            <a:ext cx="2875800" cy="833510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3" name="Google Shape;563;p51"/>
          <p:cNvSpPr/>
          <p:nvPr/>
        </p:nvSpPr>
        <p:spPr>
          <a:xfrm rot="-18">
            <a:off x="1773100" y="3834908"/>
            <a:ext cx="3237575" cy="643783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4" name="Google Shape;564;p51"/>
          <p:cNvSpPr txBox="1"/>
          <p:nvPr/>
        </p:nvSpPr>
        <p:spPr>
          <a:xfrm>
            <a:off x="1761075" y="3939625"/>
            <a:ext cx="32616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Це запобіжний захід, аби випадково не загорілася підлога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5" name="Google Shape;565;p51"/>
          <p:cNvSpPr txBox="1"/>
          <p:nvPr/>
        </p:nvSpPr>
        <p:spPr>
          <a:xfrm>
            <a:off x="1849300" y="1613675"/>
            <a:ext cx="23682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Адже через них дим може 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проникнути у приміщення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6" name="Google Shape;566;p51"/>
          <p:cNvSpPr txBox="1"/>
          <p:nvPr/>
        </p:nvSpPr>
        <p:spPr>
          <a:xfrm>
            <a:off x="573625" y="1169525"/>
            <a:ext cx="2828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Нагадай дорослим перевірити, чи немає тріщин у димоході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7" name="Google Shape;567;p51"/>
          <p:cNvSpPr txBox="1"/>
          <p:nvPr/>
        </p:nvSpPr>
        <p:spPr>
          <a:xfrm>
            <a:off x="573625" y="2276700"/>
            <a:ext cx="33633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Не розміщуй легкозаймисті предмети та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реч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і біля печі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8" name="Google Shape;568;p51"/>
          <p:cNvSpPr txBox="1"/>
          <p:nvPr/>
        </p:nvSpPr>
        <p:spPr>
          <a:xfrm>
            <a:off x="2211075" y="2558100"/>
            <a:ext cx="26583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Поруч із піччю не повинно 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бути предметів, що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можуть 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легко загорітися</a:t>
            </a:r>
            <a:endParaRPr sz="2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9" name="Google Shape;569;p51"/>
          <p:cNvSpPr txBox="1"/>
          <p:nvPr/>
        </p:nvSpPr>
        <p:spPr>
          <a:xfrm>
            <a:off x="573625" y="3450625"/>
            <a:ext cx="33633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Нагадай дорослим розмістити 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металевий лист перед піччю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570" name="Google Shape;570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899996">
            <a:off x="359396" y="1333645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383914">
            <a:off x="359396" y="2405408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899996">
            <a:off x="373521" y="3500820"/>
            <a:ext cx="236213" cy="23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08825" y="594225"/>
            <a:ext cx="2702351" cy="442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52"/>
          <p:cNvSpPr txBox="1"/>
          <p:nvPr>
            <p:ph type="title"/>
          </p:nvPr>
        </p:nvSpPr>
        <p:spPr>
          <a:xfrm>
            <a:off x="507650" y="304675"/>
            <a:ext cx="6006300" cy="72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b="1" lang="uk" sz="2000"/>
              <a:t>Що робити, якщо в будинку пожежа,</a:t>
            </a:r>
            <a:br>
              <a:rPr b="1" lang="uk" sz="2000"/>
            </a:br>
            <a:r>
              <a:rPr b="1" lang="uk" sz="2000"/>
              <a:t>а дорослих немає</a:t>
            </a:r>
            <a:r>
              <a:rPr b="1" lang="uk" sz="2000"/>
              <a:t>?</a:t>
            </a:r>
            <a:endParaRPr sz="2520"/>
          </a:p>
        </p:txBody>
      </p:sp>
      <p:graphicFrame>
        <p:nvGraphicFramePr>
          <p:cNvPr id="579" name="Google Shape;579;p52"/>
          <p:cNvGraphicFramePr/>
          <p:nvPr/>
        </p:nvGraphicFramePr>
        <p:xfrm>
          <a:off x="2148400" y="1238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3290575"/>
              </a:tblGrid>
              <a:tr h="502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 намагайся гасити пожежу самотужки.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Це може бути дуже небезпечно. Найкраще — швидко покинути приміщення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EA5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80" name="Google Shape;580;p52"/>
          <p:cNvGraphicFramePr/>
          <p:nvPr/>
        </p:nvGraphicFramePr>
        <p:xfrm>
          <a:off x="4776988" y="1726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33574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Негайно покинь задимлене приміщення або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вийди на балкон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,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а якщо не можеш 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цього зробити,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клич на допомогу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дорослих (сусідів чи перехожих на вулиці)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A73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81" name="Google Shape;581;p52"/>
          <p:cNvGraphicFramePr/>
          <p:nvPr/>
        </p:nvGraphicFramePr>
        <p:xfrm>
          <a:off x="3312225" y="27106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37021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Допоможи молодшим братам чи сестрам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окинути приміщення.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Старші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діти мають допомогти молодшим вийти з небезпечної зони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EA5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82" name="Google Shape;582;p52"/>
          <p:cNvGraphicFramePr/>
          <p:nvPr/>
        </p:nvGraphicFramePr>
        <p:xfrm>
          <a:off x="5457025" y="3396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3357450"/>
              </a:tblGrid>
              <a:tr h="68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Щоб не вдихати чадний газ, пригинайся якомога нижче до підлоги.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Цей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газ легший за повітря і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підіймається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догори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A73A"/>
                    </a:solidFill>
                  </a:tcPr>
                </a:tc>
              </a:tr>
            </a:tbl>
          </a:graphicData>
        </a:graphic>
      </p:graphicFrame>
      <p:sp>
        <p:nvSpPr>
          <p:cNvPr id="583" name="Google Shape;583;p52"/>
          <p:cNvSpPr txBox="1"/>
          <p:nvPr/>
        </p:nvSpPr>
        <p:spPr>
          <a:xfrm rot="-228163">
            <a:off x="1726757" y="1187586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84" name="Google Shape;584;p52"/>
          <p:cNvSpPr txBox="1"/>
          <p:nvPr/>
        </p:nvSpPr>
        <p:spPr>
          <a:xfrm rot="-282201">
            <a:off x="4355819" y="1863939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85" name="Google Shape;585;p52"/>
          <p:cNvSpPr txBox="1"/>
          <p:nvPr/>
        </p:nvSpPr>
        <p:spPr>
          <a:xfrm rot="904300">
            <a:off x="5043692" y="3454941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86" name="Google Shape;586;p52"/>
          <p:cNvSpPr txBox="1"/>
          <p:nvPr/>
        </p:nvSpPr>
        <p:spPr>
          <a:xfrm rot="-282201">
            <a:off x="2886294" y="2726164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587" name="Google Shape;58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050500" y="1677950"/>
            <a:ext cx="540300" cy="173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679016">
            <a:off x="7079958" y="2653878"/>
            <a:ext cx="619233" cy="729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70000" y="1075003"/>
            <a:ext cx="540299" cy="520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250" y="1595425"/>
            <a:ext cx="3357451" cy="549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3"/>
          <p:cNvSpPr txBox="1"/>
          <p:nvPr>
            <p:ph type="title"/>
          </p:nvPr>
        </p:nvSpPr>
        <p:spPr>
          <a:xfrm>
            <a:off x="507650" y="304675"/>
            <a:ext cx="5421000" cy="7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b="1" lang="uk" sz="2000"/>
              <a:t>Що робити, якщо в будинку пожежа, а дорослих немає</a:t>
            </a:r>
            <a:r>
              <a:rPr b="1" lang="uk" sz="2000"/>
              <a:t>?</a:t>
            </a:r>
            <a:endParaRPr sz="2000"/>
          </a:p>
        </p:txBody>
      </p:sp>
      <p:graphicFrame>
        <p:nvGraphicFramePr>
          <p:cNvPr id="596" name="Google Shape;596;p53"/>
          <p:cNvGraphicFramePr/>
          <p:nvPr/>
        </p:nvGraphicFramePr>
        <p:xfrm>
          <a:off x="4472863" y="216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41656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 користуйся ліфтом під час пожежі. Ліфт може зупинитися або заклинити через пошкодження проводки. Краще скористатися сходами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solidFill>
                      <a:srgbClr val="FFE05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97" name="Google Shape;597;p53"/>
          <p:cNvGraphicFramePr/>
          <p:nvPr/>
        </p:nvGraphicFramePr>
        <p:xfrm>
          <a:off x="4033600" y="1283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3241975"/>
              </a:tblGrid>
              <a:tr h="669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Приклади вологу тканину до обличчя, щоб було легше дихати.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Це допоможе фільтрувати дим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98" name="Google Shape;598;p53"/>
          <p:cNvGraphicFramePr/>
          <p:nvPr/>
        </p:nvGraphicFramePr>
        <p:xfrm>
          <a:off x="4035550" y="3004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{1FA3D420-904F-4255-A08E-24988E565CFB}</a:tableStyleId>
              </a:tblPr>
              <a:tblGrid>
                <a:gridCol w="3792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Якщо на тобі загорівся одяг, падай на підлогу 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і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жваво </a:t>
                      </a: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перекочуйся, щоб загасити полум’я. </a:t>
                      </a:r>
                      <a:b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</a:br>
                      <a:r>
                        <a:rPr lang="uk" sz="1100"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Не біжи, адже біг прискорює рух молекул кисню, тому вогонь на одязі розгориться ще сильніше</a:t>
                      </a:r>
                      <a:endParaRPr sz="1100">
                        <a:latin typeface="Open Sans SemiBold"/>
                        <a:ea typeface="Open Sans SemiBold"/>
                        <a:cs typeface="Open Sans SemiBold"/>
                        <a:sym typeface="Open Sans SemiBold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99" name="Google Shape;599;p53"/>
          <p:cNvSpPr txBox="1"/>
          <p:nvPr/>
        </p:nvSpPr>
        <p:spPr>
          <a:xfrm rot="904300">
            <a:off x="3596167" y="2891141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00" name="Google Shape;600;p53"/>
          <p:cNvSpPr txBox="1"/>
          <p:nvPr/>
        </p:nvSpPr>
        <p:spPr>
          <a:xfrm rot="-228163">
            <a:off x="3599282" y="1143961"/>
            <a:ext cx="402586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01" name="Google Shape;601;p53"/>
          <p:cNvSpPr txBox="1"/>
          <p:nvPr/>
        </p:nvSpPr>
        <p:spPr>
          <a:xfrm rot="-282201">
            <a:off x="4036994" y="2004739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r>
            <a:endParaRPr sz="26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02" name="Google Shape;60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093500" y="2043500"/>
            <a:ext cx="607213" cy="3106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7988" y="4246798"/>
            <a:ext cx="1667129" cy="7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6725" y="1168575"/>
            <a:ext cx="3330548" cy="5448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/>
        </p:nvSpPr>
        <p:spPr>
          <a:xfrm>
            <a:off x="369750" y="426575"/>
            <a:ext cx="67038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2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Обирай світлий одяг, щоб тебе помічали </a:t>
            </a:r>
            <a:endParaRPr b="1" sz="22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2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у темну пору доби</a:t>
            </a:r>
            <a:endParaRPr sz="252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03674" y="1831275"/>
            <a:ext cx="9423048" cy="346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 txBox="1"/>
          <p:nvPr/>
        </p:nvSpPr>
        <p:spPr>
          <a:xfrm>
            <a:off x="369750" y="1977900"/>
            <a:ext cx="4098600" cy="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Видимість пішоходів </a:t>
            </a:r>
            <a:endParaRPr sz="1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для водія</a:t>
            </a:r>
            <a:endParaRPr sz="1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09" name="Google Shape;109;p18"/>
          <p:cNvSpPr/>
          <p:nvPr/>
        </p:nvSpPr>
        <p:spPr>
          <a:xfrm rot="-155471">
            <a:off x="5538661" y="1352755"/>
            <a:ext cx="3403278" cy="976664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 rot="-155342">
            <a:off x="5637992" y="1501447"/>
            <a:ext cx="3347217" cy="6438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 світлий одяг допоможе водіям та іншим пішоходам побачити тебе здалеку   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111;p18"/>
          <p:cNvSpPr/>
          <p:nvPr/>
        </p:nvSpPr>
        <p:spPr>
          <a:xfrm rot="-651840">
            <a:off x="4707891" y="1068813"/>
            <a:ext cx="1686417" cy="651599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 rot="-755755">
            <a:off x="4751016" y="1077489"/>
            <a:ext cx="1722353" cy="5197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Темні кольори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не видно </a:t>
            </a: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вночі</a:t>
            </a: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54"/>
          <p:cNvSpPr txBox="1"/>
          <p:nvPr>
            <p:ph type="title"/>
          </p:nvPr>
        </p:nvSpPr>
        <p:spPr>
          <a:xfrm>
            <a:off x="406800" y="315375"/>
            <a:ext cx="5415900" cy="8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b="1" lang="uk" sz="2000"/>
              <a:t>Що робити, якщо в будинку пожежа, а дорослих немає?</a:t>
            </a:r>
            <a:endParaRPr sz="2720"/>
          </a:p>
        </p:txBody>
      </p:sp>
      <p:sp>
        <p:nvSpPr>
          <p:cNvPr id="610" name="Google Shape;610;p54"/>
          <p:cNvSpPr/>
          <p:nvPr/>
        </p:nvSpPr>
        <p:spPr>
          <a:xfrm>
            <a:off x="566975" y="1848875"/>
            <a:ext cx="2469600" cy="37218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1" name="Google Shape;611;p54"/>
          <p:cNvSpPr/>
          <p:nvPr/>
        </p:nvSpPr>
        <p:spPr>
          <a:xfrm>
            <a:off x="789250" y="2101275"/>
            <a:ext cx="2028600" cy="3663000"/>
          </a:xfrm>
          <a:prstGeom prst="roundRect">
            <a:avLst>
              <a:gd fmla="val 16667" name="adj"/>
            </a:avLst>
          </a:prstGeom>
          <a:solidFill>
            <a:srgbClr val="AFDFF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2" name="Google Shape;612;p54"/>
          <p:cNvSpPr/>
          <p:nvPr/>
        </p:nvSpPr>
        <p:spPr>
          <a:xfrm>
            <a:off x="971025" y="3052325"/>
            <a:ext cx="1570875" cy="469350"/>
          </a:xfrm>
          <a:prstGeom prst="flowChartManualInpu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3" name="Google Shape;613;p54"/>
          <p:cNvSpPr txBox="1"/>
          <p:nvPr/>
        </p:nvSpPr>
        <p:spPr>
          <a:xfrm>
            <a:off x="1270613" y="2879475"/>
            <a:ext cx="971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uk" sz="3500">
                <a:latin typeface="Open Sans ExtraBold"/>
                <a:ea typeface="Open Sans ExtraBold"/>
                <a:cs typeface="Open Sans ExtraBold"/>
                <a:sym typeface="Open Sans ExtraBold"/>
              </a:rPr>
              <a:t>101</a:t>
            </a:r>
            <a:endParaRPr sz="3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4" name="Google Shape;614;p54"/>
          <p:cNvSpPr/>
          <p:nvPr/>
        </p:nvSpPr>
        <p:spPr>
          <a:xfrm>
            <a:off x="1381163" y="1964650"/>
            <a:ext cx="750600" cy="61800"/>
          </a:xfrm>
          <a:prstGeom prst="roundRect">
            <a:avLst>
              <a:gd fmla="val 16667" name="adj"/>
            </a:avLst>
          </a:prstGeom>
          <a:solidFill>
            <a:srgbClr val="A3A4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5" name="Google Shape;615;p54"/>
          <p:cNvSpPr txBox="1"/>
          <p:nvPr/>
        </p:nvSpPr>
        <p:spPr>
          <a:xfrm>
            <a:off x="1018150" y="3680075"/>
            <a:ext cx="1570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телефонуй</a:t>
            </a:r>
            <a:endParaRPr sz="17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6" name="Google Shape;616;p54"/>
          <p:cNvSpPr/>
          <p:nvPr/>
        </p:nvSpPr>
        <p:spPr>
          <a:xfrm>
            <a:off x="604175" y="1894700"/>
            <a:ext cx="2393100" cy="3678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7" name="Google Shape;617;p54"/>
          <p:cNvSpPr/>
          <p:nvPr/>
        </p:nvSpPr>
        <p:spPr>
          <a:xfrm>
            <a:off x="819574" y="2144148"/>
            <a:ext cx="1965600" cy="3620100"/>
          </a:xfrm>
          <a:prstGeom prst="roundRect">
            <a:avLst>
              <a:gd fmla="val 16667" name="adj"/>
            </a:avLst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8" name="Google Shape;618;p54"/>
          <p:cNvSpPr/>
          <p:nvPr/>
        </p:nvSpPr>
        <p:spPr>
          <a:xfrm>
            <a:off x="995726" y="3084074"/>
            <a:ext cx="1522279" cy="463860"/>
          </a:xfrm>
          <a:prstGeom prst="flowChartManualInpu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19" name="Google Shape;619;p54"/>
          <p:cNvSpPr txBox="1"/>
          <p:nvPr/>
        </p:nvSpPr>
        <p:spPr>
          <a:xfrm>
            <a:off x="1286049" y="2913235"/>
            <a:ext cx="1058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uk" sz="3500">
                <a:latin typeface="Open Sans ExtraBold"/>
                <a:ea typeface="Open Sans ExtraBold"/>
                <a:cs typeface="Open Sans ExtraBold"/>
                <a:sym typeface="Open Sans ExtraBold"/>
              </a:rPr>
              <a:t>101</a:t>
            </a:r>
            <a:endParaRPr sz="3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0" name="Google Shape;620;p54"/>
          <p:cNvSpPr/>
          <p:nvPr/>
        </p:nvSpPr>
        <p:spPr>
          <a:xfrm>
            <a:off x="1227775" y="1986296"/>
            <a:ext cx="727200" cy="609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1" name="Google Shape;621;p54"/>
          <p:cNvSpPr txBox="1"/>
          <p:nvPr/>
        </p:nvSpPr>
        <p:spPr>
          <a:xfrm>
            <a:off x="1041386" y="3704472"/>
            <a:ext cx="1659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b="1" lang="uk" sz="1700">
                <a:latin typeface="Open Sans ExtraBold"/>
                <a:ea typeface="Open Sans ExtraBold"/>
                <a:cs typeface="Open Sans ExtraBold"/>
                <a:sym typeface="Open Sans ExtraBold"/>
              </a:rPr>
              <a:t>телефонуй</a:t>
            </a:r>
            <a:endParaRPr sz="17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2" name="Google Shape;622;p54"/>
          <p:cNvSpPr/>
          <p:nvPr/>
        </p:nvSpPr>
        <p:spPr>
          <a:xfrm>
            <a:off x="2087675" y="1986300"/>
            <a:ext cx="71400" cy="609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3" name="Google Shape;623;p54"/>
          <p:cNvSpPr/>
          <p:nvPr/>
        </p:nvSpPr>
        <p:spPr>
          <a:xfrm rot="-19">
            <a:off x="3484800" y="898609"/>
            <a:ext cx="3454025" cy="884981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4" name="Google Shape;624;p54"/>
          <p:cNvSpPr/>
          <p:nvPr/>
        </p:nvSpPr>
        <p:spPr>
          <a:xfrm rot="-18">
            <a:off x="5756575" y="1474958"/>
            <a:ext cx="3073800" cy="833384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25" name="Google Shape;625;p54"/>
          <p:cNvSpPr txBox="1"/>
          <p:nvPr/>
        </p:nvSpPr>
        <p:spPr>
          <a:xfrm>
            <a:off x="3547550" y="974800"/>
            <a:ext cx="320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Повідом про пожежу сусіда</a:t>
            </a: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м або</a:t>
            </a: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 зателефонуй за номером 101, якщо маєш телефон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26" name="Google Shape;626;p54"/>
          <p:cNvSpPr txBox="1"/>
          <p:nvPr/>
        </p:nvSpPr>
        <p:spPr>
          <a:xfrm>
            <a:off x="5760175" y="1627950"/>
            <a:ext cx="3021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Чітко назви своє прізвище 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Open Sans SemiBold"/>
                <a:ea typeface="Open Sans SemiBold"/>
                <a:cs typeface="Open Sans SemiBold"/>
                <a:sym typeface="Open Sans SemiBold"/>
              </a:rPr>
              <a:t>та адресу, де виникла пожежа</a:t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627" name="Google Shape;627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8813" y="4126473"/>
            <a:ext cx="1667129" cy="7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8075" y="1970900"/>
            <a:ext cx="5210752" cy="2795075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54"/>
          <p:cNvSpPr txBox="1"/>
          <p:nvPr/>
        </p:nvSpPr>
        <p:spPr>
          <a:xfrm>
            <a:off x="3103750" y="2684625"/>
            <a:ext cx="31431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Добрий день, я хочу повідомити </a:t>
            </a:r>
            <a:endParaRPr b="1" sz="11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про пожежу в моєму будинку. </a:t>
            </a:r>
            <a:br>
              <a:rPr b="1" lang="uk" sz="11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100">
                <a:latin typeface="Open Sans"/>
                <a:ea typeface="Open Sans"/>
                <a:cs typeface="Open Sans"/>
                <a:sym typeface="Open Sans"/>
              </a:rPr>
              <a:t>Адреса: вулиця Безпеки, 101, перший під'їзд. Займання сталося через свічку. Я надворі чекаю </a:t>
            </a:r>
            <a:r>
              <a:rPr b="1" lang="uk" sz="1100"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пожежників</a:t>
            </a:r>
            <a:endParaRPr b="1" sz="11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5"/>
          <p:cNvSpPr txBox="1"/>
          <p:nvPr>
            <p:ph type="title"/>
          </p:nvPr>
        </p:nvSpPr>
        <p:spPr>
          <a:xfrm>
            <a:off x="416050" y="195925"/>
            <a:ext cx="5042400" cy="12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100"/>
              <a:buNone/>
            </a:pPr>
            <a:r>
              <a:rPr b="1" lang="uk" sz="2000"/>
              <a:t>Що робити</a:t>
            </a:r>
            <a:r>
              <a:rPr b="1" lang="uk" sz="2000"/>
              <a:t> під час пожежі, </a:t>
            </a:r>
            <a:br>
              <a:rPr b="1" lang="uk" sz="2000"/>
            </a:br>
            <a:r>
              <a:rPr b="1" lang="uk" sz="2000"/>
              <a:t>якщо немає до</a:t>
            </a:r>
            <a:r>
              <a:rPr b="1" lang="uk" sz="2000"/>
              <a:t>рослих?</a:t>
            </a:r>
            <a:endParaRPr b="1" sz="2000"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b="1" lang="uk" sz="1500"/>
              <a:t>Оберіть лише правильні варіанти</a:t>
            </a:r>
            <a:endParaRPr sz="2920"/>
          </a:p>
        </p:txBody>
      </p:sp>
      <p:sp>
        <p:nvSpPr>
          <p:cNvPr id="635" name="Google Shape;635;p55"/>
          <p:cNvSpPr/>
          <p:nvPr/>
        </p:nvSpPr>
        <p:spPr>
          <a:xfrm rot="-19">
            <a:off x="563025" y="1649859"/>
            <a:ext cx="3258525" cy="608082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36" name="Google Shape;636;p55"/>
          <p:cNvSpPr/>
          <p:nvPr/>
        </p:nvSpPr>
        <p:spPr>
          <a:xfrm rot="-16">
            <a:off x="563025" y="4039534"/>
            <a:ext cx="3652225" cy="608083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37" name="Google Shape;637;p55"/>
          <p:cNvSpPr/>
          <p:nvPr/>
        </p:nvSpPr>
        <p:spPr>
          <a:xfrm rot="-19">
            <a:off x="563025" y="3459584"/>
            <a:ext cx="3258525" cy="408907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38" name="Google Shape;638;p55"/>
          <p:cNvSpPr/>
          <p:nvPr/>
        </p:nvSpPr>
        <p:spPr>
          <a:xfrm rot="-16">
            <a:off x="563025" y="2410359"/>
            <a:ext cx="3652225" cy="896808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39" name="Google Shape;639;p55"/>
          <p:cNvSpPr/>
          <p:nvPr/>
        </p:nvSpPr>
        <p:spPr>
          <a:xfrm rot="-20">
            <a:off x="4822150" y="3498336"/>
            <a:ext cx="3846950" cy="608078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0" name="Google Shape;640;p55"/>
          <p:cNvSpPr/>
          <p:nvPr/>
        </p:nvSpPr>
        <p:spPr>
          <a:xfrm rot="-20">
            <a:off x="4822150" y="1818186"/>
            <a:ext cx="3846950" cy="896802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1" name="Google Shape;641;p55"/>
          <p:cNvSpPr/>
          <p:nvPr/>
        </p:nvSpPr>
        <p:spPr>
          <a:xfrm rot="-16">
            <a:off x="4822150" y="1268860"/>
            <a:ext cx="4003250" cy="4546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2" name="Google Shape;642;p55"/>
          <p:cNvSpPr/>
          <p:nvPr/>
        </p:nvSpPr>
        <p:spPr>
          <a:xfrm rot="-18">
            <a:off x="4822150" y="2815085"/>
            <a:ext cx="4003250" cy="530830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3" name="Google Shape;643;p55"/>
          <p:cNvSpPr/>
          <p:nvPr/>
        </p:nvSpPr>
        <p:spPr>
          <a:xfrm rot="-17">
            <a:off x="4822150" y="4204285"/>
            <a:ext cx="4003250" cy="4546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4" name="Google Shape;644;p55"/>
          <p:cNvSpPr txBox="1"/>
          <p:nvPr/>
        </p:nvSpPr>
        <p:spPr>
          <a:xfrm>
            <a:off x="4899900" y="1127675"/>
            <a:ext cx="3769200" cy="2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Залишся в кімнаті та ч</a:t>
            </a: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екай</a:t>
            </a: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 вогнеборців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Якщо можливо, приклади до обличчя вологу тканину або серветку, аби захистити органи дихання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Зателефонуй 101 та повідом про пожежу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Вимкни всі електроприлади перед виходом, навіть якщо це забере час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Користуйся ліфтом, якщо він не горить</a:t>
            </a: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45" name="Google Shape;645;p55"/>
          <p:cNvSpPr txBox="1"/>
          <p:nvPr/>
        </p:nvSpPr>
        <p:spPr>
          <a:xfrm>
            <a:off x="715425" y="1525225"/>
            <a:ext cx="3306600" cy="3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Негайно покинь приміщення, 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де виникла пожежа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Якщо в приміщенні задимлено, 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пригинайся до підлоги, 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щоб не отруїтися продуктами горіння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Сховайся під ліжком або в шафі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Якщо не можеш покинути будівлю, 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вийди на балкон і клич на допомогу</a:t>
            </a: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46" name="Google Shape;646;p55"/>
          <p:cNvSpPr txBox="1"/>
          <p:nvPr/>
        </p:nvSpPr>
        <p:spPr>
          <a:xfrm rot="904300">
            <a:off x="232917" y="3395121"/>
            <a:ext cx="402651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7" name="Google Shape;647;p55"/>
          <p:cNvSpPr txBox="1"/>
          <p:nvPr/>
        </p:nvSpPr>
        <p:spPr>
          <a:xfrm rot="-899351">
            <a:off x="209607" y="1617541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8" name="Google Shape;648;p55"/>
          <p:cNvSpPr txBox="1"/>
          <p:nvPr/>
        </p:nvSpPr>
        <p:spPr>
          <a:xfrm rot="-899351">
            <a:off x="209607" y="4064416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49" name="Google Shape;649;p55"/>
          <p:cNvSpPr txBox="1"/>
          <p:nvPr/>
        </p:nvSpPr>
        <p:spPr>
          <a:xfrm rot="387769">
            <a:off x="4446975" y="1240050"/>
            <a:ext cx="402458" cy="4926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50" name="Google Shape;650;p55"/>
          <p:cNvSpPr txBox="1"/>
          <p:nvPr/>
        </p:nvSpPr>
        <p:spPr>
          <a:xfrm rot="-282201">
            <a:off x="217719" y="2492642"/>
            <a:ext cx="402455" cy="4925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51" name="Google Shape;651;p55"/>
          <p:cNvSpPr txBox="1"/>
          <p:nvPr/>
        </p:nvSpPr>
        <p:spPr>
          <a:xfrm rot="904300">
            <a:off x="4508367" y="3514746"/>
            <a:ext cx="402651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8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52" name="Google Shape;652;p55"/>
          <p:cNvSpPr txBox="1"/>
          <p:nvPr/>
        </p:nvSpPr>
        <p:spPr>
          <a:xfrm rot="-899351">
            <a:off x="4485057" y="1813366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53" name="Google Shape;653;p55"/>
          <p:cNvSpPr txBox="1"/>
          <p:nvPr/>
        </p:nvSpPr>
        <p:spPr>
          <a:xfrm rot="-899351">
            <a:off x="4485057" y="4184041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9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54" name="Google Shape;654;p55"/>
          <p:cNvSpPr txBox="1"/>
          <p:nvPr/>
        </p:nvSpPr>
        <p:spPr>
          <a:xfrm rot="-282201">
            <a:off x="4493169" y="2764667"/>
            <a:ext cx="402455" cy="4925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55" name="Google Shape;655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1240063">
            <a:off x="4734963" y="133602"/>
            <a:ext cx="845517" cy="99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56"/>
          <p:cNvSpPr txBox="1"/>
          <p:nvPr>
            <p:ph type="title"/>
          </p:nvPr>
        </p:nvSpPr>
        <p:spPr>
          <a:xfrm>
            <a:off x="416050" y="195925"/>
            <a:ext cx="5042400" cy="12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100"/>
              <a:buNone/>
            </a:pPr>
            <a:r>
              <a:rPr b="1" lang="uk" sz="2000"/>
              <a:t>Що робити</a:t>
            </a:r>
            <a:r>
              <a:rPr b="1" lang="uk" sz="2000"/>
              <a:t> під час пожежі, </a:t>
            </a:r>
            <a:br>
              <a:rPr b="1" lang="uk" sz="2000"/>
            </a:br>
            <a:r>
              <a:rPr b="1" lang="uk" sz="2000"/>
              <a:t>якщо немає до</a:t>
            </a:r>
            <a:r>
              <a:rPr b="1" lang="uk" sz="2000"/>
              <a:t>рослих?</a:t>
            </a:r>
            <a:endParaRPr b="1" sz="2000"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b="1" lang="uk" sz="1500"/>
              <a:t>Оберіть лише правильні варіанти</a:t>
            </a:r>
            <a:endParaRPr sz="2920"/>
          </a:p>
        </p:txBody>
      </p:sp>
      <p:sp>
        <p:nvSpPr>
          <p:cNvPr id="661" name="Google Shape;661;p56"/>
          <p:cNvSpPr/>
          <p:nvPr/>
        </p:nvSpPr>
        <p:spPr>
          <a:xfrm rot="-19">
            <a:off x="563025" y="1649859"/>
            <a:ext cx="3258525" cy="608082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2" name="Google Shape;662;p56"/>
          <p:cNvSpPr/>
          <p:nvPr/>
        </p:nvSpPr>
        <p:spPr>
          <a:xfrm rot="-16">
            <a:off x="563025" y="4039534"/>
            <a:ext cx="3652225" cy="608083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3" name="Google Shape;663;p56"/>
          <p:cNvSpPr/>
          <p:nvPr/>
        </p:nvSpPr>
        <p:spPr>
          <a:xfrm rot="-19">
            <a:off x="563025" y="3459584"/>
            <a:ext cx="3258525" cy="408907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4" name="Google Shape;664;p56"/>
          <p:cNvSpPr/>
          <p:nvPr/>
        </p:nvSpPr>
        <p:spPr>
          <a:xfrm rot="-16">
            <a:off x="563025" y="2410359"/>
            <a:ext cx="3652225" cy="896808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5" name="Google Shape;665;p56"/>
          <p:cNvSpPr/>
          <p:nvPr/>
        </p:nvSpPr>
        <p:spPr>
          <a:xfrm rot="-20">
            <a:off x="4822150" y="3498336"/>
            <a:ext cx="3846950" cy="608078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6" name="Google Shape;666;p56"/>
          <p:cNvSpPr/>
          <p:nvPr/>
        </p:nvSpPr>
        <p:spPr>
          <a:xfrm rot="-20">
            <a:off x="4822150" y="1818186"/>
            <a:ext cx="3846950" cy="896802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7" name="Google Shape;667;p56"/>
          <p:cNvSpPr/>
          <p:nvPr/>
        </p:nvSpPr>
        <p:spPr>
          <a:xfrm rot="-16">
            <a:off x="4822150" y="1268860"/>
            <a:ext cx="4003250" cy="4546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8" name="Google Shape;668;p56"/>
          <p:cNvSpPr/>
          <p:nvPr/>
        </p:nvSpPr>
        <p:spPr>
          <a:xfrm rot="-18">
            <a:off x="4822150" y="2815085"/>
            <a:ext cx="4003250" cy="53083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69" name="Google Shape;669;p56"/>
          <p:cNvSpPr/>
          <p:nvPr/>
        </p:nvSpPr>
        <p:spPr>
          <a:xfrm rot="-17">
            <a:off x="4822150" y="4204285"/>
            <a:ext cx="4003250" cy="454631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0" name="Google Shape;670;p56"/>
          <p:cNvSpPr txBox="1"/>
          <p:nvPr/>
        </p:nvSpPr>
        <p:spPr>
          <a:xfrm>
            <a:off x="4899900" y="1127675"/>
            <a:ext cx="3769200" cy="2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Залишся в кімнаті та ч</a:t>
            </a: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екай</a:t>
            </a: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 вогнеборців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Якщо можливо, приклади до обличчя вологу тканину або серветку, аби захистити органи дихання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Зателефонуй 101 та повідом про пожежу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Вимкни всі електроприлади перед виходом, навіть якщо це забере час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Користуйся ліфтом, якщо він не горить</a:t>
            </a: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71" name="Google Shape;671;p56"/>
          <p:cNvSpPr txBox="1"/>
          <p:nvPr/>
        </p:nvSpPr>
        <p:spPr>
          <a:xfrm>
            <a:off x="715425" y="1525225"/>
            <a:ext cx="3306600" cy="3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Негайно покинь приміщення, 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де виникла пожежа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Якщо в приміщенні задимлено, 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пригинайся до підлоги, 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щоб не отруїтися продуктами горіння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  <a:t>Сховайся під ліжком або в шафі</a:t>
            </a:r>
            <a:br>
              <a:rPr lang="uk" sz="1200"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2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Якщо не можеш покинути будівлю, 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вийди на балкон і клич на допомогу</a:t>
            </a:r>
            <a:endParaRPr sz="12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72" name="Google Shape;672;p56"/>
          <p:cNvSpPr txBox="1"/>
          <p:nvPr/>
        </p:nvSpPr>
        <p:spPr>
          <a:xfrm rot="904300">
            <a:off x="232917" y="3395121"/>
            <a:ext cx="402651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3" name="Google Shape;673;p56"/>
          <p:cNvSpPr txBox="1"/>
          <p:nvPr/>
        </p:nvSpPr>
        <p:spPr>
          <a:xfrm rot="-899351">
            <a:off x="209607" y="1617541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4" name="Google Shape;674;p56"/>
          <p:cNvSpPr txBox="1"/>
          <p:nvPr/>
        </p:nvSpPr>
        <p:spPr>
          <a:xfrm rot="-899351">
            <a:off x="209607" y="4064416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5" name="Google Shape;675;p56"/>
          <p:cNvSpPr txBox="1"/>
          <p:nvPr/>
        </p:nvSpPr>
        <p:spPr>
          <a:xfrm rot="387769">
            <a:off x="4446975" y="1240050"/>
            <a:ext cx="402458" cy="4926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6" name="Google Shape;676;p56"/>
          <p:cNvSpPr txBox="1"/>
          <p:nvPr/>
        </p:nvSpPr>
        <p:spPr>
          <a:xfrm rot="-282201">
            <a:off x="217719" y="2492642"/>
            <a:ext cx="402455" cy="4925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7" name="Google Shape;677;p56"/>
          <p:cNvSpPr txBox="1"/>
          <p:nvPr/>
        </p:nvSpPr>
        <p:spPr>
          <a:xfrm rot="904300">
            <a:off x="4508367" y="3514746"/>
            <a:ext cx="402651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8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8" name="Google Shape;678;p56"/>
          <p:cNvSpPr txBox="1"/>
          <p:nvPr/>
        </p:nvSpPr>
        <p:spPr>
          <a:xfrm rot="-899351">
            <a:off x="4485057" y="1813366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79" name="Google Shape;679;p56"/>
          <p:cNvSpPr txBox="1"/>
          <p:nvPr/>
        </p:nvSpPr>
        <p:spPr>
          <a:xfrm rot="-899351">
            <a:off x="4485057" y="4184041"/>
            <a:ext cx="402495" cy="4924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9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80" name="Google Shape;680;p56"/>
          <p:cNvSpPr txBox="1"/>
          <p:nvPr/>
        </p:nvSpPr>
        <p:spPr>
          <a:xfrm rot="-282201">
            <a:off x="4493169" y="2764667"/>
            <a:ext cx="402455" cy="4925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r>
            <a:endParaRPr sz="20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81" name="Google Shape;681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1240063">
            <a:off x="4734963" y="133602"/>
            <a:ext cx="845517" cy="99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57"/>
          <p:cNvSpPr txBox="1"/>
          <p:nvPr>
            <p:ph type="title"/>
          </p:nvPr>
        </p:nvSpPr>
        <p:spPr>
          <a:xfrm>
            <a:off x="799125" y="1610775"/>
            <a:ext cx="5190900" cy="29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Ніколи не залишай запалену свічку без нагляду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Під час пожежі можна скористатися ліфтом,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аби швидко спуститися вниз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Пошкоджені розетки та електричні дроти можна ремонтувати самостійно, якщо є інструкція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Бенгальські вогники безпечні, якщо запалювати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їх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на вулиці, подалі 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від легкозаймистих предметів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Одяг не можна сушити на обігрівачах,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адже це може спричинити пожежу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9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252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7" name="Google Shape;687;p57"/>
          <p:cNvSpPr/>
          <p:nvPr/>
        </p:nvSpPr>
        <p:spPr>
          <a:xfrm>
            <a:off x="341925" y="946725"/>
            <a:ext cx="3213175" cy="378725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88" name="Google Shape;688;p57"/>
          <p:cNvSpPr txBox="1"/>
          <p:nvPr/>
        </p:nvSpPr>
        <p:spPr>
          <a:xfrm>
            <a:off x="341925" y="321950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</a:t>
            </a:r>
            <a:r>
              <a:rPr b="1" lang="uk" sz="17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рятувальників і</a:t>
            </a:r>
            <a:r>
              <a:rPr b="1" lang="uk" sz="17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r>
              <a:rPr b="1" lang="uk" sz="17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рятувальниць!</a:t>
            </a:r>
            <a:endParaRPr b="1"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89" name="Google Shape;689;p57"/>
          <p:cNvSpPr txBox="1"/>
          <p:nvPr/>
        </p:nvSpPr>
        <p:spPr>
          <a:xfrm rot="904300">
            <a:off x="455167" y="25708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0" name="Google Shape;690;p57"/>
          <p:cNvSpPr txBox="1"/>
          <p:nvPr/>
        </p:nvSpPr>
        <p:spPr>
          <a:xfrm rot="-899351">
            <a:off x="4552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1" name="Google Shape;691;p57"/>
          <p:cNvSpPr txBox="1"/>
          <p:nvPr/>
        </p:nvSpPr>
        <p:spPr>
          <a:xfrm rot="-899351">
            <a:off x="302857" y="31639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2" name="Google Shape;692;p57"/>
          <p:cNvSpPr txBox="1"/>
          <p:nvPr/>
        </p:nvSpPr>
        <p:spPr>
          <a:xfrm rot="387769">
            <a:off x="447900" y="38670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693" name="Google Shape;693;p57"/>
          <p:cNvSpPr txBox="1"/>
          <p:nvPr/>
        </p:nvSpPr>
        <p:spPr>
          <a:xfrm rot="-282201">
            <a:off x="302869" y="19745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694" name="Google Shape;694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29625" y="152400"/>
            <a:ext cx="2958035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58"/>
          <p:cNvSpPr/>
          <p:nvPr/>
        </p:nvSpPr>
        <p:spPr>
          <a:xfrm>
            <a:off x="341925" y="946725"/>
            <a:ext cx="3213175" cy="378725"/>
          </a:xfrm>
          <a:prstGeom prst="flowChartManualInput">
            <a:avLst/>
          </a:prstGeom>
          <a:solidFill>
            <a:srgbClr val="FAA7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0" name="Google Shape;700;p58"/>
          <p:cNvSpPr txBox="1"/>
          <p:nvPr/>
        </p:nvSpPr>
        <p:spPr>
          <a:xfrm>
            <a:off x="341925" y="321950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чи тобі вдалося запам’ятати поради </a:t>
            </a:r>
            <a:r>
              <a:rPr b="1" lang="uk" sz="17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рятувальників і рятувальниць!</a:t>
            </a:r>
            <a:endParaRPr b="1"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1" name="Google Shape;701;p58"/>
          <p:cNvSpPr txBox="1"/>
          <p:nvPr/>
        </p:nvSpPr>
        <p:spPr>
          <a:xfrm rot="904300">
            <a:off x="455167" y="25708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E054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FE054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2" name="Google Shape;702;p58"/>
          <p:cNvSpPr txBox="1"/>
          <p:nvPr/>
        </p:nvSpPr>
        <p:spPr>
          <a:xfrm rot="-899351">
            <a:off x="4552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E054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FE054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3" name="Google Shape;703;p58"/>
          <p:cNvSpPr txBox="1"/>
          <p:nvPr/>
        </p:nvSpPr>
        <p:spPr>
          <a:xfrm rot="-899351">
            <a:off x="302857" y="31639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E054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FE054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4" name="Google Shape;704;p58"/>
          <p:cNvSpPr txBox="1"/>
          <p:nvPr/>
        </p:nvSpPr>
        <p:spPr>
          <a:xfrm rot="387769">
            <a:off x="447900" y="38670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E054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FE054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5" name="Google Shape;705;p58"/>
          <p:cNvSpPr txBox="1"/>
          <p:nvPr/>
        </p:nvSpPr>
        <p:spPr>
          <a:xfrm rot="-282201">
            <a:off x="302869" y="19745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FE054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FE054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6" name="Google Shape;706;p58"/>
          <p:cNvSpPr/>
          <p:nvPr/>
        </p:nvSpPr>
        <p:spPr>
          <a:xfrm>
            <a:off x="881925" y="1513175"/>
            <a:ext cx="4788075" cy="479075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7" name="Google Shape;707;p58"/>
          <p:cNvSpPr/>
          <p:nvPr/>
        </p:nvSpPr>
        <p:spPr>
          <a:xfrm>
            <a:off x="840725" y="3889375"/>
            <a:ext cx="3965075" cy="731250"/>
          </a:xfrm>
          <a:prstGeom prst="flowChartManualInput">
            <a:avLst/>
          </a:prstGeom>
          <a:solidFill>
            <a:srgbClr val="50AF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8" name="Google Shape;708;p58"/>
          <p:cNvSpPr txBox="1"/>
          <p:nvPr/>
        </p:nvSpPr>
        <p:spPr>
          <a:xfrm>
            <a:off x="875325" y="1610775"/>
            <a:ext cx="5190900" cy="29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Ніколи не залишай запалену свічку без нагляду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Під час пожежі можна скористатися ліфтом, </a:t>
            </a:r>
            <a:b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аби швидко спуститися вниз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Пошкоджені розетки та електричні дроти можна ремонтувати самостійно, якщо є інструкція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Бенгальські вогники безпечні, якщо запалювати </a:t>
            </a:r>
            <a:b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їх</a:t>
            </a: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на вулиці, подалі </a:t>
            </a: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від легкозаймистих предметів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Одяг не можна сушити на обігрівачах, </a:t>
            </a:r>
            <a:b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адже це може спричинити пожежу</a:t>
            </a:r>
            <a:endParaRPr b="1" sz="252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09" name="Google Shape;70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23125" y="152400"/>
            <a:ext cx="2958035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59"/>
          <p:cNvSpPr txBox="1"/>
          <p:nvPr/>
        </p:nvSpPr>
        <p:spPr>
          <a:xfrm>
            <a:off x="520500" y="306100"/>
            <a:ext cx="3964800" cy="29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Чим зайнятися вдома взимку</a:t>
            </a: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: </a:t>
            </a:r>
            <a:endParaRPr sz="20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AutoNum type="arabicPeriod"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Подивитися ​​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AutoNum type="arabicPeriod"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Послухати</a:t>
            </a:r>
            <a:endParaRPr b="1">
              <a:solidFill>
                <a:srgbClr val="FFE0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1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20">
              <a:solidFill>
                <a:srgbClr val="FF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715" name="Google Shape;71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8925" y="1332950"/>
            <a:ext cx="3964800" cy="2167116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59"/>
          <p:cNvSpPr txBox="1"/>
          <p:nvPr/>
        </p:nvSpPr>
        <p:spPr>
          <a:xfrm>
            <a:off x="4788925" y="3930300"/>
            <a:ext cx="3964800" cy="10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Більше інформації та методичних матеріалів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на безпекові теми ви можете знайти на 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101: Просторі безпеки для дітей, батьків та освітян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та в </a:t>
            </a:r>
            <a:r>
              <a:rPr lang="uk" sz="1200" u="sng">
                <a:solidFill>
                  <a:srgbClr val="FFE054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</a:t>
            </a: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пільнотеці ЮНІСЕФ</a:t>
            </a:r>
            <a:endParaRPr sz="18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17" name="Google Shape;717;p59"/>
          <p:cNvSpPr txBox="1"/>
          <p:nvPr/>
        </p:nvSpPr>
        <p:spPr>
          <a:xfrm>
            <a:off x="991750" y="1518500"/>
            <a:ext cx="3009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u="sng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Серію відеороликів </a:t>
            </a:r>
            <a:br>
              <a:rPr b="1" lang="uk" u="sng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b="1" lang="uk" u="sng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«Зимові пригоди без шкоди»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18" name="Google Shape;718;p59"/>
          <p:cNvSpPr txBox="1"/>
          <p:nvPr/>
        </p:nvSpPr>
        <p:spPr>
          <a:xfrm>
            <a:off x="991750" y="2541088"/>
            <a:ext cx="35142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Трек </a:t>
            </a:r>
            <a:br>
              <a:rPr b="1" lang="uk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«</a:t>
            </a:r>
            <a:r>
              <a:rPr b="1" lang="uk" u="sng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Як тусити взимку та залишитися здоровим і неушкодженим?</a:t>
            </a:r>
            <a:r>
              <a:rPr b="1" lang="uk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»  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19" name="Google Shape;719;p59"/>
          <p:cNvSpPr/>
          <p:nvPr/>
        </p:nvSpPr>
        <p:spPr>
          <a:xfrm>
            <a:off x="926750" y="1691325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0" name="Google Shape;720;p59"/>
          <p:cNvSpPr/>
          <p:nvPr/>
        </p:nvSpPr>
        <p:spPr>
          <a:xfrm>
            <a:off x="6447075" y="1542900"/>
            <a:ext cx="1350000" cy="16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1" name="Google Shape;721;p59"/>
          <p:cNvSpPr/>
          <p:nvPr/>
        </p:nvSpPr>
        <p:spPr>
          <a:xfrm>
            <a:off x="6447075" y="2250275"/>
            <a:ext cx="1350000" cy="16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2" name="Google Shape;722;p59"/>
          <p:cNvSpPr/>
          <p:nvPr/>
        </p:nvSpPr>
        <p:spPr>
          <a:xfrm>
            <a:off x="6447075" y="2957650"/>
            <a:ext cx="1350000" cy="16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23" name="Google Shape;723;p59"/>
          <p:cNvSpPr/>
          <p:nvPr/>
        </p:nvSpPr>
        <p:spPr>
          <a:xfrm>
            <a:off x="926750" y="2733225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60"/>
          <p:cNvSpPr txBox="1"/>
          <p:nvPr/>
        </p:nvSpPr>
        <p:spPr>
          <a:xfrm>
            <a:off x="416350" y="285275"/>
            <a:ext cx="3626400" cy="30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Чим зайнятися вдома взимку</a:t>
            </a:r>
            <a:r>
              <a:rPr lang="uk" sz="20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: </a:t>
            </a:r>
            <a:endParaRPr sz="20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. Почитати 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Брошуру зі стикерпаком «Зимові пригоди без шкоди»</a:t>
            </a:r>
            <a:r>
              <a:rPr b="1" lang="uk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1">
              <a:solidFill>
                <a:srgbClr val="FFE0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4. Помалювати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Набір розмальовок з мінної безпеки</a:t>
            </a:r>
            <a:endParaRPr b="1">
              <a:solidFill>
                <a:srgbClr val="FFE0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5. Пограти</a:t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u="sng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Мапа смачних пригод</a:t>
            </a:r>
            <a:r>
              <a:rPr b="1" lang="uk">
                <a:solidFill>
                  <a:srgbClr val="FFE054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1">
              <a:solidFill>
                <a:srgbClr val="FFE05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10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2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29" name="Google Shape;729;p6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03975" y="511325"/>
            <a:ext cx="3935750" cy="3148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p60"/>
          <p:cNvSpPr/>
          <p:nvPr/>
        </p:nvSpPr>
        <p:spPr>
          <a:xfrm>
            <a:off x="850550" y="2580825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31" name="Google Shape;731;p60"/>
          <p:cNvSpPr/>
          <p:nvPr/>
        </p:nvSpPr>
        <p:spPr>
          <a:xfrm>
            <a:off x="850550" y="1590225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32" name="Google Shape;732;p60"/>
          <p:cNvSpPr/>
          <p:nvPr/>
        </p:nvSpPr>
        <p:spPr>
          <a:xfrm>
            <a:off x="850550" y="3571425"/>
            <a:ext cx="53700" cy="53700"/>
          </a:xfrm>
          <a:prstGeom prst="ellipse">
            <a:avLst/>
          </a:prstGeom>
          <a:solidFill>
            <a:srgbClr val="FFE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33" name="Google Shape;733;p60"/>
          <p:cNvSpPr txBox="1"/>
          <p:nvPr/>
        </p:nvSpPr>
        <p:spPr>
          <a:xfrm>
            <a:off x="0" y="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/>
              <a:t>https://bezpeka.dsns.gov.ua/</a:t>
            </a:r>
            <a:endParaRPr/>
          </a:p>
        </p:txBody>
      </p:sp>
      <p:sp>
        <p:nvSpPr>
          <p:cNvPr id="734" name="Google Shape;734;p60"/>
          <p:cNvSpPr txBox="1"/>
          <p:nvPr/>
        </p:nvSpPr>
        <p:spPr>
          <a:xfrm>
            <a:off x="4489450" y="3930300"/>
            <a:ext cx="3964800" cy="10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Більше інформації та методичних матеріалів</a:t>
            </a:r>
            <a:b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на безпекові теми ви можете знайти на </a:t>
            </a:r>
            <a:endParaRPr sz="12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101: Просторі безпеки для дітей, батьків та освітян</a:t>
            </a:r>
            <a:r>
              <a:rPr lang="uk" sz="120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та в </a:t>
            </a:r>
            <a:r>
              <a:rPr lang="uk" sz="1200" u="sng">
                <a:solidFill>
                  <a:srgbClr val="FFE054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</a:t>
            </a:r>
            <a:r>
              <a:rPr lang="uk" sz="1200" u="sng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пільнотеці ЮНІСЕФ</a:t>
            </a:r>
            <a:endParaRPr sz="180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61"/>
          <p:cNvSpPr txBox="1"/>
          <p:nvPr/>
        </p:nvSpPr>
        <p:spPr>
          <a:xfrm>
            <a:off x="388250" y="366125"/>
            <a:ext cx="707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Тепер ви знаєте, як подбати про свою безпеку взимку! Не забувайте поради наших друзів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40" name="Google Shape;74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8349" y="1431523"/>
            <a:ext cx="2026501" cy="352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625" y="1354100"/>
            <a:ext cx="3094542" cy="375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4110627" y="2181376"/>
            <a:ext cx="2878198" cy="1468549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61"/>
          <p:cNvSpPr txBox="1"/>
          <p:nvPr/>
        </p:nvSpPr>
        <p:spPr>
          <a:xfrm>
            <a:off x="4502875" y="2725100"/>
            <a:ext cx="2026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Досліджуй зимовий світ, але безпечно!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4" name="Google Shape;744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 rot="10800000">
            <a:off x="-274703" y="2183987"/>
            <a:ext cx="4060150" cy="1706376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61"/>
          <p:cNvSpPr txBox="1"/>
          <p:nvPr/>
        </p:nvSpPr>
        <p:spPr>
          <a:xfrm>
            <a:off x="652988" y="2866325"/>
            <a:ext cx="2665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Піклуйся про світло й безпеку в темну пору доби!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6" name="Google Shape;746;p6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10700" y="1375525"/>
            <a:ext cx="2111426" cy="345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92950" y="1028825"/>
            <a:ext cx="2517699" cy="13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61"/>
          <p:cNvSpPr txBox="1"/>
          <p:nvPr/>
        </p:nvSpPr>
        <p:spPr>
          <a:xfrm>
            <a:off x="5490865" y="1375525"/>
            <a:ext cx="1773900" cy="5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Зігрівайся вдома за правилами!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62"/>
          <p:cNvSpPr txBox="1"/>
          <p:nvPr/>
        </p:nvSpPr>
        <p:spPr>
          <a:xfrm>
            <a:off x="438150" y="372050"/>
            <a:ext cx="5338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Підсумуймо!</a:t>
            </a:r>
            <a:endParaRPr sz="22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4" name="Google Shape;754;p62"/>
          <p:cNvSpPr/>
          <p:nvPr/>
        </p:nvSpPr>
        <p:spPr>
          <a:xfrm rot="-10">
            <a:off x="819725" y="1073210"/>
            <a:ext cx="6830100" cy="799880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5" name="Google Shape;755;p62"/>
          <p:cNvSpPr/>
          <p:nvPr/>
        </p:nvSpPr>
        <p:spPr>
          <a:xfrm rot="-8">
            <a:off x="819725" y="3043807"/>
            <a:ext cx="6273025" cy="799885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6" name="Google Shape;756;p62"/>
          <p:cNvSpPr/>
          <p:nvPr/>
        </p:nvSpPr>
        <p:spPr>
          <a:xfrm rot="-9">
            <a:off x="819725" y="2596808"/>
            <a:ext cx="6003650" cy="523183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7" name="Google Shape;757;p62"/>
          <p:cNvSpPr/>
          <p:nvPr/>
        </p:nvSpPr>
        <p:spPr>
          <a:xfrm rot="-9">
            <a:off x="819725" y="1796905"/>
            <a:ext cx="4108250" cy="799889"/>
          </a:xfrm>
          <a:prstGeom prst="flowChartManualInput">
            <a:avLst/>
          </a:prstGeom>
          <a:solidFill>
            <a:srgbClr val="FDEA5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8" name="Google Shape;758;p62"/>
          <p:cNvSpPr/>
          <p:nvPr/>
        </p:nvSpPr>
        <p:spPr>
          <a:xfrm rot="-8">
            <a:off x="819725" y="3767506"/>
            <a:ext cx="4618175" cy="799889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59" name="Google Shape;759;p62"/>
          <p:cNvSpPr txBox="1"/>
          <p:nvPr>
            <p:ph type="title"/>
          </p:nvPr>
        </p:nvSpPr>
        <p:spPr>
          <a:xfrm>
            <a:off x="945875" y="1194525"/>
            <a:ext cx="6830100" cy="36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Які правила безпеки в темну пору доби</a:t>
            </a: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ви запам’ятали? 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 допоможе бути помітними?</a:t>
            </a:r>
            <a:b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 будете поводитися на кризі? 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 чинити</a:t>
            </a: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не варто?</a:t>
            </a:r>
            <a:b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 робити, якщо лід під вами починає тріщати?</a:t>
            </a:r>
            <a:b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Які предмети вдома можуть бути небезпечними? 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Як з ними правильно поводитися?</a:t>
            </a:r>
            <a:b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Що робити, якщо виникла пожежа, 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а дорослих немає вдома?</a:t>
            </a:r>
            <a:endParaRPr sz="1600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60" name="Google Shape;760;p62"/>
          <p:cNvSpPr txBox="1"/>
          <p:nvPr/>
        </p:nvSpPr>
        <p:spPr>
          <a:xfrm rot="904300">
            <a:off x="455167" y="25708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61" name="Google Shape;761;p62"/>
          <p:cNvSpPr txBox="1"/>
          <p:nvPr/>
        </p:nvSpPr>
        <p:spPr>
          <a:xfrm rot="-899351">
            <a:off x="379057" y="10980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62" name="Google Shape;762;p62"/>
          <p:cNvSpPr txBox="1"/>
          <p:nvPr/>
        </p:nvSpPr>
        <p:spPr>
          <a:xfrm rot="-899351">
            <a:off x="302857" y="3087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63" name="Google Shape;763;p62"/>
          <p:cNvSpPr txBox="1"/>
          <p:nvPr/>
        </p:nvSpPr>
        <p:spPr>
          <a:xfrm rot="387769">
            <a:off x="447900" y="3790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64" name="Google Shape;764;p62"/>
          <p:cNvSpPr txBox="1"/>
          <p:nvPr/>
        </p:nvSpPr>
        <p:spPr>
          <a:xfrm rot="-282201">
            <a:off x="302869" y="18221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>
            <p:ph type="title"/>
          </p:nvPr>
        </p:nvSpPr>
        <p:spPr>
          <a:xfrm>
            <a:off x="694326" y="1915000"/>
            <a:ext cx="4975800" cy="166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Найкраще їх чіпляти на рухомі частини 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тіла (передпліччя, зап’ястя, щиколотк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и)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.</a:t>
            </a:r>
            <a:br>
              <a:rPr b="1" lang="uk" sz="14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Так флікери краще видно водіям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Світловідбивальні елементи відбивають світло фар машин і водіям легше тебе побачит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и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Це убезпечує тебе </a:t>
            </a:r>
            <a:r>
              <a:rPr b="1" lang="uk" sz="1400">
                <a:latin typeface="Open Sans"/>
                <a:ea typeface="Open Sans"/>
                <a:cs typeface="Open Sans"/>
                <a:sym typeface="Open Sans"/>
              </a:rPr>
              <a:t>у темну пору</a:t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425275" y="379075"/>
            <a:ext cx="5517000" cy="8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Прикріпи на куртку та рюкзак </a:t>
            </a:r>
            <a:r>
              <a:rPr b="1" lang="uk" sz="18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флікери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— вони відбиватимуть світло і </a:t>
            </a:r>
            <a:r>
              <a:rPr b="1" lang="uk" sz="18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допоможуть водіям тебе побачити</a:t>
            </a:r>
            <a:r>
              <a:rPr b="1" lang="uk" sz="18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endParaRPr sz="18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382194">
            <a:off x="8247194" y="2327985"/>
            <a:ext cx="405737" cy="405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88773">
            <a:off x="7565393" y="2322461"/>
            <a:ext cx="952089" cy="1126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852908">
            <a:off x="5213674" y="1916016"/>
            <a:ext cx="246956" cy="246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186573">
            <a:off x="5335127" y="2187694"/>
            <a:ext cx="422418" cy="422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15996">
            <a:off x="8085748" y="3203760"/>
            <a:ext cx="531178" cy="432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900015">
            <a:off x="8451633" y="3430700"/>
            <a:ext cx="351533" cy="28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79550" y="4229463"/>
            <a:ext cx="673475" cy="49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610932" y="914875"/>
            <a:ext cx="2658294" cy="3221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899995">
            <a:off x="450375" y="1927862"/>
            <a:ext cx="223275" cy="2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899995">
            <a:off x="450375" y="2825613"/>
            <a:ext cx="223275" cy="22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/>
        </p:nvSpPr>
        <p:spPr>
          <a:xfrm>
            <a:off x="314850" y="348975"/>
            <a:ext cx="4645200" cy="7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800">
                <a:solidFill>
                  <a:srgbClr val="FFE054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Нагадуй батькам про</a:t>
            </a:r>
            <a:r>
              <a:rPr b="1" lang="uk" sz="22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r>
              <a:rPr b="1" lang="uk" sz="2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світловідбивальні </a:t>
            </a:r>
            <a:r>
              <a:rPr b="1" lang="uk" sz="2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елемен</a:t>
            </a:r>
            <a:r>
              <a:rPr b="1" lang="uk" sz="2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т</a:t>
            </a:r>
            <a:r>
              <a:rPr b="1" lang="uk" sz="2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и</a:t>
            </a:r>
            <a:r>
              <a:rPr b="1" lang="uk" sz="21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r>
              <a:rPr b="1" lang="uk" sz="22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для домашніх улюбленців</a:t>
            </a:r>
            <a:endParaRPr b="1" sz="229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2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3120" y="1813975"/>
            <a:ext cx="2083129" cy="2772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2950" y="1813975"/>
            <a:ext cx="2516421" cy="319504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/>
        </p:nvSpPr>
        <p:spPr>
          <a:xfrm>
            <a:off x="4822350" y="1766775"/>
            <a:ext cx="42741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Прикріпіть флікери </a:t>
            </a:r>
            <a:endParaRPr b="1" sz="1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на</a:t>
            </a: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повідець</a:t>
            </a: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і нашийник </a:t>
            </a: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вашого </a:t>
            </a:r>
            <a:endParaRPr b="1" sz="1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домашнього улюбленця</a:t>
            </a:r>
            <a:r>
              <a:rPr b="1" lang="uk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1" sz="1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7" name="Google Shape;13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800097">
            <a:off x="8298522" y="2486051"/>
            <a:ext cx="230431" cy="2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899693">
            <a:off x="4527864" y="1698850"/>
            <a:ext cx="318792" cy="31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type="title"/>
          </p:nvPr>
        </p:nvSpPr>
        <p:spPr>
          <a:xfrm>
            <a:off x="379000" y="435850"/>
            <a:ext cx="5068500" cy="89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/>
              <a:t>Завжди носи із собою </a:t>
            </a:r>
            <a:r>
              <a:rPr b="1" lang="uk" sz="1900">
                <a:solidFill>
                  <a:srgbClr val="FDEA5D"/>
                </a:solidFill>
              </a:rPr>
              <a:t>заряджений телефон і ліхтарик</a:t>
            </a:r>
            <a:endParaRPr b="1" sz="169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144" name="Google Shape;144;p21"/>
          <p:cNvSpPr txBox="1"/>
          <p:nvPr/>
        </p:nvSpPr>
        <p:spPr>
          <a:xfrm>
            <a:off x="1233575" y="2624763"/>
            <a:ext cx="320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показуватиме безпечний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шлях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45" name="Google Shape;145;p21"/>
          <p:cNvSpPr txBox="1"/>
          <p:nvPr/>
        </p:nvSpPr>
        <p:spPr>
          <a:xfrm>
            <a:off x="1233575" y="3097050"/>
            <a:ext cx="28959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іншим людям буде легше тебе помітити</a:t>
            </a:r>
            <a:endParaRPr sz="2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46" name="Google Shape;14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91900" y="233025"/>
            <a:ext cx="4052100" cy="491047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1"/>
          <p:cNvSpPr/>
          <p:nvPr/>
        </p:nvSpPr>
        <p:spPr>
          <a:xfrm rot="-9">
            <a:off x="960087" y="1811079"/>
            <a:ext cx="3290150" cy="634992"/>
          </a:xfrm>
          <a:prstGeom prst="flowChartManualInput">
            <a:avLst/>
          </a:prstGeom>
          <a:solidFill>
            <a:srgbClr val="969B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1131513" y="1867263"/>
            <a:ext cx="337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Ліхтарик допоможе освітити дорогу перед тобою</a:t>
            </a:r>
            <a:r>
              <a:rPr b="1" lang="uk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9" name="Google Shape;14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99995">
            <a:off x="985200" y="2705587"/>
            <a:ext cx="223275" cy="2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899995">
            <a:off x="985200" y="3213463"/>
            <a:ext cx="223275" cy="2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50500" y="1508425"/>
            <a:ext cx="2017600" cy="141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294779">
            <a:off x="146106" y="3774455"/>
            <a:ext cx="2148940" cy="143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>
            <p:ph type="title"/>
          </p:nvPr>
        </p:nvSpPr>
        <p:spPr>
          <a:xfrm>
            <a:off x="4884325" y="1443075"/>
            <a:ext cx="4265100" cy="83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Пішохідні переходи — це спеціально відведені місця, </a:t>
            </a:r>
            <a:r>
              <a:rPr b="1" lang="uk" sz="1200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  <a:t>де водії очікують побачити пішоходів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b="1" lang="uk" sz="12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і 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зупиняються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 заздалегідь</a:t>
            </a:r>
            <a:r>
              <a:rPr b="1" lang="uk" sz="1200">
                <a:latin typeface="Open Sans"/>
                <a:ea typeface="Open Sans"/>
                <a:cs typeface="Open Sans"/>
                <a:sym typeface="Open Sans"/>
              </a:rPr>
              <a:t>, щоб дати їм дорогу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377125" y="379075"/>
            <a:ext cx="77355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Переходь дорогу лише </a:t>
            </a:r>
            <a:r>
              <a:rPr b="1"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на</a:t>
            </a:r>
            <a:r>
              <a:rPr b="1"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</a:t>
            </a:r>
            <a:r>
              <a:rPr b="1" lang="uk" sz="22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пішохідних переходах,</a:t>
            </a:r>
            <a:r>
              <a:rPr b="1" lang="uk" sz="22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 якщо можеш, то </a:t>
            </a:r>
            <a:r>
              <a:rPr b="1" lang="uk" sz="22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у групі людей</a:t>
            </a:r>
            <a:endParaRPr sz="33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59" name="Google Shape;159;p22"/>
          <p:cNvSpPr txBox="1"/>
          <p:nvPr/>
        </p:nvSpPr>
        <p:spPr>
          <a:xfrm>
            <a:off x="4884322" y="2300625"/>
            <a:ext cx="4043700" cy="6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Коли переходиш дорогу </a:t>
            </a:r>
            <a:r>
              <a:rPr b="1" lang="uk" sz="1200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  <a:t>у групі, </a:t>
            </a:r>
            <a:br>
              <a:rPr b="1" lang="uk" sz="1200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200">
                <a:solidFill>
                  <a:srgbClr val="FDEA5D"/>
                </a:solidFill>
                <a:latin typeface="Open Sans"/>
                <a:ea typeface="Open Sans"/>
                <a:cs typeface="Open Sans"/>
                <a:sym typeface="Open Sans"/>
              </a:rPr>
              <a:t>то тебе легше помітити</a:t>
            </a:r>
            <a:r>
              <a:rPr b="1" lang="uk" sz="12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, що знижує ймовірність нещасного випадку</a:t>
            </a:r>
            <a:endParaRPr sz="24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60" name="Google Shape;16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18675" y="1331575"/>
            <a:ext cx="7057198" cy="365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800097">
            <a:off x="4509747" y="1490926"/>
            <a:ext cx="230431" cy="2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799802">
            <a:off x="4509747" y="2347251"/>
            <a:ext cx="230431" cy="23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3189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 txBox="1"/>
          <p:nvPr>
            <p:ph type="title"/>
          </p:nvPr>
        </p:nvSpPr>
        <p:spPr>
          <a:xfrm>
            <a:off x="878975" y="1688150"/>
            <a:ext cx="6340500" cy="26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Флікери на одязі роблять вас менш помітними для водіїв у темряві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Темний одяг є безпечнішим для прогулянок у темну пору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, </a:t>
            </a: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оскільки його легше помітити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Переходити дорогу найкраще у місцях і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з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хорошим освітленням </a:t>
            </a: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і 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на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пішохідних переходах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Краще йти й відповідати на термінові повідомлення друзів, </a:t>
            </a: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а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ніж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розряджати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телефон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увімкненим </a:t>
            </a: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ліхтариком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uk" sz="13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uk" sz="1300">
                <a:latin typeface="Open Sans"/>
                <a:ea typeface="Open Sans"/>
                <a:cs typeface="Open Sans"/>
                <a:sym typeface="Open Sans"/>
              </a:rPr>
              <a:t>У сильний снігопад видимість знижується, тому дуже важливо використовувати світловідбивальні елементи, щоб бути помітними</a:t>
            </a:r>
            <a:endParaRPr b="1" sz="13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" name="Google Shape;168;p23"/>
          <p:cNvSpPr/>
          <p:nvPr/>
        </p:nvSpPr>
        <p:spPr>
          <a:xfrm>
            <a:off x="531400" y="985200"/>
            <a:ext cx="3213175" cy="417225"/>
          </a:xfrm>
          <a:prstGeom prst="flowChartManualInput">
            <a:avLst/>
          </a:prstGeom>
          <a:solidFill>
            <a:srgbClr val="8F57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531400" y="398925"/>
            <a:ext cx="53877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Перевірмо, 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чи тобі вдалося запам’ятати поради наших винахідників!</a:t>
            </a:r>
            <a:endParaRPr b="1"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Гра «Правд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а / </a:t>
            </a:r>
            <a:r>
              <a:rPr b="1" lang="uk" sz="18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Брехня»</a:t>
            </a:r>
            <a:endParaRPr sz="1800">
              <a:solidFill>
                <a:schemeClr val="lt2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 rot="904300">
            <a:off x="531367" y="2799416"/>
            <a:ext cx="402651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 rot="-899351">
            <a:off x="531457" y="1555236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72" name="Google Shape;172;p23"/>
          <p:cNvSpPr txBox="1"/>
          <p:nvPr/>
        </p:nvSpPr>
        <p:spPr>
          <a:xfrm rot="-899351">
            <a:off x="379057" y="3468711"/>
            <a:ext cx="402495" cy="5848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 rot="387769">
            <a:off x="524100" y="4171859"/>
            <a:ext cx="402458" cy="5848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 rot="-282201">
            <a:off x="379069" y="2126902"/>
            <a:ext cx="402455" cy="5848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>
                <a:solidFill>
                  <a:srgbClr val="FDEA5D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r>
            <a:endParaRPr sz="2600">
              <a:solidFill>
                <a:srgbClr val="FDEA5D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93268">
            <a:off x="6797124" y="-157146"/>
            <a:ext cx="2210275" cy="2701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1">
  <a:themeElements>
    <a:clrScheme name="Simple Light">
      <a:dk1>
        <a:srgbClr val="443189"/>
      </a:dk1>
      <a:lt1>
        <a:srgbClr val="8F579F"/>
      </a:lt1>
      <a:dk2>
        <a:srgbClr val="EB5E9D"/>
      </a:dk2>
      <a:lt2>
        <a:srgbClr val="FFFFFF"/>
      </a:lt2>
      <a:accent1>
        <a:srgbClr val="FFE054"/>
      </a:accent1>
      <a:accent2>
        <a:srgbClr val="F8A92C"/>
      </a:accent2>
      <a:accent3>
        <a:srgbClr val="AFDFF9"/>
      </a:accent3>
      <a:accent4>
        <a:srgbClr val="F2E500"/>
      </a:accent4>
      <a:accent5>
        <a:srgbClr val="EFA3BE"/>
      </a:accent5>
      <a:accent6>
        <a:srgbClr val="EAE325"/>
      </a:accent6>
      <a:hlink>
        <a:srgbClr val="AFDFF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