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embeddedFontLst>
    <p:embeddedFont>
      <p:font typeface="Inter"/>
      <p:regular r:id="rId29"/>
      <p:bold r:id="rId30"/>
      <p:italic r:id="rId31"/>
      <p:boldItalic r:id="rId32"/>
    </p:embeddedFont>
    <p:embeddedFont>
      <p:font typeface="Roboto Mono"/>
      <p:regular r:id="rId33"/>
      <p:bold r:id="rId34"/>
      <p:italic r:id="rId35"/>
      <p:boldItalic r:id="rId36"/>
    </p:embeddedFont>
    <p:embeddedFont>
      <p:font typeface="Open Sans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nter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nter-italic.fntdata"/><Relationship Id="rId30" Type="http://schemas.openxmlformats.org/officeDocument/2006/relationships/font" Target="fonts/Inter-bold.fntdata"/><Relationship Id="rId11" Type="http://schemas.openxmlformats.org/officeDocument/2006/relationships/slide" Target="slides/slide6.xml"/><Relationship Id="rId33" Type="http://schemas.openxmlformats.org/officeDocument/2006/relationships/font" Target="fonts/RobotoMono-regular.fntdata"/><Relationship Id="rId10" Type="http://schemas.openxmlformats.org/officeDocument/2006/relationships/slide" Target="slides/slide5.xml"/><Relationship Id="rId32" Type="http://schemas.openxmlformats.org/officeDocument/2006/relationships/font" Target="fonts/Inter-boldItalic.fntdata"/><Relationship Id="rId13" Type="http://schemas.openxmlformats.org/officeDocument/2006/relationships/slide" Target="slides/slide8.xml"/><Relationship Id="rId35" Type="http://schemas.openxmlformats.org/officeDocument/2006/relationships/font" Target="fonts/RobotoMono-italic.fntdata"/><Relationship Id="rId12" Type="http://schemas.openxmlformats.org/officeDocument/2006/relationships/slide" Target="slides/slide7.xml"/><Relationship Id="rId34" Type="http://schemas.openxmlformats.org/officeDocument/2006/relationships/font" Target="fonts/RobotoMono-bold.fntdata"/><Relationship Id="rId15" Type="http://schemas.openxmlformats.org/officeDocument/2006/relationships/slide" Target="slides/slide10.xml"/><Relationship Id="rId37" Type="http://schemas.openxmlformats.org/officeDocument/2006/relationships/font" Target="fonts/OpenSans-regular.fntdata"/><Relationship Id="rId14" Type="http://schemas.openxmlformats.org/officeDocument/2006/relationships/slide" Target="slides/slide9.xml"/><Relationship Id="rId36" Type="http://schemas.openxmlformats.org/officeDocument/2006/relationships/font" Target="fonts/RobotoMono-boldItalic.fntdata"/><Relationship Id="rId17" Type="http://schemas.openxmlformats.org/officeDocument/2006/relationships/slide" Target="slides/slide12.xml"/><Relationship Id="rId39" Type="http://schemas.openxmlformats.org/officeDocument/2006/relationships/font" Target="fonts/OpenSans-italic.fntdata"/><Relationship Id="rId16" Type="http://schemas.openxmlformats.org/officeDocument/2006/relationships/slide" Target="slides/slide11.xml"/><Relationship Id="rId38" Type="http://schemas.openxmlformats.org/officeDocument/2006/relationships/font" Target="fonts/OpenSans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70b75cfad_3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70b75cfad_3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19673799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19673799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Ось цю людину називають людина з інвалідністю. Але вона так само, як і багато інших людей любить їсти морозиво, читати книжки та грати в комп'ютерні ігри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13e131812f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13e131812f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f0dd069011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2f0dd069011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146161517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146161517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1967379974_0_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1967379974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f152d5c4f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f152d5c4f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Давайте подивимось мультфільм про дівчинку Скарлетт.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Вона втратила гомілку. Вона не може танцювати і дуже засмучена через це. Їй важко жити з протезом і навчитись ним користуватись. Але мама Скарлет одягає на неї балетну сукню, вселяючи у неї надію. Відсутність гомілки - це одна з її різноманітностей. Але вона така ж дитина, як всі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1967379974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1967379974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1967379974_0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1967379974_0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0fb9fcc5c8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0fb9fcc5c8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f0dd069011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f0dd069011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f0dd06901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f0dd06901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f0dd069011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f0dd069011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1967379974_0_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1967379974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203625f09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2203625f09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166c77cf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166c77cf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2c80b790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12c80b79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На планеті Земля проживає більше 8 мільярдів людей. Усі вони відрізняються кольором шкіри, очей та волосся, зростом, статурою, тим, який одяг носять, яку їжу їдять, якою мовою говорять. Кожна людина унікальна — немає жодної такої самої.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f0dd069011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f0dd069011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Так само і діти відрізняються як за зовнішністю, так і за характером, за тим, чим вони цікавляться, яку музику слухають, які кольори або морозиво полюбляють.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f0dd069011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f0dd069011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1967379974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1967379974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0dd069011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f0dd069011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Подивіться навколо себе — чи бачите ви когось, хто є абсолютною копією вас? Хто є абсолютно такими ж, як ви? Правильно — немає. У світі немає жодної повної копії людини. Так, є </a:t>
            </a:r>
            <a:r>
              <a:rPr lang="en"/>
              <a:t>двійники</a:t>
            </a:r>
            <a:r>
              <a:rPr lang="en"/>
              <a:t>, але навіть якщо вони подібні зовні, то у них будуть різні смаки, різні хоббі</a:t>
            </a:r>
            <a:r>
              <a:rPr lang="en"/>
              <a:t>.</a:t>
            </a:r>
            <a:r>
              <a:rPr lang="en"/>
              <a:t> Тобто, повністю подібними вони не будуть.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f0dd069011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f0dd069011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13e131812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13e131812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Ось цю людину називають людина з інвалідністю. Але вона так само, як і багато інших людей любить їсти морозиво, читати книжки та грати в комп'ютерні ігри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2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Relationship Id="rId4" Type="http://schemas.openxmlformats.org/officeDocument/2006/relationships/image" Target="../media/image32.png"/><Relationship Id="rId5" Type="http://schemas.openxmlformats.org/officeDocument/2006/relationships/image" Target="../media/image3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png"/><Relationship Id="rId4" Type="http://schemas.openxmlformats.org/officeDocument/2006/relationships/image" Target="../media/image37.png"/><Relationship Id="rId5" Type="http://schemas.openxmlformats.org/officeDocument/2006/relationships/image" Target="../media/image30.png"/><Relationship Id="rId6" Type="http://schemas.openxmlformats.org/officeDocument/2006/relationships/image" Target="../media/image40.png"/><Relationship Id="rId7" Type="http://schemas.openxmlformats.org/officeDocument/2006/relationships/image" Target="../media/image3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8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youtube.com/watch?v=B4frsp-rR6c" TargetMode="External"/><Relationship Id="rId4" Type="http://schemas.openxmlformats.org/officeDocument/2006/relationships/image" Target="../media/image3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youtube.com/watch?v=JOWiPx5VRUU" TargetMode="External"/><Relationship Id="rId4" Type="http://schemas.openxmlformats.org/officeDocument/2006/relationships/image" Target="../media/image3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Relationship Id="rId4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Relationship Id="rId4" Type="http://schemas.openxmlformats.org/officeDocument/2006/relationships/image" Target="../media/image16.png"/><Relationship Id="rId5" Type="http://schemas.openxmlformats.org/officeDocument/2006/relationships/image" Target="../media/image15.png"/><Relationship Id="rId6" Type="http://schemas.openxmlformats.org/officeDocument/2006/relationships/image" Target="../media/image12.png"/><Relationship Id="rId7" Type="http://schemas.openxmlformats.org/officeDocument/2006/relationships/image" Target="../media/image2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Relationship Id="rId4" Type="http://schemas.openxmlformats.org/officeDocument/2006/relationships/image" Target="../media/image4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://www.youtube.com/watch?v=UWM-c1s2jns" TargetMode="External"/><Relationship Id="rId4" Type="http://schemas.openxmlformats.org/officeDocument/2006/relationships/image" Target="../media/image3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2.png"/><Relationship Id="rId4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10" Type="http://schemas.openxmlformats.org/officeDocument/2006/relationships/image" Target="../media/image9.png"/><Relationship Id="rId9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10.png"/><Relationship Id="rId7" Type="http://schemas.openxmlformats.org/officeDocument/2006/relationships/image" Target="../media/image6.png"/><Relationship Id="rId8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10" Type="http://schemas.openxmlformats.org/officeDocument/2006/relationships/image" Target="../media/image6.png"/><Relationship Id="rId9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3.png"/><Relationship Id="rId7" Type="http://schemas.openxmlformats.org/officeDocument/2006/relationships/image" Target="../media/image24.png"/><Relationship Id="rId8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5" Type="http://schemas.openxmlformats.org/officeDocument/2006/relationships/image" Target="../media/image29.png"/><Relationship Id="rId6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28.png"/><Relationship Id="rId5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Relationship Id="rId4" Type="http://schemas.openxmlformats.org/officeDocument/2006/relationships/image" Target="../media/image32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1B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650" y="331125"/>
            <a:ext cx="2847376" cy="326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" name="Google Shape;55;p13"/>
          <p:cNvGrpSpPr/>
          <p:nvPr/>
        </p:nvGrpSpPr>
        <p:grpSpPr>
          <a:xfrm rot="147522">
            <a:off x="367552" y="3096766"/>
            <a:ext cx="1354828" cy="547211"/>
            <a:chOff x="575399" y="2010776"/>
            <a:chExt cx="1354800" cy="547200"/>
          </a:xfrm>
        </p:grpSpPr>
        <p:sp>
          <p:nvSpPr>
            <p:cNvPr id="56" name="Google Shape;56;p13"/>
            <p:cNvSpPr/>
            <p:nvPr/>
          </p:nvSpPr>
          <p:spPr>
            <a:xfrm rot="-223884">
              <a:off x="588992" y="2053488"/>
              <a:ext cx="1327614" cy="461776"/>
            </a:xfrm>
            <a:prstGeom prst="roundRect">
              <a:avLst>
                <a:gd fmla="val 12708" name="adj"/>
              </a:avLst>
            </a:prstGeom>
            <a:solidFill>
              <a:srgbClr val="FFD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57" name="Google Shape;57;p13"/>
            <p:cNvSpPr txBox="1"/>
            <p:nvPr/>
          </p:nvSpPr>
          <p:spPr>
            <a:xfrm rot="-223625">
              <a:off x="648246" y="2053531"/>
              <a:ext cx="1209157" cy="461776"/>
            </a:xfrm>
            <a:prstGeom prst="rect">
              <a:avLst/>
            </a:prstGeom>
            <a:solidFill>
              <a:srgbClr val="FFD20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1–2 клас </a:t>
              </a:r>
              <a:endParaRPr b="1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8" name="Google Shape;58;p13"/>
          <p:cNvSpPr txBox="1"/>
          <p:nvPr/>
        </p:nvSpPr>
        <p:spPr>
          <a:xfrm>
            <a:off x="323750" y="970950"/>
            <a:ext cx="5754000" cy="19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en" sz="3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Всеукраїнський урок </a:t>
            </a:r>
            <a:br>
              <a:rPr lang="en" sz="3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sz="3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про безбар‘єрність </a:t>
            </a:r>
            <a:br>
              <a:rPr b="1" lang="en" sz="3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3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«Мова гідності: бачити людину за словами»</a:t>
            </a:r>
            <a:endParaRPr b="1" sz="3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8751" y="2617750"/>
            <a:ext cx="2919099" cy="2262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6514" y="1969553"/>
            <a:ext cx="2796414" cy="2458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/>
          <p:nvPr/>
        </p:nvSpPr>
        <p:spPr>
          <a:xfrm rot="-159677">
            <a:off x="3589994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Оленка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1" name="Google Shape;171;p22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2"/>
          <p:cNvSpPr/>
          <p:nvPr/>
        </p:nvSpPr>
        <p:spPr>
          <a:xfrm rot="-25535">
            <a:off x="746056" y="532466"/>
            <a:ext cx="2059857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кататися на роликах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" name="Google Shape;173;p22"/>
          <p:cNvSpPr/>
          <p:nvPr/>
        </p:nvSpPr>
        <p:spPr>
          <a:xfrm rot="5372958">
            <a:off x="936171" y="12724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2"/>
          <p:cNvSpPr/>
          <p:nvPr/>
        </p:nvSpPr>
        <p:spPr>
          <a:xfrm rot="-25344">
            <a:off x="1720138" y="1556002"/>
            <a:ext cx="158704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Ненавидить оливки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22"/>
          <p:cNvSpPr/>
          <p:nvPr/>
        </p:nvSpPr>
        <p:spPr>
          <a:xfrm rot="5372958">
            <a:off x="1910246" y="229415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2"/>
          <p:cNvSpPr/>
          <p:nvPr/>
        </p:nvSpPr>
        <p:spPr>
          <a:xfrm rot="-25218">
            <a:off x="432480" y="2862358"/>
            <a:ext cx="3353490" cy="10143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бачитися з друзями двічі-тричі на тиждень, але більше — бути наодинці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" name="Google Shape;177;p22"/>
          <p:cNvSpPr/>
          <p:nvPr/>
        </p:nvSpPr>
        <p:spPr>
          <a:xfrm rot="5372958">
            <a:off x="623587" y="38806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2"/>
          <p:cNvSpPr/>
          <p:nvPr/>
        </p:nvSpPr>
        <p:spPr>
          <a:xfrm rot="-25417">
            <a:off x="6413819" y="273372"/>
            <a:ext cx="2272262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 — помаранчевий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9" name="Google Shape;179;p22"/>
          <p:cNvSpPr/>
          <p:nvPr/>
        </p:nvSpPr>
        <p:spPr>
          <a:xfrm rot="5372958">
            <a:off x="6603940" y="1014051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2"/>
          <p:cNvSpPr/>
          <p:nvPr/>
        </p:nvSpPr>
        <p:spPr>
          <a:xfrm rot="-25307">
            <a:off x="5298744" y="1401057"/>
            <a:ext cx="19968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каштанове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1" name="Google Shape;181;p22"/>
          <p:cNvSpPr/>
          <p:nvPr/>
        </p:nvSpPr>
        <p:spPr>
          <a:xfrm rot="5372958">
            <a:off x="5488846" y="2140704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2"/>
          <p:cNvSpPr/>
          <p:nvPr/>
        </p:nvSpPr>
        <p:spPr>
          <a:xfrm rot="-25380">
            <a:off x="5773832" y="2288667"/>
            <a:ext cx="19911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2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" name="Google Shape;183;p22"/>
          <p:cNvSpPr/>
          <p:nvPr/>
        </p:nvSpPr>
        <p:spPr>
          <a:xfrm rot="5372958">
            <a:off x="5963940" y="3028320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32170">
            <a:off x="7696340" y="1670539"/>
            <a:ext cx="1154722" cy="1606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55084">
            <a:off x="852576" y="1865800"/>
            <a:ext cx="975098" cy="6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2"/>
          <p:cNvSpPr/>
          <p:nvPr/>
        </p:nvSpPr>
        <p:spPr>
          <a:xfrm rot="-25228">
            <a:off x="5760920" y="3606110"/>
            <a:ext cx="2166658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Носить гіпс, адже зламала руку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7" name="Google Shape;187;p22"/>
          <p:cNvSpPr/>
          <p:nvPr/>
        </p:nvSpPr>
        <p:spPr>
          <a:xfrm flipH="1" rot="5400000">
            <a:off x="7409943" y="3339617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8" name="Google Shape;18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8739" y="1198759"/>
            <a:ext cx="1603797" cy="3754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"/>
          <p:cNvSpPr/>
          <p:nvPr/>
        </p:nvSpPr>
        <p:spPr>
          <a:xfrm rot="-159677">
            <a:off x="3496815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Богдан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4" name="Google Shape;194;p23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5" name="Google Shape;19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4387" y="1197864"/>
            <a:ext cx="2830062" cy="364942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/>
          <p:nvPr/>
        </p:nvSpPr>
        <p:spPr>
          <a:xfrm rot="-25351">
            <a:off x="402903" y="783499"/>
            <a:ext cx="1952753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Обожнює мангу та комікси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7" name="Google Shape;197;p23"/>
          <p:cNvSpPr/>
          <p:nvPr/>
        </p:nvSpPr>
        <p:spPr>
          <a:xfrm rot="5371472">
            <a:off x="583240" y="1484981"/>
            <a:ext cx="289210" cy="2892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3"/>
          <p:cNvSpPr/>
          <p:nvPr/>
        </p:nvSpPr>
        <p:spPr>
          <a:xfrm rot="-25439">
            <a:off x="1462489" y="1764406"/>
            <a:ext cx="1824350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Улюблена страва — борщ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p23"/>
          <p:cNvSpPr/>
          <p:nvPr/>
        </p:nvSpPr>
        <p:spPr>
          <a:xfrm rot="5371472">
            <a:off x="1642833" y="2465438"/>
            <a:ext cx="289210" cy="2892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3"/>
          <p:cNvSpPr/>
          <p:nvPr/>
        </p:nvSpPr>
        <p:spPr>
          <a:xfrm rot="-25192">
            <a:off x="860262" y="3487784"/>
            <a:ext cx="2128857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фільм — «Каспер»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1" name="Google Shape;201;p23"/>
          <p:cNvSpPr/>
          <p:nvPr/>
        </p:nvSpPr>
        <p:spPr>
          <a:xfrm rot="5372958">
            <a:off x="1020674" y="4188595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3"/>
          <p:cNvSpPr/>
          <p:nvPr/>
        </p:nvSpPr>
        <p:spPr>
          <a:xfrm rot="-25395">
            <a:off x="6510591" y="532452"/>
            <a:ext cx="1868151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 — білий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" name="Google Shape;203;p23"/>
          <p:cNvSpPr/>
          <p:nvPr/>
        </p:nvSpPr>
        <p:spPr>
          <a:xfrm rot="5372136">
            <a:off x="6695372" y="1250318"/>
            <a:ext cx="296110" cy="2961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3"/>
          <p:cNvSpPr/>
          <p:nvPr/>
        </p:nvSpPr>
        <p:spPr>
          <a:xfrm rot="-25012">
            <a:off x="6051673" y="1639090"/>
            <a:ext cx="2061655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Пересувається на кріслі колісному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5" name="Google Shape;205;p23"/>
          <p:cNvSpPr/>
          <p:nvPr/>
        </p:nvSpPr>
        <p:spPr>
          <a:xfrm rot="5372958">
            <a:off x="6241947" y="2291259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3"/>
          <p:cNvSpPr/>
          <p:nvPr/>
        </p:nvSpPr>
        <p:spPr>
          <a:xfrm rot="-25370">
            <a:off x="6175390" y="2679064"/>
            <a:ext cx="1869951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в 1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7" name="Google Shape;207;p23"/>
          <p:cNvSpPr/>
          <p:nvPr/>
        </p:nvSpPr>
        <p:spPr>
          <a:xfrm rot="5372136">
            <a:off x="6360165" y="3396940"/>
            <a:ext cx="296110" cy="2961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3"/>
          <p:cNvSpPr/>
          <p:nvPr/>
        </p:nvSpPr>
        <p:spPr>
          <a:xfrm rot="-25422">
            <a:off x="6242426" y="3813322"/>
            <a:ext cx="1460440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руде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9" name="Google Shape;209;p23"/>
          <p:cNvSpPr/>
          <p:nvPr/>
        </p:nvSpPr>
        <p:spPr>
          <a:xfrm rot="-5400000">
            <a:off x="7221123" y="3561079"/>
            <a:ext cx="296100" cy="296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636815">
            <a:off x="7920197" y="2540536"/>
            <a:ext cx="885593" cy="1216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37145">
            <a:off x="380681" y="2570230"/>
            <a:ext cx="961845" cy="105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20313" y="2426445"/>
            <a:ext cx="914062" cy="78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63803">
            <a:off x="2273428" y="722080"/>
            <a:ext cx="934565" cy="824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4"/>
          <p:cNvSpPr/>
          <p:nvPr/>
        </p:nvSpPr>
        <p:spPr>
          <a:xfrm rot="-159893">
            <a:off x="2904412" y="978861"/>
            <a:ext cx="3168126" cy="888066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Інвалідність —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9" name="Google Shape;219;p24"/>
          <p:cNvSpPr/>
          <p:nvPr/>
        </p:nvSpPr>
        <p:spPr>
          <a:xfrm rot="-609">
            <a:off x="2046400" y="1880075"/>
            <a:ext cx="50766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це лише одна з різноманітних характеристик.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20" name="Google Shape;22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16902">
            <a:off x="308684" y="1244879"/>
            <a:ext cx="1413112" cy="2000154"/>
          </a:xfrm>
          <a:prstGeom prst="roundRect">
            <a:avLst>
              <a:gd fmla="val 7689" name="adj"/>
            </a:avLst>
          </a:prstGeom>
          <a:noFill/>
          <a:ln>
            <a:noFill/>
          </a:ln>
        </p:spPr>
      </p:pic>
      <p:sp>
        <p:nvSpPr>
          <p:cNvPr id="221" name="Google Shape;221;p24"/>
          <p:cNvSpPr/>
          <p:nvPr/>
        </p:nvSpPr>
        <p:spPr>
          <a:xfrm rot="-25192">
            <a:off x="622137" y="309334"/>
            <a:ext cx="2128857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</a:t>
            </a: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— </a:t>
            </a: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людина з інвалідністю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2" name="Google Shape;222;p24"/>
          <p:cNvSpPr/>
          <p:nvPr/>
        </p:nvSpPr>
        <p:spPr>
          <a:xfrm rot="5372958">
            <a:off x="782549" y="1010145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3" name="Google Shape;223;p24"/>
          <p:cNvPicPr preferRelativeResize="0"/>
          <p:nvPr/>
        </p:nvPicPr>
        <p:blipFill rotWithShape="1">
          <a:blip r:embed="rId4">
            <a:alphaModFix/>
          </a:blip>
          <a:srcRect b="0" l="17126" r="25712" t="0"/>
          <a:stretch/>
        </p:blipFill>
        <p:spPr>
          <a:xfrm rot="651492">
            <a:off x="6850981" y="2567916"/>
            <a:ext cx="1805933" cy="1778399"/>
          </a:xfrm>
          <a:prstGeom prst="roundRect">
            <a:avLst>
              <a:gd fmla="val 9250" name="adj"/>
            </a:avLst>
          </a:prstGeom>
          <a:noFill/>
          <a:ln>
            <a:noFill/>
          </a:ln>
        </p:spPr>
      </p:pic>
      <p:sp>
        <p:nvSpPr>
          <p:cNvPr id="224" name="Google Shape;224;p24"/>
          <p:cNvSpPr/>
          <p:nvPr/>
        </p:nvSpPr>
        <p:spPr>
          <a:xfrm rot="-24871">
            <a:off x="7418234" y="1392998"/>
            <a:ext cx="1326935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 — спортсмен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5" name="Google Shape;225;p24"/>
          <p:cNvSpPr/>
          <p:nvPr/>
        </p:nvSpPr>
        <p:spPr>
          <a:xfrm rot="5372958">
            <a:off x="7558749" y="2093753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6" name="Google Shape;226;p24"/>
          <p:cNvPicPr preferRelativeResize="0"/>
          <p:nvPr/>
        </p:nvPicPr>
        <p:blipFill rotWithShape="1">
          <a:blip r:embed="rId5">
            <a:alphaModFix/>
          </a:blip>
          <a:srcRect b="0" l="2177" r="1083" t="0"/>
          <a:stretch/>
        </p:blipFill>
        <p:spPr>
          <a:xfrm rot="149373">
            <a:off x="1857321" y="3392478"/>
            <a:ext cx="2327497" cy="1353678"/>
          </a:xfrm>
          <a:prstGeom prst="roundRect">
            <a:avLst>
              <a:gd fmla="val 9286" name="adj"/>
            </a:avLst>
          </a:prstGeom>
          <a:noFill/>
          <a:ln>
            <a:noFill/>
          </a:ln>
        </p:spPr>
      </p:pic>
      <p:sp>
        <p:nvSpPr>
          <p:cNvPr id="227" name="Google Shape;227;p24"/>
          <p:cNvSpPr/>
          <p:nvPr/>
        </p:nvSpPr>
        <p:spPr>
          <a:xfrm rot="-25368">
            <a:off x="4597127" y="3811403"/>
            <a:ext cx="1748148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Це — співаки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" name="Google Shape;228;p24"/>
          <p:cNvSpPr/>
          <p:nvPr/>
        </p:nvSpPr>
        <p:spPr>
          <a:xfrm rot="10800000">
            <a:off x="4298668" y="4006504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 animated film that you and your children will love, about how a child's dream will overcome all circumstances." id="233" name="Google Shape;233;p25" title="Tamara animation short movi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8525" y="5"/>
            <a:ext cx="9144000" cy="5143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6"/>
          <p:cNvSpPr/>
          <p:nvPr/>
        </p:nvSpPr>
        <p:spPr>
          <a:xfrm>
            <a:off x="421300" y="311400"/>
            <a:ext cx="7720800" cy="4451100"/>
          </a:xfrm>
          <a:prstGeom prst="roundRect">
            <a:avLst>
              <a:gd fmla="val 8642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сподобався вам мультик?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Якою ми бачимо Тамару в мультику? Опишіть її 5 словами.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Про що мріє дівчинка?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вона вже втілює свою мрію?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Чого Тамара навчила маму? </a:t>
            </a:r>
            <a:endParaRPr sz="2500"/>
          </a:p>
        </p:txBody>
      </p:sp>
      <p:pic>
        <p:nvPicPr>
          <p:cNvPr id="239" name="Google Shape;23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683468" y="589975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84537" y="26689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arlett is a short film depicting the inner struggle of a girl who lost a leg to Ewing Sarcoma, a bone cancer that occurs in mostly children. Amputation takes as much of an emotional toll as a physical one - especially for a child. We believe in the power of entertainment media to empower children through storytelling and role models. Visibility in media offers these children hope and a sense of belonging at a critical time where they may feel isolated by their medical condition.&#10;&#10;A short film based on a true story that inspired a foundation.&#10;scarlettcontraelcancer.com/give" id="245" name="Google Shape;245;p27" title="Scarlett - animated short (Scarlett Contra el Cancer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9700" y="31"/>
            <a:ext cx="9144000" cy="5143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8"/>
          <p:cNvSpPr/>
          <p:nvPr/>
        </p:nvSpPr>
        <p:spPr>
          <a:xfrm>
            <a:off x="421300" y="311400"/>
            <a:ext cx="7720800" cy="4451100"/>
          </a:xfrm>
          <a:prstGeom prst="roundRect">
            <a:avLst>
              <a:gd fmla="val 6412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сподобався вам мультик?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Якою ми бачимо Скарлетт у мультику? Опишіть її 5 словами.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Про що мріє дівчинка?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вона вже втілює свою мрію?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Чим Тамара і Скарлетт схожі?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А чим вони відмінні? </a:t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51" name="Google Shape;25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683468" y="589975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84537" y="26689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 txBox="1"/>
          <p:nvPr/>
        </p:nvSpPr>
        <p:spPr>
          <a:xfrm>
            <a:off x="373800" y="2355925"/>
            <a:ext cx="3365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" sz="1850">
                <a:solidFill>
                  <a:srgbClr val="FF0000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ГЛУХИЙ / ГЛУХА</a:t>
            </a:r>
            <a:endParaRPr sz="2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58" name="Google Shape;258;p29"/>
          <p:cNvSpPr/>
          <p:nvPr/>
        </p:nvSpPr>
        <p:spPr>
          <a:xfrm>
            <a:off x="371513" y="876300"/>
            <a:ext cx="4081500" cy="3924900"/>
          </a:xfrm>
          <a:prstGeom prst="roundRect">
            <a:avLst>
              <a:gd fmla="val 8642" name="adj"/>
            </a:avLst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D6007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9" name="Google Shape;259;p29"/>
          <p:cNvSpPr txBox="1"/>
          <p:nvPr/>
        </p:nvSpPr>
        <p:spPr>
          <a:xfrm>
            <a:off x="616500" y="1139401"/>
            <a:ext cx="2216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CЛІПИЙ / СЛІПА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0" name="Google Shape;260;p29"/>
          <p:cNvSpPr txBox="1"/>
          <p:nvPr/>
        </p:nvSpPr>
        <p:spPr>
          <a:xfrm>
            <a:off x="2085215" y="107290"/>
            <a:ext cx="437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45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endParaRPr b="1" sz="45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61" name="Google Shape;261;p29"/>
          <p:cNvSpPr txBox="1"/>
          <p:nvPr/>
        </p:nvSpPr>
        <p:spPr>
          <a:xfrm>
            <a:off x="616500" y="3111697"/>
            <a:ext cx="2344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ЕПІЛЕПТИК / </a:t>
            </a:r>
            <a:b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ЕПІЛЕПТИЧКА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2" name="Google Shape;262;p29"/>
          <p:cNvSpPr txBox="1"/>
          <p:nvPr/>
        </p:nvSpPr>
        <p:spPr>
          <a:xfrm>
            <a:off x="616500" y="1747657"/>
            <a:ext cx="24105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ГЛУХИЙ / ГЛУХА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3" name="Google Shape;263;p29"/>
          <p:cNvSpPr txBox="1"/>
          <p:nvPr/>
        </p:nvSpPr>
        <p:spPr>
          <a:xfrm>
            <a:off x="616500" y="2390397"/>
            <a:ext cx="24726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ДАЛЬТОНІК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4" name="Google Shape;264;p29"/>
          <p:cNvSpPr/>
          <p:nvPr/>
        </p:nvSpPr>
        <p:spPr>
          <a:xfrm>
            <a:off x="4690991" y="876300"/>
            <a:ext cx="4081500" cy="3924900"/>
          </a:xfrm>
          <a:prstGeom prst="roundRect">
            <a:avLst>
              <a:gd fmla="val 8642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5" name="Google Shape;265;p29"/>
          <p:cNvSpPr txBox="1"/>
          <p:nvPr/>
        </p:nvSpPr>
        <p:spPr>
          <a:xfrm>
            <a:off x="4991669" y="1063201"/>
            <a:ext cx="3070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ЗОРУ</a:t>
            </a:r>
            <a:endParaRPr b="1"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6" name="Google Shape;266;p29"/>
          <p:cNvSpPr txBox="1"/>
          <p:nvPr/>
        </p:nvSpPr>
        <p:spPr>
          <a:xfrm>
            <a:off x="6460680" y="107290"/>
            <a:ext cx="437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4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 b="1" sz="4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67" name="Google Shape;267;p29"/>
          <p:cNvSpPr txBox="1"/>
          <p:nvPr/>
        </p:nvSpPr>
        <p:spPr>
          <a:xfrm>
            <a:off x="4991674" y="1746947"/>
            <a:ext cx="3070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СЛУХУ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8" name="Google Shape;268;p29"/>
          <p:cNvSpPr txBox="1"/>
          <p:nvPr/>
        </p:nvSpPr>
        <p:spPr>
          <a:xfrm>
            <a:off x="4991669" y="2447882"/>
            <a:ext cx="34299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СПРИЙНЯТТЯ КОЛЬОРУ</a:t>
            </a:r>
            <a:endParaRPr b="1"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9" name="Google Shape;269;p29"/>
          <p:cNvSpPr txBox="1"/>
          <p:nvPr/>
        </p:nvSpPr>
        <p:spPr>
          <a:xfrm>
            <a:off x="4991669" y="3880837"/>
            <a:ext cx="21336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ІНВАЛІДНІСТЮ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70" name="Google Shape;27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867693">
            <a:off x="8238255" y="499452"/>
            <a:ext cx="342892" cy="102199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9"/>
          <p:cNvSpPr txBox="1"/>
          <p:nvPr/>
        </p:nvSpPr>
        <p:spPr>
          <a:xfrm>
            <a:off x="616500" y="3880837"/>
            <a:ext cx="36990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ІНВАЛІД, ЛЮДИНА З ОСОБЛИВИМИ ПОТРЕБАМИ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2" name="Google Shape;272;p29"/>
          <p:cNvSpPr txBox="1"/>
          <p:nvPr/>
        </p:nvSpPr>
        <p:spPr>
          <a:xfrm>
            <a:off x="4991675" y="3242082"/>
            <a:ext cx="35397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ЕПІЛЕПСІЄЮ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"/>
          <p:cNvSpPr/>
          <p:nvPr/>
        </p:nvSpPr>
        <p:spPr>
          <a:xfrm>
            <a:off x="421300" y="1107350"/>
            <a:ext cx="4884000" cy="3502800"/>
          </a:xfrm>
          <a:prstGeom prst="roundRect">
            <a:avLst>
              <a:gd fmla="val 6412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8" name="Google Shape;278;p30"/>
          <p:cNvSpPr/>
          <p:nvPr/>
        </p:nvSpPr>
        <p:spPr>
          <a:xfrm rot="-159863">
            <a:off x="731649" y="494882"/>
            <a:ext cx="2019984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ЛЮДИНА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9" name="Google Shape;279;p30"/>
          <p:cNvSpPr txBox="1"/>
          <p:nvPr/>
        </p:nvSpPr>
        <p:spPr>
          <a:xfrm>
            <a:off x="936865" y="1486215"/>
            <a:ext cx="4010400" cy="28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інвалідністю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порушенням слуху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блакитними очима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кольоровим волоссям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алергією на цитрусові 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музичними вподобаннями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0" name="Google Shape;280;p30"/>
          <p:cNvSpPr/>
          <p:nvPr/>
        </p:nvSpPr>
        <p:spPr>
          <a:xfrm rot="-24844">
            <a:off x="5664387" y="1186686"/>
            <a:ext cx="2905876" cy="105542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Бо насамперед ви люди,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вже потім — ваші особливості.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1" name="Google Shape;281;p30"/>
          <p:cNvSpPr/>
          <p:nvPr/>
        </p:nvSpPr>
        <p:spPr>
          <a:xfrm rot="5372958">
            <a:off x="5806149" y="2246153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2" name="Google Shape;28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428461" y="2631661"/>
            <a:ext cx="1771652" cy="175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50139">
            <a:off x="6192557" y="3697297"/>
            <a:ext cx="428859" cy="707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1"/>
          <p:cNvSpPr/>
          <p:nvPr/>
        </p:nvSpPr>
        <p:spPr>
          <a:xfrm rot="-636">
            <a:off x="2153675" y="523210"/>
            <a:ext cx="48621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Ваша сила в тому, що ви 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вмієте дружити. 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9" name="Google Shape;289;p31"/>
          <p:cNvSpPr/>
          <p:nvPr/>
        </p:nvSpPr>
        <p:spPr>
          <a:xfrm>
            <a:off x="510875" y="3729299"/>
            <a:ext cx="8147700" cy="2416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0" name="Google Shape;29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8924" y="1865573"/>
            <a:ext cx="6910749" cy="280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 b="0" l="31715" r="14394" t="0"/>
          <a:stretch/>
        </p:blipFill>
        <p:spPr>
          <a:xfrm>
            <a:off x="6703150" y="2624088"/>
            <a:ext cx="1953900" cy="2419500"/>
          </a:xfrm>
          <a:prstGeom prst="roundRect">
            <a:avLst>
              <a:gd fmla="val 9388" name="adj"/>
            </a:avLst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 rotWithShape="1">
          <a:blip r:embed="rId4">
            <a:alphaModFix/>
          </a:blip>
          <a:srcRect b="20509" l="0" r="2572" t="0"/>
          <a:stretch/>
        </p:blipFill>
        <p:spPr>
          <a:xfrm>
            <a:off x="6681100" y="99913"/>
            <a:ext cx="1976100" cy="2419500"/>
          </a:xfrm>
          <a:prstGeom prst="roundRect">
            <a:avLst>
              <a:gd fmla="val 9616" name="adj"/>
            </a:avLst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4001" y="506088"/>
            <a:ext cx="2409600" cy="3615900"/>
          </a:xfrm>
          <a:prstGeom prst="roundRect">
            <a:avLst>
              <a:gd fmla="val 8789" name="adj"/>
            </a:avLst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425925" y="752475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Кого ви бачите на фото?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425925" y="2079530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Чим вони відрізняються?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425925" y="3500628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А чим вони схожі?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31172">
            <a:off x="3675271" y="9612"/>
            <a:ext cx="1412458" cy="12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50129">
            <a:off x="6221271" y="3740444"/>
            <a:ext cx="606677" cy="100131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/>
        </p:nvSpPr>
        <p:spPr>
          <a:xfrm>
            <a:off x="4075438" y="4215097"/>
            <a:ext cx="22005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Open Sans"/>
                <a:ea typeface="Open Sans"/>
                <a:cs typeface="Open Sans"/>
                <a:sym typeface="Open Sans"/>
              </a:rPr>
              <a:t>Джерело фото: "Космотабір"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2"/>
          <p:cNvSpPr/>
          <p:nvPr/>
        </p:nvSpPr>
        <p:spPr>
          <a:xfrm>
            <a:off x="421300" y="1107350"/>
            <a:ext cx="6584100" cy="3737100"/>
          </a:xfrm>
          <a:prstGeom prst="roundRect">
            <a:avLst>
              <a:gd fmla="val 6412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6" name="Google Shape;296;p32"/>
          <p:cNvSpPr/>
          <p:nvPr/>
        </p:nvSpPr>
        <p:spPr>
          <a:xfrm rot="-159613">
            <a:off x="730509" y="404413"/>
            <a:ext cx="4156179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Дружба — це коли: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7" name="Google Shape;297;p32"/>
          <p:cNvSpPr txBox="1"/>
          <p:nvPr/>
        </p:nvSpPr>
        <p:spPr>
          <a:xfrm>
            <a:off x="784475" y="1500975"/>
            <a:ext cx="58332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845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0"/>
              <a:buFont typeface="Inter"/>
              <a:buChar char="●"/>
            </a:pPr>
            <a:r>
              <a:rPr b="1" lang="en" sz="17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нам цікаво разом</a:t>
            </a:r>
            <a:br>
              <a:rPr b="1" lang="en" sz="17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17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845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0"/>
              <a:buFont typeface="Inter"/>
              <a:buChar char="●"/>
            </a:pPr>
            <a:r>
              <a:rPr b="1" lang="en" sz="17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ми ділимося різним досвідом</a:t>
            </a:r>
            <a:br>
              <a:rPr b="1" lang="en" sz="17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17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845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0"/>
              <a:buFont typeface="Inter"/>
              <a:buChar char="●"/>
            </a:pPr>
            <a:r>
              <a:rPr b="1" lang="en" sz="17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нам цікаво те, що ми робимо разом</a:t>
            </a:r>
            <a:br>
              <a:rPr b="1" lang="en" sz="17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17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845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0"/>
              <a:buFont typeface="Inter"/>
              <a:buChar char="●"/>
            </a:pPr>
            <a:r>
              <a:rPr b="1" lang="en" sz="17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ми вміємо підтримати та вміємо попросити про підтримку</a:t>
            </a:r>
            <a:br>
              <a:rPr b="1" lang="en" sz="17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17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3845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30"/>
              <a:buFont typeface="Inter"/>
              <a:buChar char="●"/>
            </a:pPr>
            <a:r>
              <a:rPr b="1" lang="en" sz="17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ми допомагаємо одне одному, якщо друзі нас про це просять</a:t>
            </a:r>
            <a:endParaRPr b="1" sz="17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98" name="Google Shape;29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172806" y="1287599"/>
            <a:ext cx="1402156" cy="122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924415">
            <a:off x="5394057" y="1103187"/>
            <a:ext cx="2391598" cy="997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3"/>
          <p:cNvSpPr/>
          <p:nvPr/>
        </p:nvSpPr>
        <p:spPr>
          <a:xfrm rot="-520">
            <a:off x="1610800" y="303463"/>
            <a:ext cx="59478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Того, що нас об’єднує, більше, ніж того, що в нас відмінне.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05" name="Google Shape;305;p33"/>
          <p:cNvSpPr/>
          <p:nvPr/>
        </p:nvSpPr>
        <p:spPr>
          <a:xfrm>
            <a:off x="373675" y="1380700"/>
            <a:ext cx="4107300" cy="3535500"/>
          </a:xfrm>
          <a:prstGeom prst="roundRect">
            <a:avLst>
              <a:gd fmla="val 6412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06" name="Google Shape;306;p33"/>
          <p:cNvSpPr/>
          <p:nvPr/>
        </p:nvSpPr>
        <p:spPr>
          <a:xfrm>
            <a:off x="4688423" y="1380700"/>
            <a:ext cx="4107300" cy="3535500"/>
          </a:xfrm>
          <a:prstGeom prst="roundRect">
            <a:avLst>
              <a:gd fmla="val 6412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07" name="Google Shape;30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1043" y="2582677"/>
            <a:ext cx="1651072" cy="212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8724" y="2590184"/>
            <a:ext cx="669332" cy="211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3"/>
          <p:cNvSpPr/>
          <p:nvPr/>
        </p:nvSpPr>
        <p:spPr>
          <a:xfrm rot="-22258">
            <a:off x="508526" y="1658628"/>
            <a:ext cx="2270448" cy="63482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Круто, що ми обоє любимо супергероїв Марвел!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0" name="Google Shape;310;p33"/>
          <p:cNvSpPr/>
          <p:nvPr/>
        </p:nvSpPr>
        <p:spPr>
          <a:xfrm flipH="1" rot="-5372958">
            <a:off x="750762" y="2240339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3"/>
          <p:cNvSpPr/>
          <p:nvPr/>
        </p:nvSpPr>
        <p:spPr>
          <a:xfrm rot="-22365">
            <a:off x="2880110" y="1645438"/>
            <a:ext cx="1429530" cy="63152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 зараз принесу комікс з першого поверху!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2" name="Google Shape;312;p33"/>
          <p:cNvSpPr/>
          <p:nvPr/>
        </p:nvSpPr>
        <p:spPr>
          <a:xfrm rot="5372958">
            <a:off x="2995669" y="2240339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3"/>
          <p:cNvSpPr/>
          <p:nvPr/>
        </p:nvSpPr>
        <p:spPr>
          <a:xfrm rot="-25086">
            <a:off x="5301889" y="1659092"/>
            <a:ext cx="2137857" cy="62161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Тобі потрібна допомога?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4" name="Google Shape;314;p33"/>
          <p:cNvSpPr/>
          <p:nvPr/>
        </p:nvSpPr>
        <p:spPr>
          <a:xfrm rot="5372958">
            <a:off x="5454225" y="2240339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5" name="Google Shape;31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2693" y="2582677"/>
            <a:ext cx="1651072" cy="212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0374" y="2590184"/>
            <a:ext cx="669332" cy="2114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Діти з інвалідністю — це просто діти! Інвалідність не визначає їхню особистість, а є лише однією з багатьох характеристик. &#10;&#10;Ми хочемо змінити ставлення українців до дітей з інвалідністю. А також підвищити рівень знань про інклюзію та доступність серед дорослих і молоді.&#10;&#10;Комунікаційна кампанія «Діти як діти» створена Радницею — уповноваженою Президента України з прав дитини та дитячої реабілітації Дар’єю Герасимчук у партнерстві з ЮНІСЕФ. &#10;&#10;Діти з інвалідністю —  діти як діти." id="321" name="Google Shape;321;p34" title="Діти з інвалідністю —  діти як діти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5"/>
          <p:cNvSpPr/>
          <p:nvPr/>
        </p:nvSpPr>
        <p:spPr>
          <a:xfrm>
            <a:off x="421300" y="1107350"/>
            <a:ext cx="6584100" cy="3737100"/>
          </a:xfrm>
          <a:prstGeom prst="roundRect">
            <a:avLst>
              <a:gd fmla="val 6412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27" name="Google Shape;327;p35"/>
          <p:cNvSpPr/>
          <p:nvPr/>
        </p:nvSpPr>
        <p:spPr>
          <a:xfrm rot="-159582">
            <a:off x="729624" y="366166"/>
            <a:ext cx="5805554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Діти, дякуємо вам усім за увагу!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28" name="Google Shape;328;p35"/>
          <p:cNvSpPr txBox="1"/>
          <p:nvPr/>
        </p:nvSpPr>
        <p:spPr>
          <a:xfrm>
            <a:off x="784475" y="1577613"/>
            <a:ext cx="58332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020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30"/>
              <a:buFont typeface="Inter"/>
              <a:buChar char="●"/>
            </a:pPr>
            <a:r>
              <a:rPr b="1" lang="en" sz="22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Розкажіть, що нового ви дізналися на цьому уроці?</a:t>
            </a:r>
            <a:br>
              <a:rPr b="1" lang="en" sz="22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2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020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30"/>
              <a:buFont typeface="Inter"/>
              <a:buChar char="●"/>
            </a:pPr>
            <a:r>
              <a:rPr b="1" lang="en" sz="22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вам сподобалося робити? </a:t>
            </a:r>
            <a:br>
              <a:rPr b="1" lang="en" sz="22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2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0205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30"/>
              <a:buFont typeface="Inter"/>
              <a:buChar char="●"/>
            </a:pPr>
            <a:r>
              <a:rPr b="1" lang="en" sz="22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Чим з того, про що ми говорили, </a:t>
            </a:r>
            <a:br>
              <a:rPr b="1" lang="en" sz="22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2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ви б поділилися зі своїм другом / своєю подругою? </a:t>
            </a:r>
            <a:endParaRPr b="1" sz="22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29" name="Google Shape;32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89779">
            <a:off x="7239216" y="1209936"/>
            <a:ext cx="1558896" cy="1596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40881">
            <a:off x="6285263" y="1756508"/>
            <a:ext cx="1411475" cy="12327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/>
          <p:nvPr/>
        </p:nvSpPr>
        <p:spPr>
          <a:xfrm>
            <a:off x="2543175" y="1460550"/>
            <a:ext cx="3685800" cy="10080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Ми всі — люди.</a:t>
            </a:r>
            <a:endParaRPr b="1" sz="30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9" name="Google Shape;79;p15"/>
          <p:cNvSpPr/>
          <p:nvPr/>
        </p:nvSpPr>
        <p:spPr>
          <a:xfrm rot="-151148">
            <a:off x="2837569" y="2451825"/>
            <a:ext cx="3685762" cy="1007779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І ми всі — різні.</a:t>
            </a:r>
            <a:endParaRPr b="1" sz="3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3512" y="2980175"/>
            <a:ext cx="1246761" cy="201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3750" y="2748675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6070" y="353575"/>
            <a:ext cx="919059" cy="211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3300" y="2784960"/>
            <a:ext cx="1017126" cy="2214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85461" y="457318"/>
            <a:ext cx="961188" cy="2050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14690" y="2829595"/>
            <a:ext cx="1576698" cy="2033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3300" y="448814"/>
            <a:ext cx="1339450" cy="201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619950" y="257118"/>
            <a:ext cx="1095698" cy="2250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/>
          <p:nvPr/>
        </p:nvSpPr>
        <p:spPr>
          <a:xfrm>
            <a:off x="3019050" y="1336725"/>
            <a:ext cx="3191400" cy="10080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Ви — діти.</a:t>
            </a:r>
            <a:endParaRPr b="1" sz="3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" name="Google Shape;93;p16"/>
          <p:cNvSpPr/>
          <p:nvPr/>
        </p:nvSpPr>
        <p:spPr>
          <a:xfrm rot="-151072">
            <a:off x="2768379" y="2328041"/>
            <a:ext cx="3824192" cy="1007779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І ви теж — різні.</a:t>
            </a:r>
            <a:endParaRPr b="1" sz="3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9388" y="333875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562125" y="329188"/>
            <a:ext cx="1214874" cy="1967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2131" y="2480924"/>
            <a:ext cx="1448464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67578" y="185134"/>
            <a:ext cx="953756" cy="225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58882" y="212889"/>
            <a:ext cx="1135424" cy="2200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03914" y="2624850"/>
            <a:ext cx="777135" cy="230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91350" y="2830064"/>
            <a:ext cx="1339450" cy="201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937111" y="2837793"/>
            <a:ext cx="961188" cy="2050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/>
        </p:nvSpPr>
        <p:spPr>
          <a:xfrm>
            <a:off x="561525" y="584775"/>
            <a:ext cx="6496500" cy="11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935"/>
              <a:buNone/>
            </a:pPr>
            <a:r>
              <a:rPr b="1" lang="en" sz="35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Часом буває, хтось каже, що є особливі діти.</a:t>
            </a:r>
            <a:endParaRPr b="1" sz="35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7" name="Google Shape;107;p17"/>
          <p:cNvSpPr/>
          <p:nvPr/>
        </p:nvSpPr>
        <p:spPr>
          <a:xfrm rot="-172689">
            <a:off x="3386126" y="2250238"/>
            <a:ext cx="4636348" cy="966623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Але хіба так може бути?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08" name="Google Shape;10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6917">
            <a:off x="1624085" y="2290832"/>
            <a:ext cx="2144801" cy="2219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380663">
            <a:off x="1026717" y="2639329"/>
            <a:ext cx="922146" cy="1522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/>
          <p:nvPr/>
        </p:nvSpPr>
        <p:spPr>
          <a:xfrm rot="-159854">
            <a:off x="1729418" y="1131281"/>
            <a:ext cx="5518165" cy="888066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Кожен та кожна з нас особливі! 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5" name="Google Shape;115;p18"/>
          <p:cNvSpPr/>
          <p:nvPr/>
        </p:nvSpPr>
        <p:spPr>
          <a:xfrm rot="-748">
            <a:off x="1825584" y="2108576"/>
            <a:ext cx="55182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Кожен та кожна з нас унікальні!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16" name="Google Shape;1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3975" y="438400"/>
            <a:ext cx="1266650" cy="2914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250" y="1899475"/>
            <a:ext cx="1787988" cy="261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043540">
            <a:off x="6329738" y="2987560"/>
            <a:ext cx="1125273" cy="120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867716">
            <a:off x="7303325" y="3398866"/>
            <a:ext cx="447413" cy="1333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/>
        </p:nvSpPr>
        <p:spPr>
          <a:xfrm>
            <a:off x="561525" y="432375"/>
            <a:ext cx="8058600" cy="13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b="1" lang="en" sz="35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взагалі існує хтось повністю такий самий або така сама, як ви?</a:t>
            </a:r>
            <a:endParaRPr b="1" sz="35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5" name="Google Shape;125;p19"/>
          <p:cNvSpPr/>
          <p:nvPr/>
        </p:nvSpPr>
        <p:spPr>
          <a:xfrm>
            <a:off x="1585725" y="4295775"/>
            <a:ext cx="6010200" cy="2143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5740" y="2220934"/>
            <a:ext cx="1618780" cy="255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6802" y="1907465"/>
            <a:ext cx="1994250" cy="2825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618994">
            <a:off x="933468" y="2476452"/>
            <a:ext cx="784787" cy="1295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442697">
            <a:off x="7136223" y="2201262"/>
            <a:ext cx="495104" cy="817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/>
        </p:nvSpPr>
        <p:spPr>
          <a:xfrm>
            <a:off x="485325" y="508575"/>
            <a:ext cx="80586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b="1" lang="en" sz="27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Хтось любить морозиво, хтось — дивитися мультфільми, хтось — грати в ігри.</a:t>
            </a:r>
            <a:endParaRPr b="1" sz="27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5" name="Google Shape;135;p20"/>
          <p:cNvSpPr/>
          <p:nvPr/>
        </p:nvSpPr>
        <p:spPr>
          <a:xfrm rot="-250448">
            <a:off x="400812" y="2006276"/>
            <a:ext cx="2365775" cy="498402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Я люблю морозиво!</a:t>
            </a:r>
            <a:endParaRPr b="1" sz="1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6" name="Google Shape;136;p20"/>
          <p:cNvSpPr/>
          <p:nvPr/>
        </p:nvSpPr>
        <p:spPr>
          <a:xfrm rot="5149563">
            <a:off x="694283" y="2554069"/>
            <a:ext cx="305009" cy="305009"/>
          </a:xfrm>
          <a:prstGeom prst="rtTriangle">
            <a:avLst/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0"/>
          <p:cNvSpPr/>
          <p:nvPr/>
        </p:nvSpPr>
        <p:spPr>
          <a:xfrm rot="268060">
            <a:off x="3085284" y="1845774"/>
            <a:ext cx="2676633" cy="498352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 люблю мультфільми!</a:t>
            </a:r>
            <a:endParaRPr b="1"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8" name="Google Shape;138;p20"/>
          <p:cNvSpPr/>
          <p:nvPr/>
        </p:nvSpPr>
        <p:spPr>
          <a:xfrm rot="5667292">
            <a:off x="3320077" y="2252209"/>
            <a:ext cx="305122" cy="305122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0"/>
          <p:cNvSpPr/>
          <p:nvPr/>
        </p:nvSpPr>
        <p:spPr>
          <a:xfrm rot="-70426">
            <a:off x="6075237" y="1847738"/>
            <a:ext cx="2504325" cy="498392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 люблю грати в ігри!</a:t>
            </a:r>
            <a:endParaRPr b="1"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0" name="Google Shape;140;p20"/>
          <p:cNvSpPr/>
          <p:nvPr/>
        </p:nvSpPr>
        <p:spPr>
          <a:xfrm flipH="1" rot="-5329024">
            <a:off x="8026200" y="2321726"/>
            <a:ext cx="305165" cy="305165"/>
          </a:xfrm>
          <a:prstGeom prst="rtTriangle">
            <a:avLst/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0"/>
          <p:cNvSpPr/>
          <p:nvPr/>
        </p:nvSpPr>
        <p:spPr>
          <a:xfrm>
            <a:off x="637725" y="4295775"/>
            <a:ext cx="7906200" cy="2143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1194" y="2750218"/>
            <a:ext cx="1651072" cy="212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6315" y="2805332"/>
            <a:ext cx="1339450" cy="2019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33588" y="2569186"/>
            <a:ext cx="1095698" cy="2250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/>
          <p:nvPr/>
        </p:nvSpPr>
        <p:spPr>
          <a:xfrm rot="-159677">
            <a:off x="3589994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Оленка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0" name="Google Shape;150;p21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1"/>
          <p:cNvSpPr/>
          <p:nvPr/>
        </p:nvSpPr>
        <p:spPr>
          <a:xfrm rot="-25535">
            <a:off x="746056" y="532466"/>
            <a:ext cx="2059857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кататися на роликах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" name="Google Shape;152;p21"/>
          <p:cNvSpPr/>
          <p:nvPr/>
        </p:nvSpPr>
        <p:spPr>
          <a:xfrm rot="5372958">
            <a:off x="936171" y="12724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1"/>
          <p:cNvSpPr/>
          <p:nvPr/>
        </p:nvSpPr>
        <p:spPr>
          <a:xfrm rot="-25344">
            <a:off x="1720138" y="1556002"/>
            <a:ext cx="158704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Ненавидить оливки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21"/>
          <p:cNvSpPr/>
          <p:nvPr/>
        </p:nvSpPr>
        <p:spPr>
          <a:xfrm rot="5372958">
            <a:off x="1910246" y="229415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1"/>
          <p:cNvSpPr/>
          <p:nvPr/>
        </p:nvSpPr>
        <p:spPr>
          <a:xfrm rot="-25218">
            <a:off x="432480" y="2862358"/>
            <a:ext cx="3353490" cy="10143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бачитися з друзями двічі-тричі на тиждень, але більше — бути наодинці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" name="Google Shape;156;p21"/>
          <p:cNvSpPr/>
          <p:nvPr/>
        </p:nvSpPr>
        <p:spPr>
          <a:xfrm rot="5372958">
            <a:off x="623587" y="38806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1"/>
          <p:cNvSpPr/>
          <p:nvPr/>
        </p:nvSpPr>
        <p:spPr>
          <a:xfrm rot="-25293">
            <a:off x="6413819" y="654193"/>
            <a:ext cx="232416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 — помаранчевий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p21"/>
          <p:cNvSpPr/>
          <p:nvPr/>
        </p:nvSpPr>
        <p:spPr>
          <a:xfrm rot="5372958">
            <a:off x="6603940" y="1395051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1"/>
          <p:cNvSpPr/>
          <p:nvPr/>
        </p:nvSpPr>
        <p:spPr>
          <a:xfrm rot="-25307">
            <a:off x="5470988" y="1858257"/>
            <a:ext cx="19968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каштанове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" name="Google Shape;160;p21"/>
          <p:cNvSpPr/>
          <p:nvPr/>
        </p:nvSpPr>
        <p:spPr>
          <a:xfrm rot="5372958">
            <a:off x="5661090" y="2597904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1"/>
          <p:cNvSpPr/>
          <p:nvPr/>
        </p:nvSpPr>
        <p:spPr>
          <a:xfrm rot="-25380">
            <a:off x="5697632" y="3116945"/>
            <a:ext cx="19911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2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2" name="Google Shape;162;p21"/>
          <p:cNvSpPr/>
          <p:nvPr/>
        </p:nvSpPr>
        <p:spPr>
          <a:xfrm rot="5372958">
            <a:off x="5887740" y="3856598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3" name="Google Shape;16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32170">
            <a:off x="7580890" y="2782450"/>
            <a:ext cx="1154722" cy="1606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55084">
            <a:off x="852576" y="1865800"/>
            <a:ext cx="975098" cy="6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60768" y="1198759"/>
            <a:ext cx="1755558" cy="3754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