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</p:sldIdLst>
  <p:sldSz cy="5143500" cx="9144000"/>
  <p:notesSz cx="6858000" cy="9144000"/>
  <p:embeddedFontLst>
    <p:embeddedFont>
      <p:font typeface="Inter"/>
      <p:regular r:id="rId53"/>
      <p:bold r:id="rId54"/>
      <p:italic r:id="rId55"/>
      <p:boldItalic r:id="rId56"/>
    </p:embeddedFont>
    <p:embeddedFont>
      <p:font typeface="Open Sans SemiBold"/>
      <p:regular r:id="rId57"/>
      <p:bold r:id="rId58"/>
      <p:italic r:id="rId59"/>
      <p:boldItalic r:id="rId60"/>
    </p:embeddedFont>
    <p:embeddedFont>
      <p:font typeface="Roboto Mono"/>
      <p:regular r:id="rId61"/>
      <p:bold r:id="rId62"/>
      <p:italic r:id="rId63"/>
      <p:boldItalic r:id="rId64"/>
    </p:embeddedFont>
    <p:embeddedFont>
      <p:font typeface="Open Sans"/>
      <p:regular r:id="rId65"/>
      <p:bold r:id="rId66"/>
      <p:italic r:id="rId67"/>
      <p:boldItalic r:id="rId6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880">
          <p15:clr>
            <a:srgbClr val="747775"/>
          </p15:clr>
        </p15:guide>
        <p15:guide id="2" orient="horz" pos="162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Anastasiia Brechko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/>
        <p:guide pos="1620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RobotoMono-bold.fntdata"/><Relationship Id="rId61" Type="http://schemas.openxmlformats.org/officeDocument/2006/relationships/font" Target="fonts/RobotoMono-regular.fntdata"/><Relationship Id="rId20" Type="http://schemas.openxmlformats.org/officeDocument/2006/relationships/slide" Target="slides/slide14.xml"/><Relationship Id="rId64" Type="http://schemas.openxmlformats.org/officeDocument/2006/relationships/font" Target="fonts/RobotoMono-boldItalic.fntdata"/><Relationship Id="rId63" Type="http://schemas.openxmlformats.org/officeDocument/2006/relationships/font" Target="fonts/RobotoMono-italic.fntdata"/><Relationship Id="rId22" Type="http://schemas.openxmlformats.org/officeDocument/2006/relationships/slide" Target="slides/slide16.xml"/><Relationship Id="rId66" Type="http://schemas.openxmlformats.org/officeDocument/2006/relationships/font" Target="fonts/OpenSans-bold.fntdata"/><Relationship Id="rId21" Type="http://schemas.openxmlformats.org/officeDocument/2006/relationships/slide" Target="slides/slide15.xml"/><Relationship Id="rId65" Type="http://schemas.openxmlformats.org/officeDocument/2006/relationships/font" Target="fonts/OpenSans-regular.fntdata"/><Relationship Id="rId24" Type="http://schemas.openxmlformats.org/officeDocument/2006/relationships/slide" Target="slides/slide18.xml"/><Relationship Id="rId68" Type="http://schemas.openxmlformats.org/officeDocument/2006/relationships/font" Target="fonts/OpenSans-boldItalic.fntdata"/><Relationship Id="rId23" Type="http://schemas.openxmlformats.org/officeDocument/2006/relationships/slide" Target="slides/slide17.xml"/><Relationship Id="rId67" Type="http://schemas.openxmlformats.org/officeDocument/2006/relationships/font" Target="fonts/OpenSans-italic.fntdata"/><Relationship Id="rId60" Type="http://schemas.openxmlformats.org/officeDocument/2006/relationships/font" Target="fonts/OpenSansSemiBold-boldItalic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font" Target="fonts/Inter-regular.fntdata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font" Target="fonts/Inter-italic.fntdata"/><Relationship Id="rId10" Type="http://schemas.openxmlformats.org/officeDocument/2006/relationships/slide" Target="slides/slide4.xml"/><Relationship Id="rId54" Type="http://schemas.openxmlformats.org/officeDocument/2006/relationships/font" Target="fonts/Inter-bold.fntdata"/><Relationship Id="rId13" Type="http://schemas.openxmlformats.org/officeDocument/2006/relationships/slide" Target="slides/slide7.xml"/><Relationship Id="rId57" Type="http://schemas.openxmlformats.org/officeDocument/2006/relationships/font" Target="fonts/OpenSansSemiBold-regular.fntdata"/><Relationship Id="rId12" Type="http://schemas.openxmlformats.org/officeDocument/2006/relationships/slide" Target="slides/slide6.xml"/><Relationship Id="rId56" Type="http://schemas.openxmlformats.org/officeDocument/2006/relationships/font" Target="fonts/Inter-boldItalic.fntdata"/><Relationship Id="rId15" Type="http://schemas.openxmlformats.org/officeDocument/2006/relationships/slide" Target="slides/slide9.xml"/><Relationship Id="rId59" Type="http://schemas.openxmlformats.org/officeDocument/2006/relationships/font" Target="fonts/OpenSansSemiBold-italic.fntdata"/><Relationship Id="rId14" Type="http://schemas.openxmlformats.org/officeDocument/2006/relationships/slide" Target="slides/slide8.xml"/><Relationship Id="rId58" Type="http://schemas.openxmlformats.org/officeDocument/2006/relationships/font" Target="fonts/OpenSansSemiBold-bold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4-11-13T11:54:43.360">
    <p:pos x="0" y="0"/>
    <p:text>тут уривок 1:08 - 01:15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19ff6207a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19ff6207a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19ff6207a5_0_4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19ff6207a5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19ff6207a5_0_5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19ff6207a5_0_5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19ff6207a5_0_6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19ff6207a5_0_6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19ff6207a5_0_6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19ff6207a5_0_6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19ff6207a5_0_7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19ff6207a5_0_7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19ff6207a5_0_7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19ff6207a5_0_7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19ff6207a5_0_8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19ff6207a5_0_8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19ff6207a5_0_9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19ff6207a5_0_9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2027985d7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2027985d7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19ff6207a5_0_9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19ff6207a5_0_9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9ff6207a5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9ff6207a5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19ff6207a5_0_10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19ff6207a5_0_10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19ff6207a5_0_10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19ff6207a5_0_1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19ff6207a5_0_10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19ff6207a5_0_10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19ff6207a5_0_10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19ff6207a5_0_10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146bfacdb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146bfacdb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19ff6207a5_0_1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19ff6207a5_0_1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19ff6207a5_0_1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19ff6207a5_0_1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19ff6207a5_0_1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19ff6207a5_0_1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19ff6207a5_0_13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19ff6207a5_0_1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19ff6207a5_0_14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19ff6207a5_0_14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19ff6207a5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19ff6207a5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19ff6207a5_0_14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19ff6207a5_0_14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19ff6207a5_0_15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19ff6207a5_0_15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19ff6207a5_0_15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19ff6207a5_0_15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19ff6207a5_0_15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319ff6207a5_0_15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19ff6207a5_0_15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319ff6207a5_0_15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19ff6207a5_0_16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19ff6207a5_0_16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319ff6207a5_0_17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319ff6207a5_0_17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19ff6207a5_0_17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319ff6207a5_0_17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19ff6207a5_0_18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19ff6207a5_0_18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18a6104055_0_3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318a6104055_0_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19ff6207a5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19ff6207a5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18a6104055_0_3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318a6104055_0_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19ff6207a5_0_1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319ff6207a5_0_1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19ff6207a5_0_12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19ff6207a5_0_12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19ff6207a5_0_1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19ff6207a5_0_1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319ff6207a5_0_13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319ff6207a5_0_1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22027985d7a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22027985d7a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319ff6207a5_0_17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319ff6207a5_0_17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19ff6207a5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19ff6207a5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19ff6207a5_0_2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19ff6207a5_0_2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19ff6207a5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19ff6207a5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19ff6207a5_0_3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19ff6207a5_0_3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19ff6207a5_0_4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19ff6207a5_0_4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22.png"/><Relationship Id="rId5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Relationship Id="rId4" Type="http://schemas.openxmlformats.org/officeDocument/2006/relationships/image" Target="../media/image22.png"/><Relationship Id="rId5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20.png"/><Relationship Id="rId5" Type="http://schemas.openxmlformats.org/officeDocument/2006/relationships/image" Target="../media/image25.png"/><Relationship Id="rId6" Type="http://schemas.openxmlformats.org/officeDocument/2006/relationships/image" Target="../media/image33.png"/><Relationship Id="rId7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8.png"/><Relationship Id="rId4" Type="http://schemas.openxmlformats.org/officeDocument/2006/relationships/image" Target="../media/image5.png"/><Relationship Id="rId5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8.png"/><Relationship Id="rId4" Type="http://schemas.openxmlformats.org/officeDocument/2006/relationships/image" Target="../media/image5.png"/><Relationship Id="rId5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://www.youtube.com/watch?v=tVjFFIh7-rM" TargetMode="External"/><Relationship Id="rId4" Type="http://schemas.openxmlformats.org/officeDocument/2006/relationships/image" Target="../media/image2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Relationship Id="rId4" Type="http://schemas.openxmlformats.org/officeDocument/2006/relationships/image" Target="../media/image6.png"/><Relationship Id="rId5" Type="http://schemas.openxmlformats.org/officeDocument/2006/relationships/image" Target="../media/image10.png"/><Relationship Id="rId6" Type="http://schemas.openxmlformats.org/officeDocument/2006/relationships/image" Target="../media/image12.png"/><Relationship Id="rId7" Type="http://schemas.openxmlformats.org/officeDocument/2006/relationships/image" Target="../media/image3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png"/><Relationship Id="rId4" Type="http://schemas.openxmlformats.org/officeDocument/2006/relationships/image" Target="../media/image1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png"/><Relationship Id="rId4" Type="http://schemas.openxmlformats.org/officeDocument/2006/relationships/image" Target="../media/image1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comments" Target="../comments/comment1.xml"/><Relationship Id="rId4" Type="http://schemas.openxmlformats.org/officeDocument/2006/relationships/hyperlink" Target="http://www.youtube.com/watch?v=aPknwW8mPAM" TargetMode="External"/><Relationship Id="rId5" Type="http://schemas.openxmlformats.org/officeDocument/2006/relationships/image" Target="../media/image3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youtube.com/watch?v=aPknwW8mPAM" TargetMode="External"/><Relationship Id="rId4" Type="http://schemas.openxmlformats.org/officeDocument/2006/relationships/image" Target="../media/image30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2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7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8.png"/><Relationship Id="rId4" Type="http://schemas.openxmlformats.org/officeDocument/2006/relationships/image" Target="../media/image12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41.png"/><Relationship Id="rId6" Type="http://schemas.openxmlformats.org/officeDocument/2006/relationships/image" Target="../media/image44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43.png"/><Relationship Id="rId6" Type="http://schemas.openxmlformats.org/officeDocument/2006/relationships/image" Target="../media/image4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2.png"/><Relationship Id="rId4" Type="http://schemas.openxmlformats.org/officeDocument/2006/relationships/image" Target="../media/image54.png"/><Relationship Id="rId5" Type="http://schemas.openxmlformats.org/officeDocument/2006/relationships/image" Target="../media/image6.png"/><Relationship Id="rId6" Type="http://schemas.openxmlformats.org/officeDocument/2006/relationships/image" Target="../media/image12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hyperlink" Target="http://www.youtube.com/watch?v=UWM-c1s2jns" TargetMode="External"/><Relationship Id="rId4" Type="http://schemas.openxmlformats.org/officeDocument/2006/relationships/image" Target="../media/image53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26.png"/><Relationship Id="rId5" Type="http://schemas.openxmlformats.org/officeDocument/2006/relationships/image" Target="../media/image2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 rot="147487">
            <a:off x="367207" y="3161939"/>
            <a:ext cx="1844767" cy="547211"/>
            <a:chOff x="575399" y="2010776"/>
            <a:chExt cx="1354800" cy="547200"/>
          </a:xfrm>
        </p:grpSpPr>
        <p:sp>
          <p:nvSpPr>
            <p:cNvPr id="55" name="Google Shape;55;p13"/>
            <p:cNvSpPr/>
            <p:nvPr/>
          </p:nvSpPr>
          <p:spPr>
            <a:xfrm rot="-223884">
              <a:off x="588992" y="2053488"/>
              <a:ext cx="1327614" cy="461776"/>
            </a:xfrm>
            <a:prstGeom prst="roundRect">
              <a:avLst>
                <a:gd fmla="val 12708" name="adj"/>
              </a:avLst>
            </a:prstGeom>
            <a:solidFill>
              <a:srgbClr val="FFD2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56" name="Google Shape;56;p13"/>
            <p:cNvSpPr txBox="1"/>
            <p:nvPr/>
          </p:nvSpPr>
          <p:spPr>
            <a:xfrm rot="-223625">
              <a:off x="648246" y="2053530"/>
              <a:ext cx="1209157" cy="461177"/>
            </a:xfrm>
            <a:prstGeom prst="rect">
              <a:avLst/>
            </a:prstGeom>
            <a:solidFill>
              <a:srgbClr val="FFD200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10</a:t>
              </a:r>
              <a:r>
                <a:rPr b="1" lang="en"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–11 класи</a:t>
              </a:r>
              <a:endParaRPr b="1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650" y="331125"/>
            <a:ext cx="2847376" cy="32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18856">
            <a:off x="4845975" y="2097114"/>
            <a:ext cx="3973685" cy="274455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323750" y="970950"/>
            <a:ext cx="5754000" cy="19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5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Всеукраїнський урок </a:t>
            </a:r>
            <a:br>
              <a:rPr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про безбар‘єрність </a:t>
            </a:r>
            <a:br>
              <a:rPr b="1"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32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«Мова гідності: бачити людину за словами»</a:t>
            </a:r>
            <a:endParaRPr b="1" sz="32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r>
              <a:t/>
            </a:r>
            <a:endParaRPr b="1" sz="32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/>
          <p:nvPr/>
        </p:nvSpPr>
        <p:spPr>
          <a:xfrm rot="-159677">
            <a:off x="3626280" y="357197"/>
            <a:ext cx="1860807" cy="611465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Оленка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7" name="Google Shape;147;p22"/>
          <p:cNvSpPr/>
          <p:nvPr/>
        </p:nvSpPr>
        <p:spPr>
          <a:xfrm>
            <a:off x="2370175" y="4441300"/>
            <a:ext cx="4441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2"/>
          <p:cNvSpPr/>
          <p:nvPr/>
        </p:nvSpPr>
        <p:spPr>
          <a:xfrm rot="-25535">
            <a:off x="746056" y="532466"/>
            <a:ext cx="2059857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кататися на роликах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9" name="Google Shape;149;p22"/>
          <p:cNvSpPr/>
          <p:nvPr/>
        </p:nvSpPr>
        <p:spPr>
          <a:xfrm rot="5372958">
            <a:off x="936171" y="12724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2"/>
          <p:cNvSpPr/>
          <p:nvPr/>
        </p:nvSpPr>
        <p:spPr>
          <a:xfrm rot="-25344">
            <a:off x="1720138" y="1556002"/>
            <a:ext cx="1587043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Ненавидить оливки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1" name="Google Shape;151;p22"/>
          <p:cNvSpPr/>
          <p:nvPr/>
        </p:nvSpPr>
        <p:spPr>
          <a:xfrm rot="5372958">
            <a:off x="1910246" y="229415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22"/>
          <p:cNvSpPr/>
          <p:nvPr/>
        </p:nvSpPr>
        <p:spPr>
          <a:xfrm rot="-25218">
            <a:off x="432480" y="2862358"/>
            <a:ext cx="3353490" cy="101432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бачитися з друзями двічі-тричі на тиждень, але більше — бути наодинці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" name="Google Shape;153;p22"/>
          <p:cNvSpPr/>
          <p:nvPr/>
        </p:nvSpPr>
        <p:spPr>
          <a:xfrm rot="5372958">
            <a:off x="623587" y="38806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2"/>
          <p:cNvSpPr/>
          <p:nvPr/>
        </p:nvSpPr>
        <p:spPr>
          <a:xfrm rot="-25293">
            <a:off x="6413819" y="654193"/>
            <a:ext cx="2324163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колір — помаранчевий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5" name="Google Shape;155;p22"/>
          <p:cNvSpPr/>
          <p:nvPr/>
        </p:nvSpPr>
        <p:spPr>
          <a:xfrm rot="5372958">
            <a:off x="6603940" y="1395051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2"/>
          <p:cNvSpPr/>
          <p:nvPr/>
        </p:nvSpPr>
        <p:spPr>
          <a:xfrm rot="-25307">
            <a:off x="5470988" y="1858257"/>
            <a:ext cx="19968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Має каштанове волосся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" name="Google Shape;157;p22"/>
          <p:cNvSpPr/>
          <p:nvPr/>
        </p:nvSpPr>
        <p:spPr>
          <a:xfrm rot="5372958">
            <a:off x="5661090" y="2597904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2"/>
          <p:cNvSpPr/>
          <p:nvPr/>
        </p:nvSpPr>
        <p:spPr>
          <a:xfrm rot="-25380">
            <a:off x="5697632" y="3116945"/>
            <a:ext cx="19911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Навчається у 10 класі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9" name="Google Shape;159;p22"/>
          <p:cNvSpPr/>
          <p:nvPr/>
        </p:nvSpPr>
        <p:spPr>
          <a:xfrm rot="5372958">
            <a:off x="5887740" y="3856598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0" name="Google Shape;16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55084">
            <a:off x="852576" y="1865800"/>
            <a:ext cx="975098" cy="6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38298">
            <a:off x="7517498" y="2634053"/>
            <a:ext cx="1086255" cy="1664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33449" y="890713"/>
            <a:ext cx="2329500" cy="4021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3"/>
          <p:cNvSpPr/>
          <p:nvPr/>
        </p:nvSpPr>
        <p:spPr>
          <a:xfrm>
            <a:off x="2370175" y="4441300"/>
            <a:ext cx="4441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3"/>
          <p:cNvSpPr/>
          <p:nvPr/>
        </p:nvSpPr>
        <p:spPr>
          <a:xfrm rot="-25535">
            <a:off x="746056" y="532466"/>
            <a:ext cx="2059857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кататися на роликах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9" name="Google Shape;169;p23"/>
          <p:cNvSpPr/>
          <p:nvPr/>
        </p:nvSpPr>
        <p:spPr>
          <a:xfrm rot="5372958">
            <a:off x="936171" y="12724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3"/>
          <p:cNvSpPr/>
          <p:nvPr/>
        </p:nvSpPr>
        <p:spPr>
          <a:xfrm rot="-25344">
            <a:off x="1720138" y="1556002"/>
            <a:ext cx="1587043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Ненавидить оливки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" name="Google Shape;171;p23"/>
          <p:cNvSpPr/>
          <p:nvPr/>
        </p:nvSpPr>
        <p:spPr>
          <a:xfrm rot="5372958">
            <a:off x="1910246" y="229415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3"/>
          <p:cNvSpPr/>
          <p:nvPr/>
        </p:nvSpPr>
        <p:spPr>
          <a:xfrm rot="-25218">
            <a:off x="432480" y="2862358"/>
            <a:ext cx="3353490" cy="101432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Любить бачитися з друзями двічі-тричі на тиждень, але більше — бути наодинці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3" name="Google Shape;173;p23"/>
          <p:cNvSpPr/>
          <p:nvPr/>
        </p:nvSpPr>
        <p:spPr>
          <a:xfrm rot="5372958">
            <a:off x="623587" y="3880617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3"/>
          <p:cNvSpPr/>
          <p:nvPr/>
        </p:nvSpPr>
        <p:spPr>
          <a:xfrm rot="-25417">
            <a:off x="6413819" y="273372"/>
            <a:ext cx="2272262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колір — помаранчевий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5" name="Google Shape;175;p23"/>
          <p:cNvSpPr/>
          <p:nvPr/>
        </p:nvSpPr>
        <p:spPr>
          <a:xfrm rot="5372958">
            <a:off x="6603940" y="1014051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3"/>
          <p:cNvSpPr/>
          <p:nvPr/>
        </p:nvSpPr>
        <p:spPr>
          <a:xfrm rot="-25307">
            <a:off x="5298744" y="1401057"/>
            <a:ext cx="19968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Має каштанове волосся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7" name="Google Shape;177;p23"/>
          <p:cNvSpPr/>
          <p:nvPr/>
        </p:nvSpPr>
        <p:spPr>
          <a:xfrm rot="5372958">
            <a:off x="5488846" y="2140704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3"/>
          <p:cNvSpPr/>
          <p:nvPr/>
        </p:nvSpPr>
        <p:spPr>
          <a:xfrm rot="-25380">
            <a:off x="5773832" y="2361936"/>
            <a:ext cx="1991154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Навчається у 10 класі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9" name="Google Shape;179;p23"/>
          <p:cNvSpPr/>
          <p:nvPr/>
        </p:nvSpPr>
        <p:spPr>
          <a:xfrm rot="5372958">
            <a:off x="5963940" y="3101589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0" name="Google Shape;18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55084">
            <a:off x="852576" y="1865800"/>
            <a:ext cx="975098" cy="69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3"/>
          <p:cNvSpPr/>
          <p:nvPr/>
        </p:nvSpPr>
        <p:spPr>
          <a:xfrm rot="-25228">
            <a:off x="5760920" y="3606110"/>
            <a:ext cx="2166658" cy="74072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Носить гіпс, адже зламала руку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2" name="Google Shape;182;p23"/>
          <p:cNvSpPr/>
          <p:nvPr/>
        </p:nvSpPr>
        <p:spPr>
          <a:xfrm flipH="1" rot="5400000">
            <a:off x="7409943" y="3339617"/>
            <a:ext cx="305100" cy="305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3" name="Google Shape;18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38298">
            <a:off x="7665148" y="1714298"/>
            <a:ext cx="1086255" cy="1664644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3"/>
          <p:cNvSpPr/>
          <p:nvPr/>
        </p:nvSpPr>
        <p:spPr>
          <a:xfrm rot="-159677">
            <a:off x="3626280" y="357197"/>
            <a:ext cx="1860807" cy="611465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Оленка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85" name="Google Shape;185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35275" y="892318"/>
            <a:ext cx="1977738" cy="4021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4"/>
          <p:cNvSpPr/>
          <p:nvPr/>
        </p:nvSpPr>
        <p:spPr>
          <a:xfrm rot="-159677">
            <a:off x="3496815" y="366269"/>
            <a:ext cx="1860807" cy="611465"/>
          </a:xfrm>
          <a:prstGeom prst="roundRect">
            <a:avLst>
              <a:gd fmla="val 16667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Богдан</a:t>
            </a:r>
            <a:endParaRPr b="1" sz="24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1" name="Google Shape;191;p24"/>
          <p:cNvSpPr/>
          <p:nvPr/>
        </p:nvSpPr>
        <p:spPr>
          <a:xfrm>
            <a:off x="2370175" y="4441300"/>
            <a:ext cx="4441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4"/>
          <p:cNvSpPr/>
          <p:nvPr/>
        </p:nvSpPr>
        <p:spPr>
          <a:xfrm rot="-25351">
            <a:off x="402903" y="783499"/>
            <a:ext cx="1952753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Обожнює мангу та комікси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3" name="Google Shape;193;p24"/>
          <p:cNvSpPr/>
          <p:nvPr/>
        </p:nvSpPr>
        <p:spPr>
          <a:xfrm rot="5371472">
            <a:off x="583240" y="1484981"/>
            <a:ext cx="289210" cy="2892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4"/>
          <p:cNvSpPr/>
          <p:nvPr/>
        </p:nvSpPr>
        <p:spPr>
          <a:xfrm rot="-25439">
            <a:off x="1462489" y="1764406"/>
            <a:ext cx="1824350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Улюблена страва — борщ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5" name="Google Shape;195;p24"/>
          <p:cNvSpPr/>
          <p:nvPr/>
        </p:nvSpPr>
        <p:spPr>
          <a:xfrm rot="5371472">
            <a:off x="1642833" y="2465438"/>
            <a:ext cx="289210" cy="2892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4"/>
          <p:cNvSpPr/>
          <p:nvPr/>
        </p:nvSpPr>
        <p:spPr>
          <a:xfrm rot="-25192">
            <a:off x="860262" y="3487784"/>
            <a:ext cx="2128857" cy="70231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фільм — «Каспер»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7" name="Google Shape;197;p24"/>
          <p:cNvSpPr/>
          <p:nvPr/>
        </p:nvSpPr>
        <p:spPr>
          <a:xfrm rot="5372958">
            <a:off x="1020674" y="4188595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4"/>
          <p:cNvSpPr/>
          <p:nvPr/>
        </p:nvSpPr>
        <p:spPr>
          <a:xfrm rot="-25395">
            <a:off x="6510591" y="532452"/>
            <a:ext cx="1868151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Улюблений колір — білий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9" name="Google Shape;199;p24"/>
          <p:cNvSpPr/>
          <p:nvPr/>
        </p:nvSpPr>
        <p:spPr>
          <a:xfrm rot="5372136">
            <a:off x="6695372" y="1250318"/>
            <a:ext cx="296110" cy="2961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4"/>
          <p:cNvSpPr/>
          <p:nvPr/>
        </p:nvSpPr>
        <p:spPr>
          <a:xfrm rot="-25012">
            <a:off x="6051673" y="1639090"/>
            <a:ext cx="2061655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Пересувається на кріслі колісному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1" name="Google Shape;201;p24"/>
          <p:cNvSpPr/>
          <p:nvPr/>
        </p:nvSpPr>
        <p:spPr>
          <a:xfrm rot="5372958">
            <a:off x="6241947" y="2291259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4"/>
          <p:cNvSpPr/>
          <p:nvPr/>
        </p:nvSpPr>
        <p:spPr>
          <a:xfrm rot="-25370">
            <a:off x="6175390" y="2679064"/>
            <a:ext cx="1869951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Навчається у 11 класі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3" name="Google Shape;203;p24"/>
          <p:cNvSpPr/>
          <p:nvPr/>
        </p:nvSpPr>
        <p:spPr>
          <a:xfrm rot="5372136">
            <a:off x="6360165" y="3396940"/>
            <a:ext cx="296110" cy="29611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4"/>
          <p:cNvSpPr/>
          <p:nvPr/>
        </p:nvSpPr>
        <p:spPr>
          <a:xfrm rot="-25422">
            <a:off x="6242426" y="3813322"/>
            <a:ext cx="1460440" cy="7191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Має руде волосся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5" name="Google Shape;205;p24"/>
          <p:cNvSpPr/>
          <p:nvPr/>
        </p:nvSpPr>
        <p:spPr>
          <a:xfrm rot="-5400000">
            <a:off x="7221123" y="3561079"/>
            <a:ext cx="296100" cy="296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6" name="Google Shape;20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7145">
            <a:off x="380681" y="2570230"/>
            <a:ext cx="961845" cy="1053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20313" y="2426445"/>
            <a:ext cx="914062" cy="786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63803">
            <a:off x="2273428" y="722080"/>
            <a:ext cx="934565" cy="824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21613">
            <a:off x="7896274" y="2496519"/>
            <a:ext cx="960551" cy="1244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31726" y="1231151"/>
            <a:ext cx="3041151" cy="351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5"/>
          <p:cNvSpPr/>
          <p:nvPr/>
        </p:nvSpPr>
        <p:spPr>
          <a:xfrm rot="-38418">
            <a:off x="1936439" y="1001847"/>
            <a:ext cx="5154322" cy="1215975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Інвалідність людини — це всього лише одна з різноманітних ознак,</a:t>
            </a:r>
            <a:endParaRPr b="1" sz="22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6" name="Google Shape;216;p25"/>
          <p:cNvSpPr/>
          <p:nvPr/>
        </p:nvSpPr>
        <p:spPr>
          <a:xfrm rot="120719">
            <a:off x="2283384" y="2201384"/>
            <a:ext cx="4460450" cy="1178838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така як колір волосся, хобі, вподобання в їжі тощо.</a:t>
            </a:r>
            <a:endParaRPr b="1" sz="2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17" name="Google Shape;21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72215">
            <a:off x="6377786" y="2727168"/>
            <a:ext cx="1771652" cy="1752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8127" y="2674194"/>
            <a:ext cx="1727724" cy="176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092358">
            <a:off x="6618996" y="399695"/>
            <a:ext cx="1289237" cy="1126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6"/>
          <p:cNvSpPr/>
          <p:nvPr/>
        </p:nvSpPr>
        <p:spPr>
          <a:xfrm>
            <a:off x="633175" y="4136500"/>
            <a:ext cx="7915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26"/>
          <p:cNvSpPr/>
          <p:nvPr/>
        </p:nvSpPr>
        <p:spPr>
          <a:xfrm rot="-25577">
            <a:off x="545943" y="2540492"/>
            <a:ext cx="2298364" cy="87452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Нова пісня Schmalgauzen супер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6" name="Google Shape;226;p26"/>
          <p:cNvSpPr/>
          <p:nvPr/>
        </p:nvSpPr>
        <p:spPr>
          <a:xfrm flipH="1" rot="10800000">
            <a:off x="2831017" y="2669820"/>
            <a:ext cx="305100" cy="305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6"/>
          <p:cNvSpPr/>
          <p:nvPr/>
        </p:nvSpPr>
        <p:spPr>
          <a:xfrm rot="-1320">
            <a:off x="466625" y="309046"/>
            <a:ext cx="7815601" cy="16965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8" name="Google Shape;228;p26"/>
          <p:cNvSpPr txBox="1"/>
          <p:nvPr/>
        </p:nvSpPr>
        <p:spPr>
          <a:xfrm>
            <a:off x="1028375" y="359389"/>
            <a:ext cx="6352200" cy="15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Хтось любить бойовики, а хтось — мелодрами. </a:t>
            </a:r>
            <a:endParaRPr b="1" sz="1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Хтось любить котів, а хтось — собак.</a:t>
            </a:r>
            <a:endParaRPr b="1" sz="1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Хтось у захваті від нової пісні, а комусь вона зовсім не подобається.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29" name="Google Shape;229;p26"/>
          <p:cNvSpPr/>
          <p:nvPr/>
        </p:nvSpPr>
        <p:spPr>
          <a:xfrm rot="-25536">
            <a:off x="6258436" y="2550612"/>
            <a:ext cx="2019356" cy="87452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мені зовсім не сподобалась!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0" name="Google Shape;230;p26"/>
          <p:cNvSpPr/>
          <p:nvPr/>
        </p:nvSpPr>
        <p:spPr>
          <a:xfrm rot="10800000">
            <a:off x="5958410" y="2678891"/>
            <a:ext cx="305100" cy="305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1" name="Google Shape;23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55100" y="2056080"/>
            <a:ext cx="2603300" cy="30874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7"/>
          <p:cNvSpPr/>
          <p:nvPr/>
        </p:nvSpPr>
        <p:spPr>
          <a:xfrm rot="-38418">
            <a:off x="1936439" y="1001847"/>
            <a:ext cx="5154322" cy="1215975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Хтось пересувається на кріслі колісному,</a:t>
            </a:r>
            <a:endParaRPr b="1" sz="22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7" name="Google Shape;237;p27"/>
          <p:cNvSpPr/>
          <p:nvPr/>
        </p:nvSpPr>
        <p:spPr>
          <a:xfrm rot="120842">
            <a:off x="2695452" y="2201456"/>
            <a:ext cx="3636446" cy="1178838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а хтось </a:t>
            </a:r>
            <a:endParaRPr b="1" sz="2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спілкується жестовою мовою.</a:t>
            </a:r>
            <a:endParaRPr b="1" sz="2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38" name="Google Shape;23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72215">
            <a:off x="6249886" y="2340393"/>
            <a:ext cx="1771652" cy="1752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2377" y="2296019"/>
            <a:ext cx="1727724" cy="176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092358">
            <a:off x="6618996" y="399695"/>
            <a:ext cx="1289237" cy="1126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8475" y="461600"/>
            <a:ext cx="2181300" cy="2912100"/>
          </a:xfrm>
          <a:prstGeom prst="roundRect">
            <a:avLst>
              <a:gd fmla="val 10383" name="adj"/>
            </a:avLst>
          </a:prstGeom>
          <a:noFill/>
          <a:ln>
            <a:noFill/>
          </a:ln>
        </p:spPr>
      </p:pic>
      <p:pic>
        <p:nvPicPr>
          <p:cNvPr id="246" name="Google Shape;24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4725" y="438355"/>
            <a:ext cx="2786700" cy="2912100"/>
          </a:xfrm>
          <a:prstGeom prst="roundRect">
            <a:avLst>
              <a:gd fmla="val 7770" name="adj"/>
            </a:avLst>
          </a:prstGeom>
          <a:noFill/>
          <a:ln>
            <a:noFill/>
          </a:ln>
        </p:spPr>
      </p:pic>
      <p:sp>
        <p:nvSpPr>
          <p:cNvPr id="247" name="Google Shape;247;p28"/>
          <p:cNvSpPr/>
          <p:nvPr/>
        </p:nvSpPr>
        <p:spPr>
          <a:xfrm rot="-810">
            <a:off x="528725" y="3531097"/>
            <a:ext cx="3820800" cy="1178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Нік Вуйчич — всесвітньо відомий мотиваційний тренер, народився без рук і ніг</a:t>
            </a:r>
            <a:endParaRPr b="1" sz="1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48" name="Google Shape;248;p28"/>
          <p:cNvSpPr/>
          <p:nvPr/>
        </p:nvSpPr>
        <p:spPr>
          <a:xfrm rot="-810">
            <a:off x="4787675" y="3531099"/>
            <a:ext cx="3820800" cy="1178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Стівен Гокінг — фізик-теоретик, космолог і автор багатьох книжок, мав захворювання рухових нейронів</a:t>
            </a:r>
            <a:endParaRPr b="1" sz="16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49" name="Google Shape;249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53200" y="2207750"/>
            <a:ext cx="1578499" cy="166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9"/>
          <p:cNvSpPr/>
          <p:nvPr/>
        </p:nvSpPr>
        <p:spPr>
          <a:xfrm>
            <a:off x="421300" y="1169525"/>
            <a:ext cx="7720800" cy="35931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55" name="Google Shape;255;p29"/>
          <p:cNvSpPr/>
          <p:nvPr/>
        </p:nvSpPr>
        <p:spPr>
          <a:xfrm rot="325">
            <a:off x="805525" y="487000"/>
            <a:ext cx="6343800" cy="1794900"/>
          </a:xfrm>
          <a:prstGeom prst="roundRect">
            <a:avLst>
              <a:gd fmla="val 8402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Люди з інвалідністю можуть видаватися незрозумілими для тих, хто не знайомий з їхнім досвідом, але важливо пам’ятати, що незрозуміле не означає неправильне. </a:t>
            </a:r>
            <a:endParaRPr b="1" sz="20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56" name="Google Shape;25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426388">
            <a:off x="7302181" y="2296124"/>
            <a:ext cx="1402156" cy="1224641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9"/>
          <p:cNvSpPr txBox="1"/>
          <p:nvPr/>
        </p:nvSpPr>
        <p:spPr>
          <a:xfrm>
            <a:off x="867175" y="2510226"/>
            <a:ext cx="6464100" cy="18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Коли ми стикаємося з чимось новим або незрозумілим, важливо не відразу судити, а досліджувати, ставити питання та намагатися зрозуміти, щоб будувати суспільство, в якому кожен та кожна почуватимуться комфортно. 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n introduction to autism that aims to raise awareness among young non-autistic audiences, to stimulate understanding and acceptance in future generations. It is intended to be viewed, discussed and shared widely by anyone but especially teachers and parents.&#10;http://amazingthingshappen.tv/" id="262" name="Google Shape;262;p30" title="Amazing Things Happen - Ukrainian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1"/>
          <p:cNvSpPr/>
          <p:nvPr/>
        </p:nvSpPr>
        <p:spPr>
          <a:xfrm>
            <a:off x="421300" y="1169525"/>
            <a:ext cx="7720800" cy="35931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бачать світ люди з аутизмом?</a:t>
            </a:r>
            <a:b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 цікаво було б вам пізнати </a:t>
            </a:r>
            <a:b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спосіб мислення людей з аутизмом? </a:t>
            </a:r>
            <a:b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 знадобилися б вам способи заспокоєння, які використовують люди з аутизмом? </a:t>
            </a: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68" name="Google Shape;26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8">
            <a:off x="7683468" y="589975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6">
            <a:off x="7684537" y="2668983"/>
            <a:ext cx="770075" cy="127106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1"/>
          <p:cNvSpPr/>
          <p:nvPr/>
        </p:nvSpPr>
        <p:spPr>
          <a:xfrm rot="-159900">
            <a:off x="653853" y="385859"/>
            <a:ext cx="4987494" cy="85653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Питання для обговорення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425925" y="752475"/>
            <a:ext cx="3222300" cy="966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Кого ви бачите на фото?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425925" y="2079530"/>
            <a:ext cx="3222300" cy="966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Чим вони відрізняються?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425925" y="3500628"/>
            <a:ext cx="3222300" cy="966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А чим вони схожі?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1847" y="462292"/>
            <a:ext cx="2032800" cy="2711400"/>
          </a:xfrm>
          <a:prstGeom prst="roundRect">
            <a:avLst>
              <a:gd fmla="val 9225" name="adj"/>
            </a:avLst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31186">
            <a:off x="3849534" y="160405"/>
            <a:ext cx="1171882" cy="102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 rotWithShape="1">
          <a:blip r:embed="rId5">
            <a:alphaModFix/>
          </a:blip>
          <a:srcRect b="4852" l="0" r="0" t="12904"/>
          <a:stretch/>
        </p:blipFill>
        <p:spPr>
          <a:xfrm>
            <a:off x="6355325" y="2002300"/>
            <a:ext cx="2196900" cy="2711400"/>
          </a:xfrm>
          <a:prstGeom prst="roundRect">
            <a:avLst>
              <a:gd fmla="val 7572" name="adj"/>
            </a:avLst>
          </a:prstGeom>
          <a:noFill/>
          <a:ln>
            <a:noFill/>
          </a:ln>
        </p:spPr>
      </p:pic>
      <p:sp>
        <p:nvSpPr>
          <p:cNvPr id="70" name="Google Shape;70;p14"/>
          <p:cNvSpPr txBox="1"/>
          <p:nvPr/>
        </p:nvSpPr>
        <p:spPr>
          <a:xfrm>
            <a:off x="4154813" y="4348187"/>
            <a:ext cx="22005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444746"/>
                </a:solidFill>
                <a:latin typeface="Open Sans"/>
                <a:ea typeface="Open Sans"/>
                <a:cs typeface="Open Sans"/>
                <a:sym typeface="Open Sans"/>
              </a:rPr>
              <a:t>Джерело фото: «Космотабір»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850129">
            <a:off x="5514646" y="2992519"/>
            <a:ext cx="606677" cy="1001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55324" y="462292"/>
            <a:ext cx="2196900" cy="1464900"/>
          </a:xfrm>
          <a:prstGeom prst="roundRect">
            <a:avLst>
              <a:gd fmla="val 10794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2"/>
          <p:cNvSpPr/>
          <p:nvPr/>
        </p:nvSpPr>
        <p:spPr>
          <a:xfrm>
            <a:off x="633175" y="4136500"/>
            <a:ext cx="7915200" cy="1997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2"/>
          <p:cNvSpPr/>
          <p:nvPr/>
        </p:nvSpPr>
        <p:spPr>
          <a:xfrm rot="-25272">
            <a:off x="622182" y="2385323"/>
            <a:ext cx="3183086" cy="106982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я розвʼязую через теорему Вієта. Як ти робиш це через дискримінант?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7" name="Google Shape;277;p32"/>
          <p:cNvSpPr/>
          <p:nvPr/>
        </p:nvSpPr>
        <p:spPr>
          <a:xfrm flipH="1" rot="10800000">
            <a:off x="3771024" y="2615391"/>
            <a:ext cx="305100" cy="3051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32"/>
          <p:cNvSpPr/>
          <p:nvPr/>
        </p:nvSpPr>
        <p:spPr>
          <a:xfrm rot="-1343">
            <a:off x="633175" y="341874"/>
            <a:ext cx="6142800" cy="11514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Нам варто з цікавістю ставитися до кожної людини й визначати її вподобання, потреби, можливості й поведінку.</a:t>
            </a: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9" name="Google Shape;279;p32"/>
          <p:cNvSpPr/>
          <p:nvPr/>
        </p:nvSpPr>
        <p:spPr>
          <a:xfrm rot="-159824">
            <a:off x="4204956" y="1198054"/>
            <a:ext cx="4337887" cy="673637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Будьте відкритими до нового!</a:t>
            </a:r>
            <a:endParaRPr b="1" sz="20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80" name="Google Shape;28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550" y="2248650"/>
            <a:ext cx="3922350" cy="278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3"/>
          <p:cNvSpPr/>
          <p:nvPr/>
        </p:nvSpPr>
        <p:spPr>
          <a:xfrm>
            <a:off x="423600" y="728525"/>
            <a:ext cx="7968000" cy="35913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6" name="Google Shape;286;p33"/>
          <p:cNvSpPr txBox="1"/>
          <p:nvPr/>
        </p:nvSpPr>
        <p:spPr>
          <a:xfrm>
            <a:off x="674008" y="1546742"/>
            <a:ext cx="54027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Ви приїжджайте до Львова на екскурсію.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Але берете з собою мапу Києва й намагаєтеся гуляти містом за нею!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Чи вдасться вам знайти потрібні локації?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Чи можемо ми ставитися до людини за «мапою себе»?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7" name="Google Shape;287;p33"/>
          <p:cNvSpPr/>
          <p:nvPr/>
        </p:nvSpPr>
        <p:spPr>
          <a:xfrm rot="148139">
            <a:off x="581036" y="358564"/>
            <a:ext cx="3447200" cy="868723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Уявіть ситуацію!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88" name="Google Shape;28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9050" y="1917075"/>
            <a:ext cx="2536699" cy="294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1066">
            <a:off x="7032362" y="429683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4"/>
          <p:cNvSpPr/>
          <p:nvPr/>
        </p:nvSpPr>
        <p:spPr>
          <a:xfrm>
            <a:off x="423600" y="728525"/>
            <a:ext cx="7968000" cy="35913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95" name="Google Shape;295;p34"/>
          <p:cNvSpPr txBox="1"/>
          <p:nvPr/>
        </p:nvSpPr>
        <p:spPr>
          <a:xfrm>
            <a:off x="674000" y="1371118"/>
            <a:ext cx="49017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Чи можемо ми ставитися до людини за «мапою себе»? Хіба ми очікуємо, що Львів перетвориться на Київ? 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Натомість ми досліджуємо Львів і приймаємо його таким! 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Так і з людьми. Не варто очікувати, що вони мають такі ж особливості, як і ви. Ми всі різні, але від цього не менш прекрасні.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6" name="Google Shape;296;p34"/>
          <p:cNvSpPr/>
          <p:nvPr/>
        </p:nvSpPr>
        <p:spPr>
          <a:xfrm rot="148139">
            <a:off x="581036" y="358564"/>
            <a:ext cx="3447200" cy="868723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Уявіть ситуацію!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97" name="Google Shape;29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49050" y="1917075"/>
            <a:ext cx="2536699" cy="294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1066">
            <a:off x="7032362" y="429683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5"/>
          <p:cNvSpPr/>
          <p:nvPr/>
        </p:nvSpPr>
        <p:spPr>
          <a:xfrm>
            <a:off x="423600" y="728525"/>
            <a:ext cx="5256600" cy="38712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04" name="Google Shape;304;p35"/>
          <p:cNvSpPr txBox="1"/>
          <p:nvPr/>
        </p:nvSpPr>
        <p:spPr>
          <a:xfrm>
            <a:off x="674000" y="1371118"/>
            <a:ext cx="49017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Потрапляючи у новий простір, робот-пилосос їздить кімнатою та наштовхується на різні меблі, він одразу перепрограмовує себе, що надалі тут треба бути обачнішим, а ось тут — вільний прохід. Робот-пилосос досліджує простір та будує його індивідуальну карту.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Будьте дослідниками з різними людьми! Будуйте для себе їхню індивідуальну карту! 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5" name="Google Shape;305;p35"/>
          <p:cNvSpPr/>
          <p:nvPr/>
        </p:nvSpPr>
        <p:spPr>
          <a:xfrm rot="148124">
            <a:off x="580726" y="372364"/>
            <a:ext cx="4088294" cy="868723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Чого нас може навчити робот-пилосос?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06" name="Google Shape;306;p35"/>
          <p:cNvPicPr preferRelativeResize="0"/>
          <p:nvPr/>
        </p:nvPicPr>
        <p:blipFill rotWithShape="1">
          <a:blip r:embed="rId3">
            <a:alphaModFix/>
          </a:blip>
          <a:srcRect b="-531" l="10572" r="11229" t="16221"/>
          <a:stretch/>
        </p:blipFill>
        <p:spPr>
          <a:xfrm>
            <a:off x="5833975" y="728525"/>
            <a:ext cx="2993700" cy="3228000"/>
          </a:xfrm>
          <a:prstGeom prst="roundRect">
            <a:avLst>
              <a:gd fmla="val 7563" name="adj"/>
            </a:avLst>
          </a:prstGeom>
          <a:noFill/>
          <a:ln>
            <a:noFill/>
          </a:ln>
        </p:spPr>
      </p:pic>
      <p:sp>
        <p:nvSpPr>
          <p:cNvPr id="307" name="Google Shape;307;p35"/>
          <p:cNvSpPr txBox="1"/>
          <p:nvPr/>
        </p:nvSpPr>
        <p:spPr>
          <a:xfrm>
            <a:off x="5904250" y="4215100"/>
            <a:ext cx="23439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444746"/>
                </a:solidFill>
                <a:latin typeface="Open Sans"/>
                <a:ea typeface="Open Sans"/>
                <a:cs typeface="Open Sans"/>
                <a:sym typeface="Open Sans"/>
              </a:rPr>
              <a:t>Джерело фото: domopolis.ua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3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Understand autism, the person and what to do. Visit http://bit.ly/2UuogeG" id="314" name="Google Shape;314;p36" title="Can you make it to the end?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-5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7"/>
          <p:cNvSpPr/>
          <p:nvPr/>
        </p:nvSpPr>
        <p:spPr>
          <a:xfrm>
            <a:off x="421300" y="788525"/>
            <a:ext cx="7720800" cy="35931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хлопчик поводиться?</a:t>
            </a:r>
            <a:b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Чому він так поводиться? </a:t>
            </a:r>
            <a:b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Що могло спричинити його імпульсивну поведінку?</a:t>
            </a:r>
            <a:b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Inter"/>
              <a:buChar char="●"/>
            </a:pPr>
            <a:r>
              <a:rPr b="1" lang="en" sz="2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люди поруч реагують на його поведінку?</a:t>
            </a:r>
            <a:endParaRPr b="1" sz="2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20" name="Google Shape;32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8">
            <a:off x="7683468" y="513775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6">
            <a:off x="7674062" y="2352058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derstand autism, the person and what to do. Visit http://bit.ly/2UuogeG" id="326" name="Google Shape;326;p38" title="Can you make it to the end?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550" y="942000"/>
            <a:ext cx="7313050" cy="41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38"/>
          <p:cNvSpPr txBox="1"/>
          <p:nvPr/>
        </p:nvSpPr>
        <p:spPr>
          <a:xfrm>
            <a:off x="492550" y="331950"/>
            <a:ext cx="6167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Перегляньмо відео повністю! </a:t>
            </a:r>
            <a:endParaRPr b="1"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9"/>
          <p:cNvSpPr/>
          <p:nvPr/>
        </p:nvSpPr>
        <p:spPr>
          <a:xfrm>
            <a:off x="315375" y="460550"/>
            <a:ext cx="8476800" cy="42489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хлопчик поводиться?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Чому він так поводиться? 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Що могло спричинити його імпульсивну поведінку?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 люди з аутизмом бачать / чують світ?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 змінилося ваше враження після перегляду відео? </a:t>
            </a:r>
            <a:b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●"/>
            </a:pPr>
            <a:r>
              <a:rPr b="1" lang="en" sz="2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Чи буває у вас таке, що голосні звуки навколо дратують?</a:t>
            </a:r>
            <a:endParaRPr b="1" sz="2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33" name="Google Shape;33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3">
            <a:off x="7585774" y="468560"/>
            <a:ext cx="884978" cy="146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2">
            <a:off x="6844308" y="317964"/>
            <a:ext cx="686950" cy="113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0"/>
          <p:cNvSpPr/>
          <p:nvPr/>
        </p:nvSpPr>
        <p:spPr>
          <a:xfrm rot="-1272">
            <a:off x="1688100" y="973890"/>
            <a:ext cx="5675100" cy="1530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Крик, насмішки, </a:t>
            </a:r>
            <a:br>
              <a:rPr b="1" lang="en" sz="23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3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фізичне насильство =</a:t>
            </a:r>
            <a:endParaRPr b="1" sz="23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40" name="Google Shape;340;p40"/>
          <p:cNvSpPr/>
          <p:nvPr/>
        </p:nvSpPr>
        <p:spPr>
          <a:xfrm rot="169552">
            <a:off x="1534111" y="2484150"/>
            <a:ext cx="6036440" cy="1284106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latin typeface="Inter"/>
                <a:ea typeface="Inter"/>
                <a:cs typeface="Inter"/>
                <a:sym typeface="Inter"/>
              </a:rPr>
              <a:t>приниження людської гідності</a:t>
            </a:r>
            <a:endParaRPr b="1" sz="23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1"/>
          <p:cNvSpPr/>
          <p:nvPr/>
        </p:nvSpPr>
        <p:spPr>
          <a:xfrm rot="-1272">
            <a:off x="1688100" y="973890"/>
            <a:ext cx="5675100" cy="1530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Усі люди народжуються рівними </a:t>
            </a:r>
            <a:br>
              <a:rPr b="1" lang="en" sz="23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3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у своїх правах.</a:t>
            </a:r>
            <a:endParaRPr b="1" sz="23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46" name="Google Shape;346;p41"/>
          <p:cNvSpPr/>
          <p:nvPr/>
        </p:nvSpPr>
        <p:spPr>
          <a:xfrm rot="169552">
            <a:off x="1534111" y="2484150"/>
            <a:ext cx="6036440" cy="1284106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latin typeface="Inter"/>
                <a:ea typeface="Inter"/>
                <a:cs typeface="Inter"/>
                <a:sym typeface="Inter"/>
              </a:rPr>
              <a:t>Гідність кожної людини охороняється та захищається державою.</a:t>
            </a:r>
            <a:endParaRPr b="1" sz="23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47" name="Google Shape;34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07005">
            <a:off x="6916614" y="374126"/>
            <a:ext cx="1881584" cy="1949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3102" y="2571762"/>
            <a:ext cx="1727724" cy="176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/>
          <p:nvPr/>
        </p:nvSpPr>
        <p:spPr>
          <a:xfrm>
            <a:off x="540275" y="1258925"/>
            <a:ext cx="3685800" cy="10080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Ми — люди.</a:t>
            </a:r>
            <a:endParaRPr b="1" sz="30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8" name="Google Shape;78;p15"/>
          <p:cNvSpPr/>
          <p:nvPr/>
        </p:nvSpPr>
        <p:spPr>
          <a:xfrm rot="-151148">
            <a:off x="834669" y="2250200"/>
            <a:ext cx="3685762" cy="1007779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Inter"/>
                <a:ea typeface="Inter"/>
                <a:cs typeface="Inter"/>
                <a:sym typeface="Inter"/>
              </a:rPr>
              <a:t>І ми всі — різні.</a:t>
            </a:r>
            <a:endParaRPr b="1" sz="30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3199" y="934505"/>
            <a:ext cx="3993551" cy="3693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02943">
            <a:off x="429562" y="3036111"/>
            <a:ext cx="1217626" cy="1241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2"/>
          <p:cNvSpPr/>
          <p:nvPr/>
        </p:nvSpPr>
        <p:spPr>
          <a:xfrm>
            <a:off x="469650" y="542550"/>
            <a:ext cx="8204700" cy="40584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54" name="Google Shape;354;p42"/>
          <p:cNvSpPr txBox="1"/>
          <p:nvPr/>
        </p:nvSpPr>
        <p:spPr>
          <a:xfrm>
            <a:off x="784475" y="923057"/>
            <a:ext cx="7274400" cy="34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Діяти інклюзивно — означає робити так, щоб кожен </a:t>
            </a:r>
            <a:endParaRPr b="1"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та кожна почувалися комфортно, зручно і безпечно. </a:t>
            </a:r>
            <a:endParaRPr b="1"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Ми можемо бути трохи тихішими, коли працюємо разом,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щоб інші команди теж могли налагодити свою роботу.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Ми можемо залишати проходи вільними, щоб усім було зручно пересуватися.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Якщо в когось поганий настрій, ми можемо запитати, чи потрібна допомога, і підтримати теплим словом. Ми теж можемо попросити про допомогу, якщо потребуємо її.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55" name="Google Shape;35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18862">
            <a:off x="6398656" y="535645"/>
            <a:ext cx="2518397" cy="1739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3"/>
          <p:cNvSpPr/>
          <p:nvPr/>
        </p:nvSpPr>
        <p:spPr>
          <a:xfrm>
            <a:off x="1631700" y="943050"/>
            <a:ext cx="6033000" cy="28002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61" name="Google Shape;361;p43"/>
          <p:cNvSpPr txBox="1"/>
          <p:nvPr/>
        </p:nvSpPr>
        <p:spPr>
          <a:xfrm>
            <a:off x="1974001" y="1341867"/>
            <a:ext cx="5497800" cy="21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Ми створили суспільство, де здатні піклуватися одне про одного, допомагати пристосовуватися до змін </a:t>
            </a:r>
            <a:br>
              <a:rPr lang="en" sz="20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n" sz="20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і долати труднощі, роблячи життя комфортним і доступним для всіх.</a:t>
            </a:r>
            <a:endParaRPr sz="200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362" name="Google Shape;362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18862">
            <a:off x="363097" y="3101060"/>
            <a:ext cx="2518397" cy="1739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4"/>
          <p:cNvSpPr/>
          <p:nvPr/>
        </p:nvSpPr>
        <p:spPr>
          <a:xfrm>
            <a:off x="1631700" y="943050"/>
            <a:ext cx="6033000" cy="18687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68" name="Google Shape;368;p44"/>
          <p:cNvSpPr txBox="1"/>
          <p:nvPr/>
        </p:nvSpPr>
        <p:spPr>
          <a:xfrm>
            <a:off x="1823100" y="1341872"/>
            <a:ext cx="5497800" cy="12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Чи вижило б людство, якби ми не допомагали одне одному?</a:t>
            </a:r>
            <a:endParaRPr sz="230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369" name="Google Shape;369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3">
            <a:off x="4548261" y="2693210"/>
            <a:ext cx="884978" cy="146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2">
            <a:off x="3806796" y="2542614"/>
            <a:ext cx="686950" cy="113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5"/>
          <p:cNvSpPr/>
          <p:nvPr/>
        </p:nvSpPr>
        <p:spPr>
          <a:xfrm>
            <a:off x="469650" y="542550"/>
            <a:ext cx="8204700" cy="40584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76" name="Google Shape;376;p45"/>
          <p:cNvSpPr txBox="1"/>
          <p:nvPr/>
        </p:nvSpPr>
        <p:spPr>
          <a:xfrm>
            <a:off x="860675" y="990002"/>
            <a:ext cx="5836800" cy="30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Почніть із простого — </a:t>
            </a:r>
            <a:br>
              <a:rPr b="1" lang="en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використовуйте правильні слова!</a:t>
            </a:r>
            <a:endParaRPr b="1" sz="2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«Мова, яку ми використовуємо для спілкування з людьми з інвалідністю, має значення, оскільки вона формує наше сприйняття світу.</a:t>
            </a: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це сприйняття впливає на спосіб створення послуг для людей з інвалідністю».</a:t>
            </a: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77" name="Google Shape;377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18862">
            <a:off x="6398656" y="535645"/>
            <a:ext cx="2518397" cy="1739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6"/>
          <p:cNvSpPr txBox="1"/>
          <p:nvPr/>
        </p:nvSpPr>
        <p:spPr>
          <a:xfrm>
            <a:off x="373800" y="2355925"/>
            <a:ext cx="33651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8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lang="en" sz="1850">
                <a:solidFill>
                  <a:srgbClr val="FF0000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ГЛУХИЙ / ГЛУХА</a:t>
            </a:r>
            <a:endParaRPr sz="2600">
              <a:solidFill>
                <a:srgbClr val="FF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3" name="Google Shape;383;p46"/>
          <p:cNvSpPr/>
          <p:nvPr/>
        </p:nvSpPr>
        <p:spPr>
          <a:xfrm>
            <a:off x="371513" y="876300"/>
            <a:ext cx="4081500" cy="3924900"/>
          </a:xfrm>
          <a:prstGeom prst="roundRect">
            <a:avLst>
              <a:gd fmla="val 8642" name="adj"/>
            </a:avLst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D6007E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84" name="Google Shape;384;p46"/>
          <p:cNvSpPr txBox="1"/>
          <p:nvPr/>
        </p:nvSpPr>
        <p:spPr>
          <a:xfrm>
            <a:off x="616500" y="1139401"/>
            <a:ext cx="22161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CЛІПИЙ / СЛІПА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5" name="Google Shape;385;p46"/>
          <p:cNvSpPr txBox="1"/>
          <p:nvPr/>
        </p:nvSpPr>
        <p:spPr>
          <a:xfrm>
            <a:off x="2085215" y="107290"/>
            <a:ext cx="4377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8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4500">
                <a:solidFill>
                  <a:srgbClr val="980000"/>
                </a:solidFill>
                <a:latin typeface="Roboto Mono"/>
                <a:ea typeface="Roboto Mono"/>
                <a:cs typeface="Roboto Mono"/>
                <a:sym typeface="Roboto Mono"/>
              </a:rPr>
              <a:t>-</a:t>
            </a:r>
            <a:endParaRPr b="1" sz="4500">
              <a:solidFill>
                <a:srgbClr val="98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6" name="Google Shape;386;p46"/>
          <p:cNvSpPr txBox="1"/>
          <p:nvPr/>
        </p:nvSpPr>
        <p:spPr>
          <a:xfrm>
            <a:off x="616500" y="3111697"/>
            <a:ext cx="23442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ЕПІЛЕПТИК / </a:t>
            </a:r>
            <a:b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ЕПІЛЕПТИЧКА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7" name="Google Shape;387;p46"/>
          <p:cNvSpPr txBox="1"/>
          <p:nvPr/>
        </p:nvSpPr>
        <p:spPr>
          <a:xfrm>
            <a:off x="616500" y="1747657"/>
            <a:ext cx="24105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ГЛУХИЙ / ГЛУХА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8" name="Google Shape;388;p46"/>
          <p:cNvSpPr txBox="1"/>
          <p:nvPr/>
        </p:nvSpPr>
        <p:spPr>
          <a:xfrm>
            <a:off x="616500" y="2390397"/>
            <a:ext cx="24726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ДАЛЬТОНІК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9" name="Google Shape;389;p46"/>
          <p:cNvSpPr/>
          <p:nvPr/>
        </p:nvSpPr>
        <p:spPr>
          <a:xfrm>
            <a:off x="4690991" y="876300"/>
            <a:ext cx="4081500" cy="3924900"/>
          </a:xfrm>
          <a:prstGeom prst="roundRect">
            <a:avLst>
              <a:gd fmla="val 8642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90" name="Google Shape;390;p46"/>
          <p:cNvSpPr txBox="1"/>
          <p:nvPr/>
        </p:nvSpPr>
        <p:spPr>
          <a:xfrm>
            <a:off x="4991669" y="1063201"/>
            <a:ext cx="30702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ПОРУШЕННЯМ ЗОРУ</a:t>
            </a:r>
            <a:endParaRPr b="1" sz="2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1" name="Google Shape;391;p46"/>
          <p:cNvSpPr txBox="1"/>
          <p:nvPr/>
        </p:nvSpPr>
        <p:spPr>
          <a:xfrm>
            <a:off x="6460680" y="107290"/>
            <a:ext cx="4377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80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45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+</a:t>
            </a:r>
            <a:endParaRPr b="1" sz="45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92" name="Google Shape;392;p46"/>
          <p:cNvSpPr txBox="1"/>
          <p:nvPr/>
        </p:nvSpPr>
        <p:spPr>
          <a:xfrm>
            <a:off x="4991674" y="1746947"/>
            <a:ext cx="30702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ПОРУШЕННЯМ СЛУХУ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3" name="Google Shape;393;p46"/>
          <p:cNvSpPr txBox="1"/>
          <p:nvPr/>
        </p:nvSpPr>
        <p:spPr>
          <a:xfrm>
            <a:off x="4991669" y="2447882"/>
            <a:ext cx="34299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ПОРУШЕННЯМ СПРИЙНЯТТЯ КОЛЬОРУ</a:t>
            </a:r>
            <a:endParaRPr b="1" sz="2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4" name="Google Shape;394;p46"/>
          <p:cNvSpPr txBox="1"/>
          <p:nvPr/>
        </p:nvSpPr>
        <p:spPr>
          <a:xfrm>
            <a:off x="4991669" y="3880837"/>
            <a:ext cx="21336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ІНВАЛІДНІСТЮ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95" name="Google Shape;395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867693">
            <a:off x="8238255" y="499452"/>
            <a:ext cx="342892" cy="1021999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46"/>
          <p:cNvSpPr txBox="1"/>
          <p:nvPr/>
        </p:nvSpPr>
        <p:spPr>
          <a:xfrm>
            <a:off x="616500" y="3880837"/>
            <a:ext cx="3699000" cy="6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ІНВАЛІД, ЛЮДИНА З ОСОБЛИВИМИ ПОТРЕБАМИ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7" name="Google Shape;397;p46"/>
          <p:cNvSpPr txBox="1"/>
          <p:nvPr/>
        </p:nvSpPr>
        <p:spPr>
          <a:xfrm>
            <a:off x="4991675" y="3242082"/>
            <a:ext cx="3539700" cy="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None/>
            </a:pPr>
            <a:r>
              <a:rPr b="1" lang="en" sz="185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ЛЮДИНА З ЕПІЛЕПСІЄЮ</a:t>
            </a:r>
            <a:endParaRPr b="1" sz="185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7"/>
          <p:cNvSpPr/>
          <p:nvPr/>
        </p:nvSpPr>
        <p:spPr>
          <a:xfrm>
            <a:off x="421300" y="1107350"/>
            <a:ext cx="4884000" cy="3751500"/>
          </a:xfrm>
          <a:prstGeom prst="roundRect">
            <a:avLst>
              <a:gd fmla="val 6412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03" name="Google Shape;403;p47"/>
          <p:cNvSpPr/>
          <p:nvPr/>
        </p:nvSpPr>
        <p:spPr>
          <a:xfrm rot="-159863">
            <a:off x="731649" y="385291"/>
            <a:ext cx="2019984" cy="85653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ЛЮДИНА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04" name="Google Shape;404;p47"/>
          <p:cNvSpPr txBox="1"/>
          <p:nvPr/>
        </p:nvSpPr>
        <p:spPr>
          <a:xfrm>
            <a:off x="860675" y="1376635"/>
            <a:ext cx="4010400" cy="3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епілепсією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інвалідністю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порушенням слуху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блакитними очима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кольоровим волоссям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алергією на цитрусові 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b="1" lang="en" sz="203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з музичними вподобаннями</a:t>
            </a:r>
            <a:endParaRPr b="1" sz="203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05" name="Google Shape;405;p47"/>
          <p:cNvSpPr/>
          <p:nvPr/>
        </p:nvSpPr>
        <p:spPr>
          <a:xfrm rot="-24844">
            <a:off x="5664387" y="1186686"/>
            <a:ext cx="2905876" cy="105542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Бо насамперед ви люди,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вже потім — ваші особливості. </a:t>
            </a:r>
            <a:endParaRPr sz="16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6" name="Google Shape;406;p47"/>
          <p:cNvSpPr/>
          <p:nvPr/>
        </p:nvSpPr>
        <p:spPr>
          <a:xfrm rot="5372958">
            <a:off x="5806149" y="2246153"/>
            <a:ext cx="305109" cy="3051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7" name="Google Shape;407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72215">
            <a:off x="6428461" y="2631661"/>
            <a:ext cx="1771652" cy="1752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50139">
            <a:off x="6192557" y="3697297"/>
            <a:ext cx="428859" cy="7078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48"/>
          <p:cNvSpPr/>
          <p:nvPr/>
        </p:nvSpPr>
        <p:spPr>
          <a:xfrm>
            <a:off x="421300" y="1107350"/>
            <a:ext cx="6584100" cy="34647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14" name="Google Shape;414;p48"/>
          <p:cNvSpPr/>
          <p:nvPr/>
        </p:nvSpPr>
        <p:spPr>
          <a:xfrm rot="-159495">
            <a:off x="730850" y="418962"/>
            <a:ext cx="3531800" cy="85653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Інклюзивність —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15" name="Google Shape;415;p48"/>
          <p:cNvSpPr txBox="1"/>
          <p:nvPr/>
        </p:nvSpPr>
        <p:spPr>
          <a:xfrm>
            <a:off x="784475" y="1577175"/>
            <a:ext cx="5572800" cy="25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це не тільки про допомогу тим, хто має інвалідність. Це про створення такого простору, де кожен та кожна відчувають, що їх поважають, де всім зручно навчатися, дружити, працювати й просто бути собою. Коли ми діємо інклюзивно, ми стаємо командою, в якій усім добре і безпечно.</a:t>
            </a:r>
            <a:endParaRPr sz="193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416" name="Google Shape;41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72215">
            <a:off x="6510661" y="994211"/>
            <a:ext cx="1771652" cy="1752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9"/>
          <p:cNvSpPr/>
          <p:nvPr/>
        </p:nvSpPr>
        <p:spPr>
          <a:xfrm rot="-1272">
            <a:off x="1688100" y="973890"/>
            <a:ext cx="5675100" cy="1530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Світ не змінюється сам.</a:t>
            </a:r>
            <a:endParaRPr b="1" sz="30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22" name="Google Shape;422;p49"/>
          <p:cNvSpPr/>
          <p:nvPr/>
        </p:nvSpPr>
        <p:spPr>
          <a:xfrm rot="169547">
            <a:off x="1938673" y="2484147"/>
            <a:ext cx="5227256" cy="1284106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Inter"/>
                <a:ea typeface="Inter"/>
                <a:cs typeface="Inter"/>
                <a:sym typeface="Inter"/>
              </a:rPr>
              <a:t>Ми його змінюємо!</a:t>
            </a:r>
            <a:endParaRPr b="1" sz="30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23" name="Google Shape;423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07005">
            <a:off x="6916614" y="374126"/>
            <a:ext cx="1881584" cy="1949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3102" y="2571762"/>
            <a:ext cx="1727724" cy="176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0"/>
          <p:cNvSpPr/>
          <p:nvPr/>
        </p:nvSpPr>
        <p:spPr>
          <a:xfrm>
            <a:off x="2130625" y="1333375"/>
            <a:ext cx="6584100" cy="34647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30" name="Google Shape;430;p50"/>
          <p:cNvSpPr/>
          <p:nvPr/>
        </p:nvSpPr>
        <p:spPr>
          <a:xfrm rot="684">
            <a:off x="429406" y="288815"/>
            <a:ext cx="6028500" cy="12558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31" name="Google Shape;431;p50"/>
          <p:cNvSpPr txBox="1"/>
          <p:nvPr/>
        </p:nvSpPr>
        <p:spPr>
          <a:xfrm>
            <a:off x="3693590" y="1803200"/>
            <a:ext cx="4692600" cy="25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Проблема, яку розв’язували: низький рівень емпатії в людей, які представляють різні соціальні групи, нестача заходів для розвитку комунікативних навичок у молоді.</a:t>
            </a:r>
            <a:endParaRPr sz="110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Команда створила проєкт «Проживи день», у межах якого учасники проводили день із представниками різних соціальних груп, долаючи побутові виклики. Ця ідея висвітлює важливість інклюзії. Проєкт об’єднав шість соціальних груп: людей з інвалідністю та без, національні меншини та домінувальну етнічну групу, багатодітні сімʼї та сімʼї з однією дитиною. Також команда провела серію відкритих показів із симуляційною грою «Rainbowopolis», яка допомогла учасникам і учасницям краще зрозуміти життя інших соціальних груп.</a:t>
            </a:r>
            <a:endParaRPr sz="110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432" name="Google Shape;432;p50"/>
          <p:cNvSpPr txBox="1"/>
          <p:nvPr/>
        </p:nvSpPr>
        <p:spPr>
          <a:xfrm>
            <a:off x="474650" y="488625"/>
            <a:ext cx="5863200" cy="8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lt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Проєкт «Захопились». Програма UPSHIFT від UNICEF. 2023–2024 рр., м. Миколаїв</a:t>
            </a:r>
            <a:endParaRPr sz="2000">
              <a:solidFill>
                <a:schemeClr val="lt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433" name="Google Shape;433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400" y="2038678"/>
            <a:ext cx="3087000" cy="2054100"/>
          </a:xfrm>
          <a:prstGeom prst="roundRect">
            <a:avLst>
              <a:gd fmla="val 7631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51"/>
          <p:cNvSpPr/>
          <p:nvPr/>
        </p:nvSpPr>
        <p:spPr>
          <a:xfrm>
            <a:off x="421250" y="1333375"/>
            <a:ext cx="6584100" cy="34647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39" name="Google Shape;439;p51"/>
          <p:cNvSpPr/>
          <p:nvPr/>
        </p:nvSpPr>
        <p:spPr>
          <a:xfrm rot="684">
            <a:off x="421256" y="288815"/>
            <a:ext cx="6028500" cy="12558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40" name="Google Shape;440;p51"/>
          <p:cNvSpPr txBox="1"/>
          <p:nvPr/>
        </p:nvSpPr>
        <p:spPr>
          <a:xfrm>
            <a:off x="784425" y="1803200"/>
            <a:ext cx="4497300" cy="25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Команда підлітків з Харкова облаштувала інклюзивну майстерню з виготовлення та розпису свічок. Люди з інвалідністю можуть там не тільки заробляти, але й творчо реалізовуватися та соціалізуватися. Крім власне виготовлення і продажу свічок, на базі інклюзивної майстерні проводилися безплатні майстер-класи для школярів і всіх охочих навчитися своїми руками робити красиві свічки.</a:t>
            </a:r>
            <a:endParaRPr sz="150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441" name="Google Shape;441;p51"/>
          <p:cNvSpPr txBox="1"/>
          <p:nvPr/>
        </p:nvSpPr>
        <p:spPr>
          <a:xfrm>
            <a:off x="641675" y="488625"/>
            <a:ext cx="5260500" cy="7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lt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Проєкт «Креавіта». Програма UPSHIFT від UNICEF. 2019 р., м. Харків</a:t>
            </a:r>
            <a:endParaRPr>
              <a:solidFill>
                <a:schemeClr val="dk2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pic>
        <p:nvPicPr>
          <p:cNvPr id="442" name="Google Shape;442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6175" y="1973000"/>
            <a:ext cx="3248100" cy="2171700"/>
          </a:xfrm>
          <a:prstGeom prst="roundRect">
            <a:avLst>
              <a:gd fmla="val 8733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/>
          <p:nvPr/>
        </p:nvSpPr>
        <p:spPr>
          <a:xfrm rot="-520">
            <a:off x="1547800" y="303463"/>
            <a:ext cx="5947800" cy="887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Дослідіть людей у своєму класі.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6" name="Google Shape;86;p16"/>
          <p:cNvSpPr/>
          <p:nvPr/>
        </p:nvSpPr>
        <p:spPr>
          <a:xfrm>
            <a:off x="880850" y="1472050"/>
            <a:ext cx="7382400" cy="33723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7" name="Google Shape;87;p16"/>
          <p:cNvSpPr txBox="1"/>
          <p:nvPr>
            <p:ph idx="1" type="subTitle"/>
          </p:nvPr>
        </p:nvSpPr>
        <p:spPr>
          <a:xfrm>
            <a:off x="2204350" y="1880250"/>
            <a:ext cx="4735200" cy="28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Хто з них має блакитні очі? </a:t>
            </a:r>
            <a:b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хто — зелені? Чи карі?</a:t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 кого біляве волосся? </a:t>
            </a:r>
            <a:b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А в кого — темне? </a:t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Хто більше любить математику, а хто — фізкультуру? </a:t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426388">
            <a:off x="7247031" y="1572099"/>
            <a:ext cx="1402156" cy="122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786338">
            <a:off x="224293" y="1563200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1066">
            <a:off x="867212" y="3240058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52"/>
          <p:cNvSpPr/>
          <p:nvPr/>
        </p:nvSpPr>
        <p:spPr>
          <a:xfrm rot="-1272">
            <a:off x="772225" y="1156165"/>
            <a:ext cx="5675100" cy="1530600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Ви теж творите зміни!</a:t>
            </a:r>
            <a:endParaRPr b="1" sz="30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48" name="Google Shape;448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18856">
            <a:off x="4469775" y="1967639"/>
            <a:ext cx="3973685" cy="274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53"/>
          <p:cNvSpPr/>
          <p:nvPr/>
        </p:nvSpPr>
        <p:spPr>
          <a:xfrm>
            <a:off x="423600" y="924312"/>
            <a:ext cx="7968000" cy="35913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54" name="Google Shape;454;p53"/>
          <p:cNvSpPr txBox="1"/>
          <p:nvPr/>
        </p:nvSpPr>
        <p:spPr>
          <a:xfrm>
            <a:off x="674000" y="1496049"/>
            <a:ext cx="6782700" cy="28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запитати в неї або в її близьких</a:t>
            </a:r>
            <a:b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попросити її пояснити свою поведінку</a:t>
            </a:r>
            <a:b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вивчати інформацію про людей з інвалідністю на спеціальних ресурсах</a:t>
            </a:r>
            <a:b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дивитися фільми та мультфільми, читати книжки про різних людей</a:t>
            </a: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5" name="Google Shape;455;p53"/>
          <p:cNvSpPr/>
          <p:nvPr/>
        </p:nvSpPr>
        <p:spPr>
          <a:xfrm rot="148139">
            <a:off x="581036" y="358564"/>
            <a:ext cx="3447200" cy="868723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Якщо я не розумію людину, то можу: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56" name="Google Shape;456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3125" y="708185"/>
            <a:ext cx="1387715" cy="1415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092344">
            <a:off x="7190384" y="499509"/>
            <a:ext cx="1035518" cy="904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4"/>
          <p:cNvSpPr/>
          <p:nvPr/>
        </p:nvSpPr>
        <p:spPr>
          <a:xfrm>
            <a:off x="421300" y="1868825"/>
            <a:ext cx="3983100" cy="28938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«Я завжди писатиму у відповідь. Як один лист змінив двоє життів»</a:t>
            </a:r>
            <a:b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Дівчинка з Америки та хлопчик з Африки випадково стають друзями з листування. Вони живуть у різних умовах, але розкривають свій світ одне одному та більше знаходять спільного, аніж відмінного.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3" name="Google Shape;463;p54"/>
          <p:cNvSpPr/>
          <p:nvPr/>
        </p:nvSpPr>
        <p:spPr>
          <a:xfrm>
            <a:off x="4673700" y="1868825"/>
            <a:ext cx="3983100" cy="28938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«Завтра, завтра, завтра»</a:t>
            </a: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Сем і Седі зустрілися ще дітьми й обʼєдналися спільною пристрастю до відеоігор. Протягом багатьох років їхні стосунки проходять через різні випробування, а самі герої створюють успішну компанію з розробки ігор, попри різні культурні досвіди та інвалідність Сема.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4" name="Google Shape;464;p54"/>
          <p:cNvSpPr/>
          <p:nvPr/>
        </p:nvSpPr>
        <p:spPr>
          <a:xfrm rot="-134269">
            <a:off x="2807172" y="618564"/>
            <a:ext cx="3395890" cy="726259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Що почитати?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65" name="Google Shape;465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820452">
            <a:off x="5642000" y="194577"/>
            <a:ext cx="793965" cy="693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1057">
            <a:off x="2517636" y="838839"/>
            <a:ext cx="502575" cy="829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1300" y="552550"/>
            <a:ext cx="2016125" cy="201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78325" y="691613"/>
            <a:ext cx="1228050" cy="1955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5"/>
          <p:cNvSpPr/>
          <p:nvPr/>
        </p:nvSpPr>
        <p:spPr>
          <a:xfrm>
            <a:off x="421300" y="1868825"/>
            <a:ext cx="3983100" cy="28938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«Нетиповий» </a:t>
            </a:r>
            <a:b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Серіал, який розповідає історію Сема Гарднера, підлітка з аутизмом. Сем стикається з типовими підлітковими проблемами — закоханістю, пошуком власного шляху та бажанням бути незалежним.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4" name="Google Shape;474;p55"/>
          <p:cNvSpPr/>
          <p:nvPr/>
        </p:nvSpPr>
        <p:spPr>
          <a:xfrm>
            <a:off x="4673700" y="1868825"/>
            <a:ext cx="3983100" cy="28938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«Хороший лікар»</a:t>
            </a:r>
            <a:b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Медичний драматичний серіал про життя молодого хірурга з аутизмом і синдромом саванта — Шона Мерфі. Він працює в лікарні, де йому доводиться доводити свою компетентність і професіоналізм у дуже конкурентному середовищі.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5" name="Google Shape;475;p55"/>
          <p:cNvSpPr/>
          <p:nvPr/>
        </p:nvSpPr>
        <p:spPr>
          <a:xfrm rot="-134269">
            <a:off x="2807172" y="618564"/>
            <a:ext cx="3395890" cy="726259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Що подивитися?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76" name="Google Shape;476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820452">
            <a:off x="5642000" y="194577"/>
            <a:ext cx="793965" cy="693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31057">
            <a:off x="2517636" y="838839"/>
            <a:ext cx="502575" cy="829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300" y="381700"/>
            <a:ext cx="1512600" cy="2240700"/>
          </a:xfrm>
          <a:prstGeom prst="roundRect">
            <a:avLst>
              <a:gd fmla="val 8181" name="adj"/>
            </a:avLst>
          </a:prstGeom>
          <a:noFill/>
          <a:ln>
            <a:noFill/>
          </a:ln>
        </p:spPr>
      </p:pic>
      <p:pic>
        <p:nvPicPr>
          <p:cNvPr id="479" name="Google Shape;479;p5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7250" y="381700"/>
            <a:ext cx="1546200" cy="2240700"/>
          </a:xfrm>
          <a:prstGeom prst="roundRect">
            <a:avLst>
              <a:gd fmla="val 10733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56"/>
          <p:cNvSpPr/>
          <p:nvPr/>
        </p:nvSpPr>
        <p:spPr>
          <a:xfrm>
            <a:off x="421300" y="1868825"/>
            <a:ext cx="3983100" cy="28938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«Диво»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Ф</a:t>
            </a: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ільм про хлопчика Оґґі Пуллмана, який народився з рідкісним генетичним захворюванням — синдромом Трічера Коллінза, що спричинило серйозні деформації обличчя. Оґґі переніс численні операції та до 10 років навчався вдома, проте згодом вирішив піти до школи, де стикнувся з викликами адаптації та спілкування.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5" name="Google Shape;485;p56"/>
          <p:cNvSpPr/>
          <p:nvPr/>
        </p:nvSpPr>
        <p:spPr>
          <a:xfrm>
            <a:off x="4673700" y="1868825"/>
            <a:ext cx="3983100" cy="28938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«Зіроньки на землі»</a:t>
            </a: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Фільм про життя Ішана Авасті, 8-річного хлопчика з дислексією (порушенням читання). Ішан має багату уяву і дивовижні художні здібності, але йому важко вчитися в школі. Через труднощі з читанням і письмом його часто вважають ледачим або неслухняним, він постійно зазнає критики від учителів та батьків, які не розуміють його проблем.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6" name="Google Shape;486;p56"/>
          <p:cNvSpPr/>
          <p:nvPr/>
        </p:nvSpPr>
        <p:spPr>
          <a:xfrm rot="-134269">
            <a:off x="2807172" y="618564"/>
            <a:ext cx="3395890" cy="726259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Що подивитися?</a:t>
            </a:r>
            <a:endParaRPr b="1" sz="24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87" name="Google Shape;487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17760">
            <a:off x="924669" y="272386"/>
            <a:ext cx="1241656" cy="1861823"/>
          </a:xfrm>
          <a:prstGeom prst="roundRect">
            <a:avLst>
              <a:gd fmla="val 8528" name="adj"/>
            </a:avLst>
          </a:prstGeom>
          <a:noFill/>
          <a:ln>
            <a:noFill/>
          </a:ln>
        </p:spPr>
      </p:pic>
      <p:pic>
        <p:nvPicPr>
          <p:cNvPr id="488" name="Google Shape;488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69133">
            <a:off x="6852223" y="249906"/>
            <a:ext cx="1411624" cy="2116987"/>
          </a:xfrm>
          <a:prstGeom prst="roundRect">
            <a:avLst>
              <a:gd fmla="val 7668" name="adj"/>
            </a:avLst>
          </a:prstGeom>
          <a:noFill/>
          <a:ln>
            <a:noFill/>
          </a:ln>
        </p:spPr>
      </p:pic>
      <p:pic>
        <p:nvPicPr>
          <p:cNvPr id="489" name="Google Shape;489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820452">
            <a:off x="5642000" y="194577"/>
            <a:ext cx="793965" cy="693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631057">
            <a:off x="2517636" y="838839"/>
            <a:ext cx="502575" cy="829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Діти з інвалідністю — це просто діти! Інвалідність не визначає їхню особистість, а є лише однією з багатьох характеристик. &#10;&#10;Ми хочемо змінити ставлення українців до дітей з інвалідністю. А також підвищити рівень знань про інклюзію та доступність серед дорослих і молоді.&#10;&#10;Комунікаційна кампанія «Діти як діти» створена Радницею — уповноваженою Президента України з прав дитини та дитячої реабілітації Дар’єю Герасимчук у партнерстві з ЮНІСЕФ. &#10;&#10;Діти з інвалідністю —  діти як діти." id="495" name="Google Shape;495;p57" title="Діти з інвалідністю —  діти як діти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58"/>
          <p:cNvSpPr/>
          <p:nvPr/>
        </p:nvSpPr>
        <p:spPr>
          <a:xfrm>
            <a:off x="421300" y="311400"/>
            <a:ext cx="7720800" cy="44511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Що сьогодні було для тебе найважливішим відкриттям?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На що ти тепер звертатимеш 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більше уваги у школі чи на вулиці?</a:t>
            </a:r>
            <a:b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Inter"/>
              <a:buChar char="●"/>
            </a:pPr>
            <a:r>
              <a:rPr b="1" lang="en" sz="25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Яку одну дію ти готовий зробити вже сьогодні, щоб комусь поруч стало комфортніше або легше?</a:t>
            </a:r>
            <a:endParaRPr b="1" sz="25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501" name="Google Shape;501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8">
            <a:off x="6917175" y="1281214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6">
            <a:off x="7881444" y="2553159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/>
          <p:nvPr/>
        </p:nvSpPr>
        <p:spPr>
          <a:xfrm>
            <a:off x="880850" y="1447440"/>
            <a:ext cx="7382400" cy="33723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6" name="Google Shape;96;p17"/>
          <p:cNvSpPr txBox="1"/>
          <p:nvPr>
            <p:ph idx="1" type="subTitle"/>
          </p:nvPr>
        </p:nvSpPr>
        <p:spPr>
          <a:xfrm>
            <a:off x="2204350" y="2277657"/>
            <a:ext cx="4735200" cy="211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Людей відрізняє та об’єднує тільки зовнішність?</a:t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Якщо ви маєте блакитний колір очей, то дружите лише з людьми з блакитними очима?</a:t>
            </a:r>
            <a:endParaRPr b="1"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7" name="Google Shape;9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426388">
            <a:off x="7255231" y="2057864"/>
            <a:ext cx="1402156" cy="122464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/>
          <p:nvPr/>
        </p:nvSpPr>
        <p:spPr>
          <a:xfrm rot="-520">
            <a:off x="1700200" y="357444"/>
            <a:ext cx="5947800" cy="1517700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Люди відрізняються за зовнішністю: кольором шкіри, волосся, очей, формою обличчя.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99" name="Google Shape;9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107005">
            <a:off x="29739" y="2297226"/>
            <a:ext cx="1881584" cy="1949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/>
          <p:nvPr/>
        </p:nvSpPr>
        <p:spPr>
          <a:xfrm>
            <a:off x="751975" y="347525"/>
            <a:ext cx="7640100" cy="39000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5" name="Google Shape;105;p18"/>
          <p:cNvSpPr txBox="1"/>
          <p:nvPr/>
        </p:nvSpPr>
        <p:spPr>
          <a:xfrm>
            <a:off x="1212175" y="712400"/>
            <a:ext cx="68190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Уявіть, що вчителька поділила своїх учнів на дві групи за кольором очей: блакитнооких і карооких. 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Вона сказала дітям, що блакитноокі люди «кращі» — розумніші, старанніші й заслуговують на більше привілеїв, тоді як кароокі мають бути обмеженими в правах. Наступного дня ролі помінялися.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" name="Google Shape;106;p18"/>
          <p:cNvSpPr/>
          <p:nvPr/>
        </p:nvSpPr>
        <p:spPr>
          <a:xfrm rot="-139919">
            <a:off x="1866418" y="3486732"/>
            <a:ext cx="5330615" cy="1076979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Як, на вашу думку, змінилися стосунки дітей?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07" name="Google Shape;10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8">
            <a:off x="7586046" y="2662900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6">
            <a:off x="544916" y="3351383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/>
          <p:nvPr/>
        </p:nvSpPr>
        <p:spPr>
          <a:xfrm>
            <a:off x="751975" y="347525"/>
            <a:ext cx="7640100" cy="3900000"/>
          </a:xfrm>
          <a:prstGeom prst="roundRect">
            <a:avLst>
              <a:gd fmla="val 641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4" name="Google Shape;114;p19"/>
          <p:cNvSpPr txBox="1"/>
          <p:nvPr/>
        </p:nvSpPr>
        <p:spPr>
          <a:xfrm>
            <a:off x="1290787" y="864800"/>
            <a:ext cx="65961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Невдовзі діти стали поводитися вороже: блакитноокі почали зневажати карооких, а кароокі відчували себе приниженими та нещасними. Діти швидко навчилися шукати підтвердження власної «вищості» або ж відчувати себе гіршими, залежно від групи, до якої вони були приписані.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5" name="Google Shape;115;p19"/>
          <p:cNvSpPr/>
          <p:nvPr/>
        </p:nvSpPr>
        <p:spPr>
          <a:xfrm rot="148073">
            <a:off x="1790548" y="3469027"/>
            <a:ext cx="5615508" cy="1023364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Inter"/>
                <a:ea typeface="Inter"/>
                <a:cs typeface="Inter"/>
                <a:sym typeface="Inter"/>
              </a:rPr>
              <a:t>Чи справедливо було ображати одне одного за кольором очей?</a:t>
            </a:r>
            <a:endParaRPr b="1" sz="24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16" name="Google Shape;11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786338">
            <a:off x="7586046" y="2662900"/>
            <a:ext cx="992066" cy="163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31066">
            <a:off x="544916" y="3351383"/>
            <a:ext cx="770075" cy="1271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4F9E">
            <a:alpha val="30000"/>
          </a:srgbClr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/>
          <p:nvPr/>
        </p:nvSpPr>
        <p:spPr>
          <a:xfrm rot="-24905">
            <a:off x="989856" y="320749"/>
            <a:ext cx="7164188" cy="1547742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Ми можемо бути різними, </a:t>
            </a:r>
            <a:endParaRPr sz="230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але ми всі заслуговуємо на повагу! </a:t>
            </a:r>
            <a:endParaRPr sz="230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Ми доповнюємо одне одного.</a:t>
            </a:r>
            <a:endParaRPr sz="2300">
              <a:solidFill>
                <a:schemeClr val="dk1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123" name="Google Shape;123;p20"/>
          <p:cNvSpPr/>
          <p:nvPr/>
        </p:nvSpPr>
        <p:spPr>
          <a:xfrm rot="-250430">
            <a:off x="396450" y="1884019"/>
            <a:ext cx="3054301" cy="595868"/>
          </a:xfrm>
          <a:prstGeom prst="roundRect">
            <a:avLst>
              <a:gd fmla="val 16667" name="adj"/>
            </a:avLst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Нам треба підготуватися до благодійного ярмарку!</a:t>
            </a:r>
            <a:endParaRPr b="1" sz="15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4" name="Google Shape;124;p20"/>
          <p:cNvSpPr/>
          <p:nvPr/>
        </p:nvSpPr>
        <p:spPr>
          <a:xfrm rot="5149563">
            <a:off x="636204" y="2554069"/>
            <a:ext cx="305009" cy="305009"/>
          </a:xfrm>
          <a:prstGeom prst="rtTriangle">
            <a:avLst/>
          </a:prstGeom>
          <a:solidFill>
            <a:srgbClr val="D6007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0"/>
          <p:cNvSpPr/>
          <p:nvPr/>
        </p:nvSpPr>
        <p:spPr>
          <a:xfrm rot="268030">
            <a:off x="3848659" y="1962924"/>
            <a:ext cx="1771782" cy="498352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Inter"/>
                <a:ea typeface="Inter"/>
                <a:cs typeface="Inter"/>
                <a:sym typeface="Inter"/>
              </a:rPr>
              <a:t>Я спечу пиріг</a:t>
            </a:r>
            <a:endParaRPr b="1" sz="16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6" name="Google Shape;126;p20"/>
          <p:cNvSpPr/>
          <p:nvPr/>
        </p:nvSpPr>
        <p:spPr>
          <a:xfrm rot="5667292">
            <a:off x="3976280" y="2369902"/>
            <a:ext cx="305122" cy="305122"/>
          </a:xfrm>
          <a:prstGeom prst="rtTriangle">
            <a:avLst/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0"/>
          <p:cNvSpPr/>
          <p:nvPr/>
        </p:nvSpPr>
        <p:spPr>
          <a:xfrm rot="-70463">
            <a:off x="5778355" y="1779803"/>
            <a:ext cx="2678663" cy="498392"/>
          </a:xfrm>
          <a:prstGeom prst="roundRect">
            <a:avLst>
              <a:gd fmla="val 16667" name="adj"/>
            </a:avLst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Inter"/>
                <a:ea typeface="Inter"/>
                <a:cs typeface="Inter"/>
                <a:sym typeface="Inter"/>
              </a:rPr>
              <a:t>А я оформлю наш стіл!</a:t>
            </a:r>
            <a:endParaRPr b="1" sz="16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8" name="Google Shape;128;p20"/>
          <p:cNvSpPr/>
          <p:nvPr/>
        </p:nvSpPr>
        <p:spPr>
          <a:xfrm flipH="1" rot="-5329024">
            <a:off x="7938384" y="2252030"/>
            <a:ext cx="305165" cy="305165"/>
          </a:xfrm>
          <a:prstGeom prst="rtTriangle">
            <a:avLst/>
          </a:prstGeom>
          <a:solidFill>
            <a:srgbClr val="95CA2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20"/>
          <p:cNvSpPr/>
          <p:nvPr/>
        </p:nvSpPr>
        <p:spPr>
          <a:xfrm>
            <a:off x="637725" y="4295775"/>
            <a:ext cx="7906200" cy="214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0" name="Google Shape;13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5224" y="2707248"/>
            <a:ext cx="1309051" cy="212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2200" y="2590250"/>
            <a:ext cx="1601900" cy="233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57598" y="2549375"/>
            <a:ext cx="1096429" cy="233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CAE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1"/>
          <p:cNvSpPr/>
          <p:nvPr/>
        </p:nvSpPr>
        <p:spPr>
          <a:xfrm>
            <a:off x="637725" y="4295775"/>
            <a:ext cx="7906200" cy="214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1"/>
          <p:cNvSpPr/>
          <p:nvPr/>
        </p:nvSpPr>
        <p:spPr>
          <a:xfrm rot="-134661">
            <a:off x="1653311" y="1388724"/>
            <a:ext cx="5837378" cy="819329"/>
          </a:xfrm>
          <a:prstGeom prst="roundRect">
            <a:avLst>
              <a:gd fmla="val 16667" name="adj"/>
            </a:avLst>
          </a:prstGeom>
          <a:solidFill>
            <a:srgbClr val="FFD2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900">
                <a:latin typeface="Inter"/>
                <a:ea typeface="Inter"/>
                <a:cs typeface="Inter"/>
                <a:sym typeface="Inter"/>
              </a:rPr>
              <a:t>Різноманітність робить нас унікальними.</a:t>
            </a:r>
            <a:endParaRPr b="1" sz="1900"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latin typeface="Inter"/>
                <a:ea typeface="Inter"/>
                <a:cs typeface="Inter"/>
                <a:sym typeface="Inter"/>
              </a:rPr>
              <a:t>Різноманітність нас об’єднує.</a:t>
            </a:r>
            <a:endParaRPr b="1" sz="19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9" name="Google Shape;139;p21"/>
          <p:cNvSpPr txBox="1"/>
          <p:nvPr/>
        </p:nvSpPr>
        <p:spPr>
          <a:xfrm>
            <a:off x="542700" y="355300"/>
            <a:ext cx="7480200" cy="11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rPr b="1" lang="en" sz="3030">
                <a:latin typeface="Inter"/>
                <a:ea typeface="Inter"/>
                <a:cs typeface="Inter"/>
                <a:sym typeface="Inter"/>
              </a:rPr>
              <a:t>Чи взагалі існує хтось повністю такий самий чи така сама, як ви?</a:t>
            </a:r>
            <a:endParaRPr b="1" sz="303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40" name="Google Shape;14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146" y="2578849"/>
            <a:ext cx="1933178" cy="2498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76700" y="2536975"/>
            <a:ext cx="1270175" cy="258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