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Inter"/>
      <p:regular r:id="rId33"/>
      <p:bold r:id="rId34"/>
      <p:italic r:id="rId35"/>
      <p:boldItalic r:id="rId36"/>
    </p:embeddedFont>
    <p:embeddedFont>
      <p:font typeface="Roboto Mono"/>
      <p:regular r:id="rId37"/>
      <p:bold r:id="rId38"/>
      <p:italic r:id="rId39"/>
      <p:boldItalic r:id="rId40"/>
    </p:embeddedFont>
    <p:embeddedFont>
      <p:font typeface="Open Sans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880">
          <p15:clr>
            <a:srgbClr val="747775"/>
          </p15:clr>
        </p15:guide>
        <p15:guide id="2" orient="horz" pos="162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/>
        <p:guide pos="162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Mono-boldItalic.fntdata"/><Relationship Id="rId20" Type="http://schemas.openxmlformats.org/officeDocument/2006/relationships/slide" Target="slides/slide15.xml"/><Relationship Id="rId42" Type="http://schemas.openxmlformats.org/officeDocument/2006/relationships/font" Target="fonts/OpenSans-bold.fntdata"/><Relationship Id="rId41" Type="http://schemas.openxmlformats.org/officeDocument/2006/relationships/font" Target="fonts/OpenSans-regular.fntdata"/><Relationship Id="rId22" Type="http://schemas.openxmlformats.org/officeDocument/2006/relationships/slide" Target="slides/slide17.xml"/><Relationship Id="rId44" Type="http://schemas.openxmlformats.org/officeDocument/2006/relationships/font" Target="fonts/OpenSans-boldItalic.fntdata"/><Relationship Id="rId21" Type="http://schemas.openxmlformats.org/officeDocument/2006/relationships/slide" Target="slides/slide16.xml"/><Relationship Id="rId43" Type="http://schemas.openxmlformats.org/officeDocument/2006/relationships/font" Target="fonts/OpenSans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Inter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Inter-italic.fntdata"/><Relationship Id="rId12" Type="http://schemas.openxmlformats.org/officeDocument/2006/relationships/slide" Target="slides/slide7.xml"/><Relationship Id="rId34" Type="http://schemas.openxmlformats.org/officeDocument/2006/relationships/font" Target="fonts/Inter-bold.fntdata"/><Relationship Id="rId15" Type="http://schemas.openxmlformats.org/officeDocument/2006/relationships/slide" Target="slides/slide10.xml"/><Relationship Id="rId37" Type="http://schemas.openxmlformats.org/officeDocument/2006/relationships/font" Target="fonts/RobotoMono-regular.fntdata"/><Relationship Id="rId14" Type="http://schemas.openxmlformats.org/officeDocument/2006/relationships/slide" Target="slides/slide9.xml"/><Relationship Id="rId36" Type="http://schemas.openxmlformats.org/officeDocument/2006/relationships/font" Target="fonts/Inter-boldItalic.fntdata"/><Relationship Id="rId17" Type="http://schemas.openxmlformats.org/officeDocument/2006/relationships/slide" Target="slides/slide12.xml"/><Relationship Id="rId39" Type="http://schemas.openxmlformats.org/officeDocument/2006/relationships/font" Target="fonts/RobotoMono-italic.fntdata"/><Relationship Id="rId16" Type="http://schemas.openxmlformats.org/officeDocument/2006/relationships/slide" Target="slides/slide11.xml"/><Relationship Id="rId38" Type="http://schemas.openxmlformats.org/officeDocument/2006/relationships/font" Target="fonts/RobotoMono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1975a19e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1975a19e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f0dd069011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f0dd069011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198e0f7a88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198e0f7a88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Ось цю людину називають людина з інвалідністю. Але вона так само, як і багато інших людей любить їсти морозиво, читати книжки та грати в комп'ютерні ігри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198e0f7a88_2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198e0f7a88_2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Ось цю людину називають людина з інвалідністю. Але вона так само, як і багато інших людей любить їсти морозиво, читати книжки та грати в комп'ютерні ігри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198e0f7a88_2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198e0f7a88_2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198e0f7a88_2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198e0f7a88_2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f127d7e1e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f127d7e1e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198e0f7a88_2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198e0f7a88_2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1461a87d7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1461a87d7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198e0f7a88_2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198e0f7a88_2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f0dd069011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2f0dd069011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975a19e29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975a19e29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198e0f7a88_2_5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198e0f7a88_2_5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0fbcf6f80c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0fbcf6f80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198e0f7a88_2_6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198e0f7a88_2_6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f0dd069011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2f0dd069011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198e0f7a88_2_6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198e0f7a88_2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198e0f7a88_2_3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198e0f7a88_2_3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22036c422c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22036c422c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198e0f7a88_2_4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198e0f7a88_2_4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f1127cab88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f1127cab88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1975a19e29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1975a19e29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f0dd069011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f0dd069011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fbcf6f80c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0fbcf6f80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1975a19e29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1975a19e29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Так само і діти відрізняються як за зовнішністю, так і за характером, за тим, чим вони цікавляться, яку музику слухають, які кольори або морозиво полюбляють.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0fbcf6f80c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0fbcf6f80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0fbcf6f80c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0fbcf6f80c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Relationship Id="rId4" Type="http://schemas.openxmlformats.org/officeDocument/2006/relationships/image" Target="../media/image43.png"/><Relationship Id="rId5" Type="http://schemas.openxmlformats.org/officeDocument/2006/relationships/image" Target="../media/image4.png"/><Relationship Id="rId6" Type="http://schemas.openxmlformats.org/officeDocument/2006/relationships/image" Target="../media/image3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Relationship Id="rId4" Type="http://schemas.openxmlformats.org/officeDocument/2006/relationships/image" Target="../media/image47.png"/><Relationship Id="rId5" Type="http://schemas.openxmlformats.org/officeDocument/2006/relationships/image" Target="../media/image5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png"/><Relationship Id="rId4" Type="http://schemas.openxmlformats.org/officeDocument/2006/relationships/image" Target="../media/image29.png"/><Relationship Id="rId5" Type="http://schemas.openxmlformats.org/officeDocument/2006/relationships/image" Target="../media/image5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png"/><Relationship Id="rId4" Type="http://schemas.openxmlformats.org/officeDocument/2006/relationships/image" Target="../media/image30.png"/><Relationship Id="rId5" Type="http://schemas.openxmlformats.org/officeDocument/2006/relationships/image" Target="../media/image28.png"/><Relationship Id="rId6" Type="http://schemas.openxmlformats.org/officeDocument/2006/relationships/image" Target="../media/image33.png"/><Relationship Id="rId7" Type="http://schemas.openxmlformats.org/officeDocument/2006/relationships/image" Target="../media/image5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8.png"/><Relationship Id="rId4" Type="http://schemas.openxmlformats.org/officeDocument/2006/relationships/image" Target="../media/image40.png"/><Relationship Id="rId5" Type="http://schemas.openxmlformats.org/officeDocument/2006/relationships/image" Target="../media/image3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www.youtube.com/watch?v=B4frsp-rR6c" TargetMode="External"/><Relationship Id="rId4" Type="http://schemas.openxmlformats.org/officeDocument/2006/relationships/image" Target="../media/image3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youtube.com/watch?v=JOWiPx5VRUU" TargetMode="External"/><Relationship Id="rId4" Type="http://schemas.openxmlformats.org/officeDocument/2006/relationships/image" Target="../media/image4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1.png"/><Relationship Id="rId4" Type="http://schemas.openxmlformats.org/officeDocument/2006/relationships/image" Target="../media/image44.png"/><Relationship Id="rId5" Type="http://schemas.openxmlformats.org/officeDocument/2006/relationships/image" Target="../media/image52.png"/><Relationship Id="rId6" Type="http://schemas.openxmlformats.org/officeDocument/2006/relationships/image" Target="../media/image2.png"/><Relationship Id="rId7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0.png"/><Relationship Id="rId4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2.png"/><Relationship Id="rId4" Type="http://schemas.openxmlformats.org/officeDocument/2006/relationships/image" Target="../media/image36.png"/><Relationship Id="rId5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5.png"/><Relationship Id="rId4" Type="http://schemas.openxmlformats.org/officeDocument/2006/relationships/image" Target="../media/image5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png"/><Relationship Id="rId4" Type="http://schemas.openxmlformats.org/officeDocument/2006/relationships/image" Target="../media/image4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0.png"/><Relationship Id="rId4" Type="http://schemas.openxmlformats.org/officeDocument/2006/relationships/image" Target="../media/image2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youtube.com/watch?v=UWM-c1s2jns" TargetMode="External"/><Relationship Id="rId4" Type="http://schemas.openxmlformats.org/officeDocument/2006/relationships/image" Target="../media/image46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2.png"/><Relationship Id="rId4" Type="http://schemas.openxmlformats.org/officeDocument/2006/relationships/image" Target="../media/image25.png"/><Relationship Id="rId11" Type="http://schemas.openxmlformats.org/officeDocument/2006/relationships/image" Target="../media/image9.png"/><Relationship Id="rId10" Type="http://schemas.openxmlformats.org/officeDocument/2006/relationships/image" Target="../media/image12.png"/><Relationship Id="rId9" Type="http://schemas.openxmlformats.org/officeDocument/2006/relationships/image" Target="../media/image24.png"/><Relationship Id="rId5" Type="http://schemas.openxmlformats.org/officeDocument/2006/relationships/image" Target="../media/image18.png"/><Relationship Id="rId6" Type="http://schemas.openxmlformats.org/officeDocument/2006/relationships/image" Target="../media/image11.png"/><Relationship Id="rId7" Type="http://schemas.openxmlformats.org/officeDocument/2006/relationships/image" Target="../media/image16.png"/><Relationship Id="rId8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Relationship Id="rId10" Type="http://schemas.openxmlformats.org/officeDocument/2006/relationships/image" Target="../media/image8.png"/><Relationship Id="rId9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9.png"/><Relationship Id="rId7" Type="http://schemas.openxmlformats.org/officeDocument/2006/relationships/image" Target="../media/image5.png"/><Relationship Id="rId8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Relationship Id="rId10" Type="http://schemas.openxmlformats.org/officeDocument/2006/relationships/image" Target="../media/image5.png"/><Relationship Id="rId9" Type="http://schemas.openxmlformats.org/officeDocument/2006/relationships/image" Target="../media/image7.png"/><Relationship Id="rId5" Type="http://schemas.openxmlformats.org/officeDocument/2006/relationships/image" Target="../media/image36.png"/><Relationship Id="rId6" Type="http://schemas.openxmlformats.org/officeDocument/2006/relationships/image" Target="../media/image15.png"/><Relationship Id="rId7" Type="http://schemas.openxmlformats.org/officeDocument/2006/relationships/image" Target="../media/image17.png"/><Relationship Id="rId8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2.png"/><Relationship Id="rId4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5.png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 rot="147512">
            <a:off x="367466" y="3054017"/>
            <a:ext cx="1500196" cy="547211"/>
            <a:chOff x="575399" y="2010776"/>
            <a:chExt cx="1354800" cy="547200"/>
          </a:xfrm>
        </p:grpSpPr>
        <p:sp>
          <p:nvSpPr>
            <p:cNvPr id="55" name="Google Shape;55;p13"/>
            <p:cNvSpPr/>
            <p:nvPr/>
          </p:nvSpPr>
          <p:spPr>
            <a:xfrm rot="-223884">
              <a:off x="588992" y="2053488"/>
              <a:ext cx="1327614" cy="461776"/>
            </a:xfrm>
            <a:prstGeom prst="roundRect">
              <a:avLst>
                <a:gd fmla="val 12708" name="adj"/>
              </a:avLst>
            </a:prstGeom>
            <a:solidFill>
              <a:srgbClr val="FFD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56" name="Google Shape;56;p13"/>
            <p:cNvSpPr txBox="1"/>
            <p:nvPr/>
          </p:nvSpPr>
          <p:spPr>
            <a:xfrm rot="-223625">
              <a:off x="648246" y="2053530"/>
              <a:ext cx="1209157" cy="461476"/>
            </a:xfrm>
            <a:prstGeom prst="rect">
              <a:avLst/>
            </a:prstGeom>
            <a:solidFill>
              <a:srgbClr val="FFD20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3–4 класи</a:t>
              </a:r>
              <a:endParaRPr b="1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650" y="331125"/>
            <a:ext cx="2847376" cy="32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18858">
            <a:off x="4741806" y="2081197"/>
            <a:ext cx="3996662" cy="276043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323750" y="970950"/>
            <a:ext cx="5754000" cy="19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Всеукраїнський урок </a:t>
            </a:r>
            <a:br>
              <a:rPr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про безбар‘єрність </a:t>
            </a:r>
            <a:br>
              <a:rPr b="1"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«Мова гідності: бачити людину за словами»</a:t>
            </a:r>
            <a:endParaRPr b="1" sz="32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t/>
            </a:r>
            <a:endParaRPr b="1" sz="32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2"/>
          <p:cNvSpPr/>
          <p:nvPr/>
        </p:nvSpPr>
        <p:spPr>
          <a:xfrm rot="-159854">
            <a:off x="1729418" y="1131281"/>
            <a:ext cx="5518165" cy="888066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Ми можемо бути різними,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5" name="Google Shape;155;p22"/>
          <p:cNvSpPr/>
          <p:nvPr/>
        </p:nvSpPr>
        <p:spPr>
          <a:xfrm rot="-682">
            <a:off x="1559700" y="2108628"/>
            <a:ext cx="6050100" cy="88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але ми всі заслуговуємо на повагу!</a:t>
            </a:r>
            <a:endParaRPr b="1" sz="24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56" name="Google Shape;15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043540">
            <a:off x="6101138" y="2987560"/>
            <a:ext cx="1125273" cy="1207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867716">
            <a:off x="7074725" y="3398866"/>
            <a:ext cx="447413" cy="1333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43975" y="438400"/>
            <a:ext cx="1266650" cy="2914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6250" y="1899475"/>
            <a:ext cx="1787988" cy="261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3"/>
          <p:cNvSpPr/>
          <p:nvPr/>
        </p:nvSpPr>
        <p:spPr>
          <a:xfrm rot="-159677">
            <a:off x="3589994" y="366269"/>
            <a:ext cx="1860807" cy="611465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Оленка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5" name="Google Shape;165;p23"/>
          <p:cNvSpPr/>
          <p:nvPr/>
        </p:nvSpPr>
        <p:spPr>
          <a:xfrm>
            <a:off x="2370175" y="4441300"/>
            <a:ext cx="4441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3"/>
          <p:cNvSpPr/>
          <p:nvPr/>
        </p:nvSpPr>
        <p:spPr>
          <a:xfrm rot="-25535">
            <a:off x="746056" y="532466"/>
            <a:ext cx="2059857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кататися на роликах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7" name="Google Shape;167;p23"/>
          <p:cNvSpPr/>
          <p:nvPr/>
        </p:nvSpPr>
        <p:spPr>
          <a:xfrm rot="5372958">
            <a:off x="936171" y="12724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3"/>
          <p:cNvSpPr/>
          <p:nvPr/>
        </p:nvSpPr>
        <p:spPr>
          <a:xfrm rot="-25344">
            <a:off x="1720138" y="1556002"/>
            <a:ext cx="1587043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Ненавидить оливки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9" name="Google Shape;169;p23"/>
          <p:cNvSpPr/>
          <p:nvPr/>
        </p:nvSpPr>
        <p:spPr>
          <a:xfrm rot="5372958">
            <a:off x="1910246" y="229415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3"/>
          <p:cNvSpPr/>
          <p:nvPr/>
        </p:nvSpPr>
        <p:spPr>
          <a:xfrm rot="-25218">
            <a:off x="432480" y="2862358"/>
            <a:ext cx="3353490" cy="101432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бачитися з друзями двічі-тричі на тиждень, але більше — бути наодинці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" name="Google Shape;171;p23"/>
          <p:cNvSpPr/>
          <p:nvPr/>
        </p:nvSpPr>
        <p:spPr>
          <a:xfrm rot="5372958">
            <a:off x="623587" y="38806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3"/>
          <p:cNvSpPr/>
          <p:nvPr/>
        </p:nvSpPr>
        <p:spPr>
          <a:xfrm rot="-25293">
            <a:off x="6413819" y="654193"/>
            <a:ext cx="2324163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колір — помаранчевий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3" name="Google Shape;173;p23"/>
          <p:cNvSpPr/>
          <p:nvPr/>
        </p:nvSpPr>
        <p:spPr>
          <a:xfrm rot="5372958">
            <a:off x="6603940" y="1395051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3"/>
          <p:cNvSpPr/>
          <p:nvPr/>
        </p:nvSpPr>
        <p:spPr>
          <a:xfrm rot="-25307">
            <a:off x="5470988" y="1858257"/>
            <a:ext cx="19968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Має каштанове волосся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5" name="Google Shape;175;p23"/>
          <p:cNvSpPr/>
          <p:nvPr/>
        </p:nvSpPr>
        <p:spPr>
          <a:xfrm rot="5372958">
            <a:off x="5661090" y="2597904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3"/>
          <p:cNvSpPr/>
          <p:nvPr/>
        </p:nvSpPr>
        <p:spPr>
          <a:xfrm rot="-25380">
            <a:off x="5697632" y="3116945"/>
            <a:ext cx="19911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Навчається у 3 класі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7" name="Google Shape;177;p23"/>
          <p:cNvSpPr/>
          <p:nvPr/>
        </p:nvSpPr>
        <p:spPr>
          <a:xfrm rot="5372958">
            <a:off x="5887740" y="3856598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8" name="Google Shape;17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55084">
            <a:off x="852576" y="1865800"/>
            <a:ext cx="975098" cy="6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60768" y="1198759"/>
            <a:ext cx="1755558" cy="3754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357919">
            <a:off x="7575571" y="2650638"/>
            <a:ext cx="1131924" cy="1673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4"/>
          <p:cNvSpPr/>
          <p:nvPr/>
        </p:nvSpPr>
        <p:spPr>
          <a:xfrm rot="-159677">
            <a:off x="3589994" y="366269"/>
            <a:ext cx="1860807" cy="611465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Оленка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6" name="Google Shape;186;p24"/>
          <p:cNvSpPr/>
          <p:nvPr/>
        </p:nvSpPr>
        <p:spPr>
          <a:xfrm>
            <a:off x="2370175" y="4441300"/>
            <a:ext cx="4441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4"/>
          <p:cNvSpPr/>
          <p:nvPr/>
        </p:nvSpPr>
        <p:spPr>
          <a:xfrm rot="-25535">
            <a:off x="746056" y="532466"/>
            <a:ext cx="2059857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кататися на роликах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8" name="Google Shape;188;p24"/>
          <p:cNvSpPr/>
          <p:nvPr/>
        </p:nvSpPr>
        <p:spPr>
          <a:xfrm rot="5372958">
            <a:off x="936171" y="12724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4"/>
          <p:cNvSpPr/>
          <p:nvPr/>
        </p:nvSpPr>
        <p:spPr>
          <a:xfrm rot="-25344">
            <a:off x="1720138" y="1556002"/>
            <a:ext cx="1587043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Ненавидить оливки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0" name="Google Shape;190;p24"/>
          <p:cNvSpPr/>
          <p:nvPr/>
        </p:nvSpPr>
        <p:spPr>
          <a:xfrm rot="5372958">
            <a:off x="1910246" y="229415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4"/>
          <p:cNvSpPr/>
          <p:nvPr/>
        </p:nvSpPr>
        <p:spPr>
          <a:xfrm rot="-25218">
            <a:off x="432480" y="2862358"/>
            <a:ext cx="3353490" cy="101432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бачитися з друзями двічі-тричі на тиждень, але більше — бути наодинці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" name="Google Shape;192;p24"/>
          <p:cNvSpPr/>
          <p:nvPr/>
        </p:nvSpPr>
        <p:spPr>
          <a:xfrm rot="5372958">
            <a:off x="623587" y="38806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4"/>
          <p:cNvSpPr/>
          <p:nvPr/>
        </p:nvSpPr>
        <p:spPr>
          <a:xfrm rot="-25417">
            <a:off x="6413819" y="273372"/>
            <a:ext cx="2272262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колір — помаранчевий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4" name="Google Shape;194;p24"/>
          <p:cNvSpPr/>
          <p:nvPr/>
        </p:nvSpPr>
        <p:spPr>
          <a:xfrm rot="5372958">
            <a:off x="6603940" y="1014051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4"/>
          <p:cNvSpPr/>
          <p:nvPr/>
        </p:nvSpPr>
        <p:spPr>
          <a:xfrm rot="-25307">
            <a:off x="5298744" y="1401057"/>
            <a:ext cx="19968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Має каштанове волосся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6" name="Google Shape;196;p24"/>
          <p:cNvSpPr/>
          <p:nvPr/>
        </p:nvSpPr>
        <p:spPr>
          <a:xfrm rot="5372958">
            <a:off x="5488846" y="2140704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4"/>
          <p:cNvSpPr/>
          <p:nvPr/>
        </p:nvSpPr>
        <p:spPr>
          <a:xfrm rot="-25380">
            <a:off x="5773832" y="2288667"/>
            <a:ext cx="19911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Навчається у 2 класі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8" name="Google Shape;198;p24"/>
          <p:cNvSpPr/>
          <p:nvPr/>
        </p:nvSpPr>
        <p:spPr>
          <a:xfrm rot="5372958">
            <a:off x="5963940" y="3028320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9" name="Google Shape;19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55084">
            <a:off x="852576" y="1865800"/>
            <a:ext cx="975098" cy="6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4"/>
          <p:cNvSpPr/>
          <p:nvPr/>
        </p:nvSpPr>
        <p:spPr>
          <a:xfrm rot="-25228">
            <a:off x="5760920" y="3606110"/>
            <a:ext cx="2166658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Носить гіпс, адже зламала руку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1" name="Google Shape;201;p24"/>
          <p:cNvSpPr/>
          <p:nvPr/>
        </p:nvSpPr>
        <p:spPr>
          <a:xfrm flipH="1" rot="5400000">
            <a:off x="7409943" y="3339617"/>
            <a:ext cx="305100" cy="305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2" name="Google Shape;20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8739" y="1198759"/>
            <a:ext cx="1603797" cy="3754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357919">
            <a:off x="7575571" y="1582287"/>
            <a:ext cx="1131924" cy="1673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5"/>
          <p:cNvSpPr/>
          <p:nvPr/>
        </p:nvSpPr>
        <p:spPr>
          <a:xfrm rot="-159677">
            <a:off x="3496815" y="366269"/>
            <a:ext cx="1860807" cy="611465"/>
          </a:xfrm>
          <a:prstGeom prst="roundRect">
            <a:avLst>
              <a:gd fmla="val 16667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Богдан</a:t>
            </a:r>
            <a:endParaRPr b="1" sz="24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9" name="Google Shape;209;p25"/>
          <p:cNvSpPr/>
          <p:nvPr/>
        </p:nvSpPr>
        <p:spPr>
          <a:xfrm>
            <a:off x="2370175" y="4441300"/>
            <a:ext cx="4441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0" name="Google Shape;21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4387" y="1197864"/>
            <a:ext cx="2830062" cy="364942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5"/>
          <p:cNvSpPr/>
          <p:nvPr/>
        </p:nvSpPr>
        <p:spPr>
          <a:xfrm rot="-25351">
            <a:off x="402903" y="783499"/>
            <a:ext cx="1952753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Обожнює мангу та комікси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" name="Google Shape;212;p25"/>
          <p:cNvSpPr/>
          <p:nvPr/>
        </p:nvSpPr>
        <p:spPr>
          <a:xfrm rot="5371472">
            <a:off x="583240" y="1484981"/>
            <a:ext cx="289210" cy="2892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5"/>
          <p:cNvSpPr/>
          <p:nvPr/>
        </p:nvSpPr>
        <p:spPr>
          <a:xfrm rot="-25439">
            <a:off x="1462489" y="1764406"/>
            <a:ext cx="1824350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Улюблена страва — борщ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4" name="Google Shape;214;p25"/>
          <p:cNvSpPr/>
          <p:nvPr/>
        </p:nvSpPr>
        <p:spPr>
          <a:xfrm rot="5371472">
            <a:off x="1642833" y="2465438"/>
            <a:ext cx="289210" cy="2892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5"/>
          <p:cNvSpPr/>
          <p:nvPr/>
        </p:nvSpPr>
        <p:spPr>
          <a:xfrm rot="-25192">
            <a:off x="860262" y="3487784"/>
            <a:ext cx="2128857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фільм — «Каспер»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6" name="Google Shape;216;p25"/>
          <p:cNvSpPr/>
          <p:nvPr/>
        </p:nvSpPr>
        <p:spPr>
          <a:xfrm rot="5372958">
            <a:off x="1020674" y="4188595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5"/>
          <p:cNvSpPr/>
          <p:nvPr/>
        </p:nvSpPr>
        <p:spPr>
          <a:xfrm rot="-25395">
            <a:off x="6510591" y="532452"/>
            <a:ext cx="1868151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колір — білий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" name="Google Shape;218;p25"/>
          <p:cNvSpPr/>
          <p:nvPr/>
        </p:nvSpPr>
        <p:spPr>
          <a:xfrm rot="5372136">
            <a:off x="6695372" y="1250318"/>
            <a:ext cx="296110" cy="2961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5"/>
          <p:cNvSpPr/>
          <p:nvPr/>
        </p:nvSpPr>
        <p:spPr>
          <a:xfrm rot="-25012">
            <a:off x="6051673" y="1639090"/>
            <a:ext cx="2061655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Пересувається на кріслі колісному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0" name="Google Shape;220;p25"/>
          <p:cNvSpPr/>
          <p:nvPr/>
        </p:nvSpPr>
        <p:spPr>
          <a:xfrm rot="5372958">
            <a:off x="6241947" y="2291259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5"/>
          <p:cNvSpPr/>
          <p:nvPr/>
        </p:nvSpPr>
        <p:spPr>
          <a:xfrm rot="-25370">
            <a:off x="6175390" y="2679064"/>
            <a:ext cx="1869951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Навчається в 4 класі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2" name="Google Shape;222;p25"/>
          <p:cNvSpPr/>
          <p:nvPr/>
        </p:nvSpPr>
        <p:spPr>
          <a:xfrm rot="5372136">
            <a:off x="6360165" y="3396940"/>
            <a:ext cx="296110" cy="2961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25"/>
          <p:cNvSpPr/>
          <p:nvPr/>
        </p:nvSpPr>
        <p:spPr>
          <a:xfrm rot="-25422">
            <a:off x="6242426" y="3813322"/>
            <a:ext cx="1460440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Має руде волосся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4" name="Google Shape;224;p25"/>
          <p:cNvSpPr/>
          <p:nvPr/>
        </p:nvSpPr>
        <p:spPr>
          <a:xfrm rot="-5400000">
            <a:off x="7221123" y="3561079"/>
            <a:ext cx="296100" cy="296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5" name="Google Shape;22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7145">
            <a:off x="380681" y="2570230"/>
            <a:ext cx="961845" cy="1053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20313" y="2426445"/>
            <a:ext cx="914062" cy="786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63803">
            <a:off x="2273428" y="722080"/>
            <a:ext cx="934565" cy="824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422218">
            <a:off x="7927652" y="2562378"/>
            <a:ext cx="950507" cy="118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6"/>
          <p:cNvSpPr/>
          <p:nvPr/>
        </p:nvSpPr>
        <p:spPr>
          <a:xfrm rot="-159905">
            <a:off x="1711071" y="1139512"/>
            <a:ext cx="5555108" cy="888066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Інвалідність — це лише одна з різноманітних характеристик.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4" name="Google Shape;234;p26"/>
          <p:cNvSpPr/>
          <p:nvPr/>
        </p:nvSpPr>
        <p:spPr>
          <a:xfrm rot="-511">
            <a:off x="2567300" y="2006353"/>
            <a:ext cx="4034700" cy="88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Пам’ятай: ми всі різні, але всі ми — люди!</a:t>
            </a:r>
            <a:endParaRPr b="1" sz="24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35" name="Google Shape;23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16902">
            <a:off x="308684" y="1244879"/>
            <a:ext cx="1413112" cy="2000154"/>
          </a:xfrm>
          <a:prstGeom prst="roundRect">
            <a:avLst>
              <a:gd fmla="val 7689" name="adj"/>
            </a:avLst>
          </a:prstGeom>
          <a:noFill/>
          <a:ln>
            <a:noFill/>
          </a:ln>
        </p:spPr>
      </p:pic>
      <p:sp>
        <p:nvSpPr>
          <p:cNvPr id="236" name="Google Shape;236;p26"/>
          <p:cNvSpPr/>
          <p:nvPr/>
        </p:nvSpPr>
        <p:spPr>
          <a:xfrm rot="-25192">
            <a:off x="622137" y="309334"/>
            <a:ext cx="2128857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 — людина з інвалідністю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7" name="Google Shape;237;p26"/>
          <p:cNvSpPr/>
          <p:nvPr/>
        </p:nvSpPr>
        <p:spPr>
          <a:xfrm rot="5372958">
            <a:off x="782549" y="1010145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8" name="Google Shape;238;p26"/>
          <p:cNvPicPr preferRelativeResize="0"/>
          <p:nvPr/>
        </p:nvPicPr>
        <p:blipFill rotWithShape="1">
          <a:blip r:embed="rId4">
            <a:alphaModFix/>
          </a:blip>
          <a:srcRect b="0" l="17126" r="25712" t="0"/>
          <a:stretch/>
        </p:blipFill>
        <p:spPr>
          <a:xfrm rot="651492">
            <a:off x="6850981" y="2567916"/>
            <a:ext cx="1805933" cy="1778399"/>
          </a:xfrm>
          <a:prstGeom prst="roundRect">
            <a:avLst>
              <a:gd fmla="val 9250" name="adj"/>
            </a:avLst>
          </a:prstGeom>
          <a:noFill/>
          <a:ln>
            <a:noFill/>
          </a:ln>
        </p:spPr>
      </p:pic>
      <p:sp>
        <p:nvSpPr>
          <p:cNvPr id="239" name="Google Shape;239;p26"/>
          <p:cNvSpPr/>
          <p:nvPr/>
        </p:nvSpPr>
        <p:spPr>
          <a:xfrm rot="-24871">
            <a:off x="7418234" y="1392998"/>
            <a:ext cx="1326935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 — спортсмен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0" name="Google Shape;240;p26"/>
          <p:cNvSpPr/>
          <p:nvPr/>
        </p:nvSpPr>
        <p:spPr>
          <a:xfrm rot="5372958">
            <a:off x="7558749" y="2093753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1" name="Google Shape;241;p26"/>
          <p:cNvPicPr preferRelativeResize="0"/>
          <p:nvPr/>
        </p:nvPicPr>
        <p:blipFill rotWithShape="1">
          <a:blip r:embed="rId5">
            <a:alphaModFix/>
          </a:blip>
          <a:srcRect b="0" l="2177" r="1083" t="0"/>
          <a:stretch/>
        </p:blipFill>
        <p:spPr>
          <a:xfrm rot="149373">
            <a:off x="1857321" y="3392478"/>
            <a:ext cx="2327497" cy="1353678"/>
          </a:xfrm>
          <a:prstGeom prst="roundRect">
            <a:avLst>
              <a:gd fmla="val 9286" name="adj"/>
            </a:avLst>
          </a:prstGeom>
          <a:noFill/>
          <a:ln>
            <a:noFill/>
          </a:ln>
        </p:spPr>
      </p:pic>
      <p:sp>
        <p:nvSpPr>
          <p:cNvPr id="242" name="Google Shape;242;p26"/>
          <p:cNvSpPr/>
          <p:nvPr/>
        </p:nvSpPr>
        <p:spPr>
          <a:xfrm rot="-25368">
            <a:off x="4597127" y="3811403"/>
            <a:ext cx="1748148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 — співаки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3" name="Google Shape;243;p26"/>
          <p:cNvSpPr/>
          <p:nvPr/>
        </p:nvSpPr>
        <p:spPr>
          <a:xfrm rot="10800000">
            <a:off x="4298668" y="4006504"/>
            <a:ext cx="305100" cy="305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n animated film that you and your children will love, about how a child's dream will overcome all circumstances." id="248" name="Google Shape;248;p27" title="Tamara animation short movi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8525" y="5"/>
            <a:ext cx="9144000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8"/>
          <p:cNvSpPr/>
          <p:nvPr/>
        </p:nvSpPr>
        <p:spPr>
          <a:xfrm>
            <a:off x="421300" y="311400"/>
            <a:ext cx="7720800" cy="4451100"/>
          </a:xfrm>
          <a:prstGeom prst="roundRect">
            <a:avLst>
              <a:gd fmla="val 864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сподобався вам мультик?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Якою ми бачимо Тамару в мультику? Опишіть її 5 словами.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Про що мріє дівчинка? 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вона вже втілює свою мрію?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Чого Тамара навчила маму? </a:t>
            </a:r>
            <a:endParaRPr sz="2500"/>
          </a:p>
        </p:txBody>
      </p:sp>
      <p:pic>
        <p:nvPicPr>
          <p:cNvPr id="254" name="Google Shape;25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8">
            <a:off x="7683468" y="589975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6">
            <a:off x="7684537" y="2668983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arlett is a short film depicting the inner struggle of a girl who lost a leg to Ewing Sarcoma, a bone cancer that occurs in mostly children. Amputation takes as much of an emotional toll as a physical one - especially for a child. We believe in the power of entertainment media to empower children through storytelling and role models. Visibility in media offers these children hope and a sense of belonging at a critical time where they may feel isolated by their medical condition.&#10;&#10;A short film based on a true story that inspired a foundation.&#10;scarlettcontraelcancer.com/give" id="260" name="Google Shape;260;p29" title="Scarlett - animated short (Scarlett Contra el Cancer)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9700" y="31"/>
            <a:ext cx="9144000" cy="5143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0"/>
          <p:cNvSpPr/>
          <p:nvPr/>
        </p:nvSpPr>
        <p:spPr>
          <a:xfrm>
            <a:off x="421300" y="311400"/>
            <a:ext cx="7720800" cy="44511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сподобався вам мультик?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Якою ми бачимо Скарлетт у мультику? Опишіть її 5 словами. 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Про що мріє дівчинка? 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вона вже втілює свою мрію?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Чим Тамара і Скарлетт схожі? 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А чим вони відмінні? </a:t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66" name="Google Shape;26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8">
            <a:off x="7683468" y="589975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6">
            <a:off x="7684537" y="2668983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1"/>
          <p:cNvSpPr txBox="1"/>
          <p:nvPr/>
        </p:nvSpPr>
        <p:spPr>
          <a:xfrm>
            <a:off x="373800" y="2403550"/>
            <a:ext cx="33651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8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lang="en" sz="1850">
                <a:solidFill>
                  <a:srgbClr val="FF0000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ГЛУХИЙ / ГЛУХА</a:t>
            </a:r>
            <a:endParaRPr sz="26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73" name="Google Shape;273;p31"/>
          <p:cNvSpPr/>
          <p:nvPr/>
        </p:nvSpPr>
        <p:spPr>
          <a:xfrm>
            <a:off x="371525" y="821525"/>
            <a:ext cx="4081500" cy="4027200"/>
          </a:xfrm>
          <a:prstGeom prst="roundRect">
            <a:avLst>
              <a:gd fmla="val 8642" name="adj"/>
            </a:avLst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D6007E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4" name="Google Shape;274;p31"/>
          <p:cNvSpPr txBox="1"/>
          <p:nvPr/>
        </p:nvSpPr>
        <p:spPr>
          <a:xfrm>
            <a:off x="616500" y="1108707"/>
            <a:ext cx="22161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CЛІПИЙ / СЛІПА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5" name="Google Shape;275;p31"/>
          <p:cNvSpPr txBox="1"/>
          <p:nvPr/>
        </p:nvSpPr>
        <p:spPr>
          <a:xfrm>
            <a:off x="2085215" y="66809"/>
            <a:ext cx="4377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8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45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endParaRPr b="1" sz="45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76" name="Google Shape;276;p31"/>
          <p:cNvSpPr txBox="1"/>
          <p:nvPr/>
        </p:nvSpPr>
        <p:spPr>
          <a:xfrm>
            <a:off x="616500" y="3395069"/>
            <a:ext cx="35397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ЕПІЛЕПТИК /  ЕПІЛЕПТИЧКА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7" name="Google Shape;277;p31"/>
          <p:cNvSpPr txBox="1"/>
          <p:nvPr/>
        </p:nvSpPr>
        <p:spPr>
          <a:xfrm>
            <a:off x="616500" y="1923422"/>
            <a:ext cx="24105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ГЛУХИЙ / ГЛУХА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8" name="Google Shape;278;p31"/>
          <p:cNvSpPr txBox="1"/>
          <p:nvPr/>
        </p:nvSpPr>
        <p:spPr>
          <a:xfrm>
            <a:off x="616500" y="2663471"/>
            <a:ext cx="24726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ДАЛЬТОНІК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9" name="Google Shape;279;p31"/>
          <p:cNvSpPr/>
          <p:nvPr/>
        </p:nvSpPr>
        <p:spPr>
          <a:xfrm>
            <a:off x="4691002" y="821525"/>
            <a:ext cx="4081500" cy="4027200"/>
          </a:xfrm>
          <a:prstGeom prst="roundRect">
            <a:avLst>
              <a:gd fmla="val 8642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0" name="Google Shape;280;p31"/>
          <p:cNvSpPr txBox="1"/>
          <p:nvPr/>
        </p:nvSpPr>
        <p:spPr>
          <a:xfrm>
            <a:off x="4991669" y="979857"/>
            <a:ext cx="30702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ПОРУШЕННЯМ ЗОРУ</a:t>
            </a:r>
            <a:endParaRPr b="1" sz="2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1" name="Google Shape;281;p31"/>
          <p:cNvSpPr txBox="1"/>
          <p:nvPr/>
        </p:nvSpPr>
        <p:spPr>
          <a:xfrm>
            <a:off x="6460680" y="66809"/>
            <a:ext cx="4377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8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45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+</a:t>
            </a:r>
            <a:endParaRPr b="1" sz="45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82" name="Google Shape;282;p31"/>
          <p:cNvSpPr txBox="1"/>
          <p:nvPr/>
        </p:nvSpPr>
        <p:spPr>
          <a:xfrm>
            <a:off x="4991674" y="1794572"/>
            <a:ext cx="30702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ПОРУШЕННЯМ СЛУХУ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3" name="Google Shape;283;p31"/>
          <p:cNvSpPr txBox="1"/>
          <p:nvPr/>
        </p:nvSpPr>
        <p:spPr>
          <a:xfrm>
            <a:off x="4991669" y="2573921"/>
            <a:ext cx="34299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ПОРУШЕННЯМ СПРИЙНЯТТЯ КОЛЬОРУ</a:t>
            </a:r>
            <a:endParaRPr b="1" sz="2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4" name="Google Shape;284;p31"/>
          <p:cNvSpPr txBox="1"/>
          <p:nvPr/>
        </p:nvSpPr>
        <p:spPr>
          <a:xfrm>
            <a:off x="4991669" y="3952275"/>
            <a:ext cx="21336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ІНВАЛІДНІСТЮ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85" name="Google Shape;28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867693">
            <a:off x="8238255" y="547077"/>
            <a:ext cx="342892" cy="1021999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1"/>
          <p:cNvSpPr txBox="1"/>
          <p:nvPr/>
        </p:nvSpPr>
        <p:spPr>
          <a:xfrm>
            <a:off x="616500" y="3984075"/>
            <a:ext cx="36990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ІНВАЛІД, ЛЮДИНА З ОСОБЛИВИМИ ПОТРЕБАМИ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7" name="Google Shape;287;p31"/>
          <p:cNvSpPr txBox="1"/>
          <p:nvPr/>
        </p:nvSpPr>
        <p:spPr>
          <a:xfrm>
            <a:off x="4991675" y="3395069"/>
            <a:ext cx="35397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ЕПІЛЕПСІЄЮ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425925" y="752475"/>
            <a:ext cx="3222300" cy="966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Кого ви бачите на фото?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425925" y="2079530"/>
            <a:ext cx="3222300" cy="966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Чим вони відрізняються?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425925" y="3500628"/>
            <a:ext cx="3222300" cy="966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А чим вони схожі?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4075438" y="4215097"/>
            <a:ext cx="22005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444746"/>
                </a:solidFill>
                <a:latin typeface="Open Sans"/>
                <a:ea typeface="Open Sans"/>
                <a:cs typeface="Open Sans"/>
                <a:sym typeface="Open Sans"/>
              </a:rPr>
              <a:t>Джерело фото: «Космотабір»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6514" y="681525"/>
            <a:ext cx="2552100" cy="1701300"/>
          </a:xfrm>
          <a:prstGeom prst="roundRect">
            <a:avLst>
              <a:gd fmla="val 11033" name="adj"/>
            </a:avLst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6514" y="2491676"/>
            <a:ext cx="2552100" cy="1913400"/>
          </a:xfrm>
          <a:prstGeom prst="roundRect">
            <a:avLst>
              <a:gd fmla="val 8545" name="adj"/>
            </a:avLst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12388" y="681525"/>
            <a:ext cx="2083800" cy="3126600"/>
          </a:xfrm>
          <a:prstGeom prst="roundRect">
            <a:avLst>
              <a:gd fmla="val 10708" name="adj"/>
            </a:avLst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31172">
            <a:off x="3827671" y="162012"/>
            <a:ext cx="1412458" cy="12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850129">
            <a:off x="6373671" y="3892844"/>
            <a:ext cx="606677" cy="1001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2"/>
          <p:cNvSpPr/>
          <p:nvPr/>
        </p:nvSpPr>
        <p:spPr>
          <a:xfrm>
            <a:off x="421300" y="985246"/>
            <a:ext cx="4884000" cy="38388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93" name="Google Shape;293;p32"/>
          <p:cNvSpPr/>
          <p:nvPr/>
        </p:nvSpPr>
        <p:spPr>
          <a:xfrm rot="-159863">
            <a:off x="731649" y="418682"/>
            <a:ext cx="2019984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ЛЮДИНА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94" name="Google Shape;294;p32"/>
          <p:cNvSpPr txBox="1"/>
          <p:nvPr/>
        </p:nvSpPr>
        <p:spPr>
          <a:xfrm>
            <a:off x="837723" y="1341171"/>
            <a:ext cx="4010400" cy="3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епілепсією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інвалідністю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порушенням слуху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блакитними очима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кольоровим волоссям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алергією на цитрусові 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музичними вподобаннями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95" name="Google Shape;295;p32"/>
          <p:cNvSpPr/>
          <p:nvPr/>
        </p:nvSpPr>
        <p:spPr>
          <a:xfrm rot="-24898">
            <a:off x="5664388" y="1186991"/>
            <a:ext cx="2816774" cy="1055429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Бо насамперед ви люди, </a:t>
            </a:r>
            <a:b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вже потім — ваші особливості.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6" name="Google Shape;296;p32"/>
          <p:cNvSpPr/>
          <p:nvPr/>
        </p:nvSpPr>
        <p:spPr>
          <a:xfrm rot="5372958">
            <a:off x="5806149" y="2246153"/>
            <a:ext cx="305109" cy="305109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7" name="Google Shape;29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72215">
            <a:off x="6428461" y="2631661"/>
            <a:ext cx="1771652" cy="1752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50139">
            <a:off x="6192557" y="3697297"/>
            <a:ext cx="428859" cy="707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3"/>
          <p:cNvSpPr/>
          <p:nvPr/>
        </p:nvSpPr>
        <p:spPr>
          <a:xfrm rot="-24866">
            <a:off x="362240" y="320780"/>
            <a:ext cx="8419420" cy="1547742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Ми всі вчимося разом, допомагаємо одне одному, ділимося знаннями. У нас є багато спільного, і кожен та кожна з нас має свої сильні сторони. Разом ми можемо досягти більшого!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4" name="Google Shape;304;p33"/>
          <p:cNvSpPr/>
          <p:nvPr/>
        </p:nvSpPr>
        <p:spPr>
          <a:xfrm rot="-250430">
            <a:off x="396450" y="1884019"/>
            <a:ext cx="3054301" cy="595868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Нам треба підготуватися до благодійного ярмарку!</a:t>
            </a:r>
            <a:endParaRPr b="1" sz="15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05" name="Google Shape;305;p33"/>
          <p:cNvSpPr/>
          <p:nvPr/>
        </p:nvSpPr>
        <p:spPr>
          <a:xfrm rot="5149563">
            <a:off x="636204" y="2554069"/>
            <a:ext cx="305009" cy="305009"/>
          </a:xfrm>
          <a:prstGeom prst="rtTriangle">
            <a:avLst/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33"/>
          <p:cNvSpPr/>
          <p:nvPr/>
        </p:nvSpPr>
        <p:spPr>
          <a:xfrm rot="268030">
            <a:off x="3848659" y="1962924"/>
            <a:ext cx="1771782" cy="498352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Inter"/>
                <a:ea typeface="Inter"/>
                <a:cs typeface="Inter"/>
                <a:sym typeface="Inter"/>
              </a:rPr>
              <a:t>Я спечу пиріг</a:t>
            </a:r>
            <a:endParaRPr b="1" sz="16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07" name="Google Shape;307;p33"/>
          <p:cNvSpPr/>
          <p:nvPr/>
        </p:nvSpPr>
        <p:spPr>
          <a:xfrm rot="5667292">
            <a:off x="3976280" y="2369902"/>
            <a:ext cx="305122" cy="305122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33"/>
          <p:cNvSpPr/>
          <p:nvPr/>
        </p:nvSpPr>
        <p:spPr>
          <a:xfrm rot="-70463">
            <a:off x="5778355" y="1779803"/>
            <a:ext cx="2678663" cy="498392"/>
          </a:xfrm>
          <a:prstGeom prst="roundRect">
            <a:avLst>
              <a:gd fmla="val 16667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Inter"/>
                <a:ea typeface="Inter"/>
                <a:cs typeface="Inter"/>
                <a:sym typeface="Inter"/>
              </a:rPr>
              <a:t>А я оформлю наш стіл!</a:t>
            </a:r>
            <a:endParaRPr b="1" sz="16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09" name="Google Shape;309;p33"/>
          <p:cNvSpPr/>
          <p:nvPr/>
        </p:nvSpPr>
        <p:spPr>
          <a:xfrm flipH="1" rot="-5329024">
            <a:off x="7938384" y="2252030"/>
            <a:ext cx="305165" cy="305165"/>
          </a:xfrm>
          <a:prstGeom prst="rtTriangle">
            <a:avLst/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33"/>
          <p:cNvSpPr/>
          <p:nvPr/>
        </p:nvSpPr>
        <p:spPr>
          <a:xfrm>
            <a:off x="637725" y="4295775"/>
            <a:ext cx="7906200" cy="214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1" name="Google Shape;31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5224" y="2707248"/>
            <a:ext cx="1309051" cy="212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2200" y="2590250"/>
            <a:ext cx="1601900" cy="233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7598" y="2549375"/>
            <a:ext cx="1096429" cy="233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4"/>
          <p:cNvSpPr/>
          <p:nvPr/>
        </p:nvSpPr>
        <p:spPr>
          <a:xfrm rot="-588">
            <a:off x="1955950" y="348476"/>
            <a:ext cx="5257500" cy="79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Бо двоє — більше, ніж один.</a:t>
            </a:r>
            <a:endParaRPr b="1" sz="24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19" name="Google Shape;319;p34"/>
          <p:cNvSpPr/>
          <p:nvPr/>
        </p:nvSpPr>
        <p:spPr>
          <a:xfrm>
            <a:off x="373675" y="1299389"/>
            <a:ext cx="4107300" cy="35355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20" name="Google Shape;320;p34"/>
          <p:cNvSpPr/>
          <p:nvPr/>
        </p:nvSpPr>
        <p:spPr>
          <a:xfrm>
            <a:off x="4688423" y="1299389"/>
            <a:ext cx="4107300" cy="35355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21" name="Google Shape;32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8724" y="2508873"/>
            <a:ext cx="669332" cy="2114548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4"/>
          <p:cNvSpPr/>
          <p:nvPr/>
        </p:nvSpPr>
        <p:spPr>
          <a:xfrm rot="-22564">
            <a:off x="2403614" y="1565363"/>
            <a:ext cx="1416931" cy="631521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 розумію цю задачу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3" name="Google Shape;323;p34"/>
          <p:cNvSpPr/>
          <p:nvPr/>
        </p:nvSpPr>
        <p:spPr>
          <a:xfrm rot="5372958">
            <a:off x="3409626" y="2159028"/>
            <a:ext cx="305109" cy="305109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34"/>
          <p:cNvSpPr/>
          <p:nvPr/>
        </p:nvSpPr>
        <p:spPr>
          <a:xfrm rot="-25156">
            <a:off x="4879118" y="1578678"/>
            <a:ext cx="1885850" cy="621616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Я поясню тобі задачі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5" name="Google Shape;325;p34"/>
          <p:cNvSpPr/>
          <p:nvPr/>
        </p:nvSpPr>
        <p:spPr>
          <a:xfrm rot="5372958">
            <a:off x="5031443" y="2159028"/>
            <a:ext cx="305109" cy="305109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6" name="Google Shape;32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3657" y="2508873"/>
            <a:ext cx="669332" cy="211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0193" y="2508875"/>
            <a:ext cx="919059" cy="2114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2070" y="2508875"/>
            <a:ext cx="919059" cy="2114551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34"/>
          <p:cNvSpPr/>
          <p:nvPr/>
        </p:nvSpPr>
        <p:spPr>
          <a:xfrm rot="-22203">
            <a:off x="6872402" y="1564614"/>
            <a:ext cx="1672235" cy="631521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я можу пояснити тобі англійську!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0" name="Google Shape;330;p34"/>
          <p:cNvSpPr/>
          <p:nvPr/>
        </p:nvSpPr>
        <p:spPr>
          <a:xfrm rot="5372958">
            <a:off x="8107023" y="2159028"/>
            <a:ext cx="305109" cy="305109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5"/>
          <p:cNvSpPr/>
          <p:nvPr/>
        </p:nvSpPr>
        <p:spPr>
          <a:xfrm rot="-1175">
            <a:off x="1454619" y="939374"/>
            <a:ext cx="6141900" cy="9963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Разом — це не просто сидіти поруч.</a:t>
            </a:r>
            <a:endParaRPr b="1" sz="23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36" name="Google Shape;336;p35"/>
          <p:cNvSpPr/>
          <p:nvPr/>
        </p:nvSpPr>
        <p:spPr>
          <a:xfrm rot="169552">
            <a:off x="1507480" y="2027105"/>
            <a:ext cx="6036440" cy="101257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latin typeface="Inter"/>
                <a:ea typeface="Inter"/>
                <a:cs typeface="Inter"/>
                <a:sym typeface="Inter"/>
              </a:rPr>
              <a:t>Разом — це про взаємопідтримку </a:t>
            </a:r>
            <a:br>
              <a:rPr b="1" lang="en" sz="2300">
                <a:latin typeface="Inter"/>
                <a:ea typeface="Inter"/>
                <a:cs typeface="Inter"/>
                <a:sym typeface="Inter"/>
              </a:rPr>
            </a:br>
            <a:r>
              <a:rPr b="1" lang="en" sz="2300">
                <a:latin typeface="Inter"/>
                <a:ea typeface="Inter"/>
                <a:cs typeface="Inter"/>
                <a:sym typeface="Inter"/>
              </a:rPr>
              <a:t>і взаємодопомогу.</a:t>
            </a:r>
            <a:endParaRPr b="1" sz="23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37" name="Google Shape;337;p35"/>
          <p:cNvSpPr/>
          <p:nvPr/>
        </p:nvSpPr>
        <p:spPr>
          <a:xfrm rot="-70561">
            <a:off x="2089012" y="3189154"/>
            <a:ext cx="5101375" cy="955981"/>
          </a:xfrm>
          <a:prstGeom prst="roundRect">
            <a:avLst>
              <a:gd fmla="val 16667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latin typeface="Inter"/>
                <a:ea typeface="Inter"/>
                <a:cs typeface="Inter"/>
                <a:sym typeface="Inter"/>
              </a:rPr>
              <a:t>Кожен та кожна може і підтримати, і допомогти.</a:t>
            </a:r>
            <a:endParaRPr b="1" sz="23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38" name="Google Shape;33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07005">
            <a:off x="6899464" y="2346838"/>
            <a:ext cx="1881584" cy="194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477" y="2000162"/>
            <a:ext cx="1727724" cy="176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6"/>
          <p:cNvSpPr/>
          <p:nvPr/>
        </p:nvSpPr>
        <p:spPr>
          <a:xfrm>
            <a:off x="421300" y="1107350"/>
            <a:ext cx="6584100" cy="34647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45" name="Google Shape;345;p36"/>
          <p:cNvSpPr/>
          <p:nvPr/>
        </p:nvSpPr>
        <p:spPr>
          <a:xfrm rot="-159613">
            <a:off x="730509" y="404413"/>
            <a:ext cx="4156179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Разом ми можемо: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46" name="Google Shape;346;p36"/>
          <p:cNvSpPr txBox="1"/>
          <p:nvPr/>
        </p:nvSpPr>
        <p:spPr>
          <a:xfrm>
            <a:off x="784475" y="1500975"/>
            <a:ext cx="5833200" cy="25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750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30"/>
              <a:buFont typeface="Inter"/>
              <a:buChar char="●"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дружити</a:t>
            </a:r>
            <a:b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750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30"/>
              <a:buFont typeface="Inter"/>
              <a:buChar char="●"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розповідати класні історії</a:t>
            </a:r>
            <a:b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750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30"/>
              <a:buFont typeface="Inter"/>
              <a:buChar char="●"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допомагати, якщо попросили</a:t>
            </a:r>
            <a:b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750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30"/>
              <a:buFont typeface="Inter"/>
              <a:buChar char="●"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просити допомоги й підтримки в інших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47" name="Google Shape;34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426388">
            <a:off x="7172806" y="1287599"/>
            <a:ext cx="1402156" cy="122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924415">
            <a:off x="5394057" y="1103187"/>
            <a:ext cx="2391598" cy="997866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36"/>
          <p:cNvSpPr/>
          <p:nvPr/>
        </p:nvSpPr>
        <p:spPr>
          <a:xfrm rot="192298">
            <a:off x="787244" y="4026929"/>
            <a:ext cx="5993775" cy="631576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І ще безліч корисних справ, які об’єднують.</a:t>
            </a: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7"/>
          <p:cNvSpPr/>
          <p:nvPr/>
        </p:nvSpPr>
        <p:spPr>
          <a:xfrm rot="-520">
            <a:off x="1610800" y="303463"/>
            <a:ext cx="5947800" cy="88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Того, що нас об’єднує, більше, ніж того, що в нас відмінне.</a:t>
            </a:r>
            <a:endParaRPr b="1" sz="24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55" name="Google Shape;355;p37"/>
          <p:cNvSpPr/>
          <p:nvPr/>
        </p:nvSpPr>
        <p:spPr>
          <a:xfrm>
            <a:off x="373675" y="1380700"/>
            <a:ext cx="4107300" cy="35355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56" name="Google Shape;356;p37"/>
          <p:cNvSpPr/>
          <p:nvPr/>
        </p:nvSpPr>
        <p:spPr>
          <a:xfrm>
            <a:off x="4688423" y="1380700"/>
            <a:ext cx="4107300" cy="35355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57" name="Google Shape;35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8724" y="2590184"/>
            <a:ext cx="669332" cy="2114548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7"/>
          <p:cNvSpPr/>
          <p:nvPr/>
        </p:nvSpPr>
        <p:spPr>
          <a:xfrm rot="-22258">
            <a:off x="508526" y="1658628"/>
            <a:ext cx="2270448" cy="634823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Круто, що ми обоє любимо супергероїв Марвел!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9" name="Google Shape;359;p37"/>
          <p:cNvSpPr/>
          <p:nvPr/>
        </p:nvSpPr>
        <p:spPr>
          <a:xfrm flipH="1" rot="-5372958">
            <a:off x="750762" y="2240339"/>
            <a:ext cx="305109" cy="305109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37"/>
          <p:cNvSpPr/>
          <p:nvPr/>
        </p:nvSpPr>
        <p:spPr>
          <a:xfrm rot="-22365">
            <a:off x="2880110" y="1645438"/>
            <a:ext cx="1429530" cy="631521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Я зараз принесу комікс з першого поверху!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1" name="Google Shape;361;p37"/>
          <p:cNvSpPr/>
          <p:nvPr/>
        </p:nvSpPr>
        <p:spPr>
          <a:xfrm rot="5372958">
            <a:off x="2995669" y="2240339"/>
            <a:ext cx="305109" cy="305109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7"/>
          <p:cNvSpPr/>
          <p:nvPr/>
        </p:nvSpPr>
        <p:spPr>
          <a:xfrm rot="-25086">
            <a:off x="5301889" y="1659092"/>
            <a:ext cx="2137857" cy="621616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Тобі потрібна допомога?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3" name="Google Shape;363;p37"/>
          <p:cNvSpPr/>
          <p:nvPr/>
        </p:nvSpPr>
        <p:spPr>
          <a:xfrm rot="5372958">
            <a:off x="5454225" y="2240339"/>
            <a:ext cx="305109" cy="305109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4" name="Google Shape;36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0374" y="2590184"/>
            <a:ext cx="669332" cy="211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2693" y="2575657"/>
            <a:ext cx="1651075" cy="2129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50868" y="2575657"/>
            <a:ext cx="1651075" cy="2129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Діти з інвалідністю — це просто діти! Інвалідність не визначає їхню особистість, а є лише однією з багатьох характеристик. &#10;&#10;Ми хочемо змінити ставлення українців до дітей з інвалідністю. А також підвищити рівень знань про інклюзію та доступність серед дорослих і молоді.&#10;&#10;Комунікаційна кампанія «Діти як діти» створена Радницею — уповноваженою Президента України з прав дитини та дитячої реабілітації Дар’єю Герасимчук у партнерстві з ЮНІСЕФ. &#10;&#10;Діти з інвалідністю —  діти як діти." id="371" name="Google Shape;371;p38" title="Діти з інвалідністю —  діти як діти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9"/>
          <p:cNvSpPr/>
          <p:nvPr/>
        </p:nvSpPr>
        <p:spPr>
          <a:xfrm>
            <a:off x="421300" y="311400"/>
            <a:ext cx="7720800" cy="44511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Розкажіть, що нового ви дізналися 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на цьому уроці?  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Що вам сподобалося робити? 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Чим з того, про що ми говорили, 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ви б поділилися зі своїм другом /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своєю подругою?</a:t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77" name="Google Shape;37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8">
            <a:off x="7318075" y="689127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6">
            <a:off x="7319144" y="2768134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/>
          <p:nvPr/>
        </p:nvSpPr>
        <p:spPr>
          <a:xfrm>
            <a:off x="2729100" y="1457098"/>
            <a:ext cx="3685800" cy="16365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Планета Земля неймовірно різноманітна.</a:t>
            </a:r>
            <a:endParaRPr b="1" sz="30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41079" y="783377"/>
            <a:ext cx="1852870" cy="1757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87600" y="3362450"/>
            <a:ext cx="912552" cy="915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72126" y="3484769"/>
            <a:ext cx="1184950" cy="131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7800" y="1539724"/>
            <a:ext cx="968000" cy="320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 rot="-411897">
            <a:off x="1122474" y="352714"/>
            <a:ext cx="1705400" cy="1239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93613" y="2018975"/>
            <a:ext cx="803924" cy="2417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341051" y="405547"/>
            <a:ext cx="776451" cy="1134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810456" y="3166214"/>
            <a:ext cx="1022894" cy="1656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866775" y="3006050"/>
            <a:ext cx="834492" cy="1816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/>
          <p:nvPr/>
        </p:nvSpPr>
        <p:spPr>
          <a:xfrm>
            <a:off x="326075" y="1123709"/>
            <a:ext cx="4581000" cy="13560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На Землі живе понад 8 мільярдів людей.</a:t>
            </a:r>
            <a:endParaRPr b="1" sz="30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2" name="Google Shape;92;p16"/>
          <p:cNvSpPr/>
          <p:nvPr/>
        </p:nvSpPr>
        <p:spPr>
          <a:xfrm rot="-151302">
            <a:off x="1163493" y="2463947"/>
            <a:ext cx="3484274" cy="1333897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Inter"/>
                <a:ea typeface="Inter"/>
                <a:cs typeface="Inter"/>
                <a:sym typeface="Inter"/>
              </a:rPr>
              <a:t>Чи всі ці люди однакові?</a:t>
            </a:r>
            <a:endParaRPr b="1" sz="30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93" name="Google Shape;9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0500" y="885525"/>
            <a:ext cx="3855924" cy="3623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/>
          <p:nvPr/>
        </p:nvSpPr>
        <p:spPr>
          <a:xfrm>
            <a:off x="2543175" y="1460550"/>
            <a:ext cx="3685800" cy="10080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Ми всі — </a:t>
            </a:r>
            <a:r>
              <a:rPr b="1" lang="en" sz="30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різні.</a:t>
            </a:r>
            <a:endParaRPr b="1" sz="30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9" name="Google Shape;99;p17"/>
          <p:cNvSpPr/>
          <p:nvPr/>
        </p:nvSpPr>
        <p:spPr>
          <a:xfrm rot="-151148">
            <a:off x="2837569" y="2451825"/>
            <a:ext cx="3685762" cy="1007779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Inter"/>
                <a:ea typeface="Inter"/>
                <a:cs typeface="Inter"/>
                <a:sym typeface="Inter"/>
              </a:rPr>
              <a:t>Ми</a:t>
            </a:r>
            <a:r>
              <a:rPr b="1" lang="en" sz="30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b="1" lang="en" sz="3000">
                <a:latin typeface="Inter"/>
                <a:ea typeface="Inter"/>
                <a:cs typeface="Inter"/>
                <a:sym typeface="Inter"/>
              </a:rPr>
              <a:t>люди.</a:t>
            </a:r>
            <a:endParaRPr b="1" sz="30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00" name="Google Shape;10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3512" y="2980175"/>
            <a:ext cx="1246761" cy="201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3750" y="2748675"/>
            <a:ext cx="669332" cy="211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36070" y="353575"/>
            <a:ext cx="919059" cy="2114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3300" y="2784960"/>
            <a:ext cx="1017126" cy="2214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85461" y="457318"/>
            <a:ext cx="961188" cy="2050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14690" y="2829595"/>
            <a:ext cx="1576698" cy="2033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3300" y="448814"/>
            <a:ext cx="1339450" cy="201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619950" y="257118"/>
            <a:ext cx="1095698" cy="2250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/>
          <p:nvPr/>
        </p:nvSpPr>
        <p:spPr>
          <a:xfrm rot="-520">
            <a:off x="1547800" y="303463"/>
            <a:ext cx="5947800" cy="88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Дослідіть людей у своєму класі.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3" name="Google Shape;113;p18"/>
          <p:cNvSpPr/>
          <p:nvPr/>
        </p:nvSpPr>
        <p:spPr>
          <a:xfrm>
            <a:off x="880850" y="1472050"/>
            <a:ext cx="7382400" cy="3372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4" name="Google Shape;114;p18"/>
          <p:cNvSpPr txBox="1"/>
          <p:nvPr>
            <p:ph idx="1" type="subTitle"/>
          </p:nvPr>
        </p:nvSpPr>
        <p:spPr>
          <a:xfrm>
            <a:off x="2204350" y="1880250"/>
            <a:ext cx="4735200" cy="28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Хто з них має блакитні очі? </a:t>
            </a:r>
            <a:b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хто — зелені чи карі?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 кого біляве волосся? </a:t>
            </a:r>
            <a:b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в кого — темне? 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Хто більше любить математику, </a:t>
            </a:r>
            <a:b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хто — фізкультуру? 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5" name="Google Shape;11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426388">
            <a:off x="7247031" y="1572099"/>
            <a:ext cx="1402156" cy="122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86338">
            <a:off x="224293" y="1563200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1066">
            <a:off x="867212" y="3240058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/>
          <p:nvPr/>
        </p:nvSpPr>
        <p:spPr>
          <a:xfrm>
            <a:off x="3019050" y="1336725"/>
            <a:ext cx="3191400" cy="10080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Ви — діти.</a:t>
            </a:r>
            <a:endParaRPr b="1" sz="3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3" name="Google Shape;123;p19"/>
          <p:cNvSpPr/>
          <p:nvPr/>
        </p:nvSpPr>
        <p:spPr>
          <a:xfrm rot="-151072">
            <a:off x="2768379" y="2328041"/>
            <a:ext cx="3824192" cy="1007779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І ви теж — різні.</a:t>
            </a:r>
            <a:endParaRPr b="1" sz="3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24" name="Google Shape;12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29388" y="333875"/>
            <a:ext cx="669332" cy="211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562125" y="329188"/>
            <a:ext cx="1214874" cy="196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2131" y="2480924"/>
            <a:ext cx="1448464" cy="21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67578" y="185134"/>
            <a:ext cx="953756" cy="225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58882" y="212889"/>
            <a:ext cx="1135424" cy="2200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03914" y="2624850"/>
            <a:ext cx="777135" cy="230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91350" y="2830064"/>
            <a:ext cx="1339450" cy="201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937111" y="2837793"/>
            <a:ext cx="961188" cy="20501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/>
          <p:nvPr/>
        </p:nvSpPr>
        <p:spPr>
          <a:xfrm>
            <a:off x="880800" y="347525"/>
            <a:ext cx="7382400" cy="39000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7" name="Google Shape;137;p20"/>
          <p:cNvSpPr txBox="1"/>
          <p:nvPr/>
        </p:nvSpPr>
        <p:spPr>
          <a:xfrm>
            <a:off x="1584550" y="712389"/>
            <a:ext cx="60741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Уявіть, що вчителька поділила своїх учнів третього класу на дві групи за кольором очей: блакитнооких і карооких.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Вона сказала дітям, що блакитноокі люди «кращі» — розумніші, старанніші й заслуговують на більше привілеїв, тоді як кароокі мають бути обмеженими в правах. Наступного дня ролі помінялися.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8" name="Google Shape;138;p20"/>
          <p:cNvSpPr/>
          <p:nvPr/>
        </p:nvSpPr>
        <p:spPr>
          <a:xfrm rot="-139919">
            <a:off x="1942653" y="3786670"/>
            <a:ext cx="5330615" cy="934365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Як, на вашу думку, змінилися стосунки дітей?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39" name="Google Shape;13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8218" y="1931308"/>
            <a:ext cx="1555182" cy="2647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041" y="1981750"/>
            <a:ext cx="1221025" cy="256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/>
          <p:nvPr/>
        </p:nvSpPr>
        <p:spPr>
          <a:xfrm>
            <a:off x="880800" y="347525"/>
            <a:ext cx="7382400" cy="3591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6" name="Google Shape;146;p21"/>
          <p:cNvSpPr txBox="1"/>
          <p:nvPr/>
        </p:nvSpPr>
        <p:spPr>
          <a:xfrm>
            <a:off x="1584550" y="712389"/>
            <a:ext cx="60741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Невдовзі діти стали поводитися вороже: блакитноокі почали зневажати карооких, </a:t>
            </a:r>
            <a:b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кароокі відчували себе приниженими та нещасними. Діти швидко навчилися шукати підтвердження власної «вищості» або ж почуватися гіршими, залежно від групи, куди їх зарахували.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7" name="Google Shape;147;p21"/>
          <p:cNvSpPr/>
          <p:nvPr/>
        </p:nvSpPr>
        <p:spPr>
          <a:xfrm rot="148073">
            <a:off x="1679165" y="3512414"/>
            <a:ext cx="5615508" cy="1023364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Чи справедливо було ображати одне одного за кольором очей? 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48" name="Google Shape;148;p21"/>
          <p:cNvPicPr preferRelativeResize="0"/>
          <p:nvPr/>
        </p:nvPicPr>
        <p:blipFill rotWithShape="1">
          <a:blip r:embed="rId3">
            <a:alphaModFix/>
          </a:blip>
          <a:srcRect b="0" l="0" r="-3210" t="0"/>
          <a:stretch/>
        </p:blipFill>
        <p:spPr>
          <a:xfrm>
            <a:off x="163900" y="1952925"/>
            <a:ext cx="1340750" cy="260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36650" y="1883918"/>
            <a:ext cx="1369950" cy="268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