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</p:sldIdLst>
  <p:sldSz cy="5143500" cx="9144000"/>
  <p:notesSz cx="6858000" cy="9144000"/>
  <p:embeddedFontLst>
    <p:embeddedFont>
      <p:font typeface="Inter"/>
      <p:regular r:id="rId48"/>
      <p:bold r:id="rId49"/>
      <p:italic r:id="rId50"/>
      <p:boldItalic r:id="rId51"/>
    </p:embeddedFont>
    <p:embeddedFont>
      <p:font typeface="Open Sans SemiBold"/>
      <p:regular r:id="rId52"/>
      <p:bold r:id="rId53"/>
      <p:italic r:id="rId54"/>
      <p:boldItalic r:id="rId55"/>
    </p:embeddedFont>
    <p:embeddedFont>
      <p:font typeface="Roboto Mono"/>
      <p:regular r:id="rId56"/>
      <p:bold r:id="rId57"/>
      <p:italic r:id="rId58"/>
      <p:boldItalic r:id="rId59"/>
    </p:embeddedFont>
    <p:embeddedFont>
      <p:font typeface="Open Sans"/>
      <p:regular r:id="rId60"/>
      <p:bold r:id="rId61"/>
      <p:italic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747775"/>
          </p15:clr>
        </p15:guide>
        <p15:guide id="2" orient="horz" pos="162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astasiia Brechk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2.xml"/><Relationship Id="rId48" Type="http://schemas.openxmlformats.org/officeDocument/2006/relationships/font" Target="fonts/Inter-regular.fntdata"/><Relationship Id="rId47" Type="http://schemas.openxmlformats.org/officeDocument/2006/relationships/slide" Target="slides/slide40.xml"/><Relationship Id="rId49" Type="http://schemas.openxmlformats.org/officeDocument/2006/relationships/font" Target="fonts/Inter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font" Target="fonts/OpenSans-italic.fntdata"/><Relationship Id="rId61" Type="http://schemas.openxmlformats.org/officeDocument/2006/relationships/font" Target="fonts/OpenSans-bold.fntdata"/><Relationship Id="rId20" Type="http://schemas.openxmlformats.org/officeDocument/2006/relationships/slide" Target="slides/slide13.xml"/><Relationship Id="rId63" Type="http://schemas.openxmlformats.org/officeDocument/2006/relationships/font" Target="fonts/OpenSans-bold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0" Type="http://schemas.openxmlformats.org/officeDocument/2006/relationships/font" Target="fonts/OpenSans-regular.fntdata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Inter-boldItalic.fntdata"/><Relationship Id="rId50" Type="http://schemas.openxmlformats.org/officeDocument/2006/relationships/font" Target="fonts/Inter-italic.fntdata"/><Relationship Id="rId53" Type="http://schemas.openxmlformats.org/officeDocument/2006/relationships/font" Target="fonts/OpenSansSemiBold-bold.fntdata"/><Relationship Id="rId52" Type="http://schemas.openxmlformats.org/officeDocument/2006/relationships/font" Target="fonts/OpenSansSemiBold-regular.fntdata"/><Relationship Id="rId11" Type="http://schemas.openxmlformats.org/officeDocument/2006/relationships/slide" Target="slides/slide4.xml"/><Relationship Id="rId55" Type="http://schemas.openxmlformats.org/officeDocument/2006/relationships/font" Target="fonts/OpenSansSemiBold-boldItalic.fntdata"/><Relationship Id="rId10" Type="http://schemas.openxmlformats.org/officeDocument/2006/relationships/slide" Target="slides/slide3.xml"/><Relationship Id="rId54" Type="http://schemas.openxmlformats.org/officeDocument/2006/relationships/font" Target="fonts/OpenSansSemiBold-italic.fntdata"/><Relationship Id="rId13" Type="http://schemas.openxmlformats.org/officeDocument/2006/relationships/slide" Target="slides/slide6.xml"/><Relationship Id="rId57" Type="http://schemas.openxmlformats.org/officeDocument/2006/relationships/font" Target="fonts/RobotoMono-bold.fntdata"/><Relationship Id="rId12" Type="http://schemas.openxmlformats.org/officeDocument/2006/relationships/slide" Target="slides/slide5.xml"/><Relationship Id="rId56" Type="http://schemas.openxmlformats.org/officeDocument/2006/relationships/font" Target="fonts/RobotoMono-regular.fntdata"/><Relationship Id="rId15" Type="http://schemas.openxmlformats.org/officeDocument/2006/relationships/slide" Target="slides/slide8.xml"/><Relationship Id="rId59" Type="http://schemas.openxmlformats.org/officeDocument/2006/relationships/font" Target="fonts/RobotoMono-boldItalic.fntdata"/><Relationship Id="rId14" Type="http://schemas.openxmlformats.org/officeDocument/2006/relationships/slide" Target="slides/slide7.xml"/><Relationship Id="rId58" Type="http://schemas.openxmlformats.org/officeDocument/2006/relationships/font" Target="fonts/RobotoMono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11-13T11:54:16.570">
    <p:pos x="0" y="0"/>
    <p:text>тут уривок 1:08 - 01:15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199632d82b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199632d82b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199632d82b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199632d82b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199632d82b_0_5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199632d82b_0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0dd069011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f0dd069011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199632d82b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199632d82b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99632d82b_0_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199632d82b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199632d82b_0_8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199632d82b_0_8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199632d82b_0_8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199632d82b_0_8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2025d6090d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2025d6090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199632d82b_0_9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199632d82b_0_9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0fbe5cbbe0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0fbe5cbbe0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99632d82b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199632d82b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199632d82b_0_10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199632d82b_0_10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199632d82b_0_10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199632d82b_0_10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199632d82b_0_10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199632d82b_0_1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199632d82b_0_10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199632d82b_0_10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199632d82b_0_10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199632d82b_0_10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146bcc675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146bcc67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146bcc675d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146bcc675d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146bcc675d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146bcc675d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199632d82b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199632d82b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199632d82b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199632d82b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1127cab8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1127cab8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199632d82b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199632d82b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199632d82b_2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199632d82b_2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199632d82b_2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199632d82b_2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199632d82b_2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199632d82b_2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199632d82b_2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199632d82b_2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199632d82b_2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199632d82b_2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199632d82b_2_3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199632d82b_2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199632d82b_2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199632d82b_2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199632d82b_2_3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199632d82b_2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2036b0092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22036b009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99632d82b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99632d82b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199632d82b_2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199632d82b_2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99632d82b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199632d82b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199632d82b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199632d82b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99632d82b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199632d82b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Так само і діти відрізняються як за зовнішністю, так і за характером, за тим, чим вони цікавляться, яку музику слухають, які кольори або морозиво полюбляють.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199632d82b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199632d82b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99632d82b_0_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199632d82b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04F9E">
            <a:alpha val="30000"/>
          </a:srgbClr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5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41.png"/><Relationship Id="rId5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40.png"/><Relationship Id="rId5" Type="http://schemas.openxmlformats.org/officeDocument/2006/relationships/image" Target="../media/image42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4.png"/><Relationship Id="rId4" Type="http://schemas.openxmlformats.org/officeDocument/2006/relationships/image" Target="../media/image50.png"/><Relationship Id="rId5" Type="http://schemas.openxmlformats.org/officeDocument/2006/relationships/image" Target="../media/image4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youtube.com/watch?v=tVjFFIh7-rM" TargetMode="External"/><Relationship Id="rId4" Type="http://schemas.openxmlformats.org/officeDocument/2006/relationships/image" Target="../media/image5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29.png"/><Relationship Id="rId5" Type="http://schemas.openxmlformats.org/officeDocument/2006/relationships/image" Target="../media/image32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7.png"/><Relationship Id="rId4" Type="http://schemas.openxmlformats.org/officeDocument/2006/relationships/image" Target="../media/image70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comments" Target="../comments/comment1.xml"/><Relationship Id="rId4" Type="http://schemas.openxmlformats.org/officeDocument/2006/relationships/hyperlink" Target="http://www.youtube.com/watch?v=aPknwW8mPAM" TargetMode="External"/><Relationship Id="rId5" Type="http://schemas.openxmlformats.org/officeDocument/2006/relationships/image" Target="../media/image5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youtube.com/watch?v=aPknwW8mPAM" TargetMode="External"/><Relationship Id="rId4" Type="http://schemas.openxmlformats.org/officeDocument/2006/relationships/image" Target="../media/image5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5.png"/><Relationship Id="rId4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5.png"/><Relationship Id="rId4" Type="http://schemas.openxmlformats.org/officeDocument/2006/relationships/image" Target="../media/image2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5.png"/><Relationship Id="rId4" Type="http://schemas.openxmlformats.org/officeDocument/2006/relationships/image" Target="../media/image2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6.png"/><Relationship Id="rId4" Type="http://schemas.openxmlformats.org/officeDocument/2006/relationships/image" Target="../media/image4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://www.youtube.com/watch?v=UWM-c1s2jns" TargetMode="External"/><Relationship Id="rId4" Type="http://schemas.openxmlformats.org/officeDocument/2006/relationships/image" Target="../media/image6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9" Type="http://schemas.openxmlformats.org/officeDocument/2006/relationships/image" Target="../media/image20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10" Type="http://schemas.openxmlformats.org/officeDocument/2006/relationships/image" Target="../media/image22.png"/><Relationship Id="rId9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21.png"/><Relationship Id="rId7" Type="http://schemas.openxmlformats.org/officeDocument/2006/relationships/image" Target="../media/image19.png"/><Relationship Id="rId8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0" Type="http://schemas.openxmlformats.org/officeDocument/2006/relationships/image" Target="../media/image28.png"/><Relationship Id="rId9" Type="http://schemas.openxmlformats.org/officeDocument/2006/relationships/image" Target="../media/image17.png"/><Relationship Id="rId5" Type="http://schemas.openxmlformats.org/officeDocument/2006/relationships/image" Target="../media/image24.png"/><Relationship Id="rId6" Type="http://schemas.openxmlformats.org/officeDocument/2006/relationships/image" Target="../media/image15.png"/><Relationship Id="rId7" Type="http://schemas.openxmlformats.org/officeDocument/2006/relationships/image" Target="../media/image22.png"/><Relationship Id="rId8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2D3E6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5"/>
          <p:cNvGrpSpPr/>
          <p:nvPr/>
        </p:nvGrpSpPr>
        <p:grpSpPr>
          <a:xfrm rot="147225">
            <a:off x="367494" y="3118913"/>
            <a:ext cx="1582231" cy="547211"/>
            <a:chOff x="575399" y="2010776"/>
            <a:chExt cx="1354800" cy="547200"/>
          </a:xfrm>
        </p:grpSpPr>
        <p:sp>
          <p:nvSpPr>
            <p:cNvPr id="100" name="Google Shape;100;p25"/>
            <p:cNvSpPr/>
            <p:nvPr/>
          </p:nvSpPr>
          <p:spPr>
            <a:xfrm rot="-223884">
              <a:off x="588992" y="2053488"/>
              <a:ext cx="1327614" cy="461776"/>
            </a:xfrm>
            <a:prstGeom prst="roundRect">
              <a:avLst>
                <a:gd fmla="val 12708" name="adj"/>
              </a:avLst>
            </a:prstGeom>
            <a:solidFill>
              <a:srgbClr val="FFD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101" name="Google Shape;101;p25"/>
            <p:cNvSpPr txBox="1"/>
            <p:nvPr/>
          </p:nvSpPr>
          <p:spPr>
            <a:xfrm rot="-223625">
              <a:off x="648246" y="2053530"/>
              <a:ext cx="1209157" cy="46147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–6 класи</a:t>
              </a:r>
              <a:endParaRPr b="1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02" name="Google Shape;1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50" y="331125"/>
            <a:ext cx="2847376" cy="3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79317">
            <a:off x="5597776" y="1137617"/>
            <a:ext cx="3210252" cy="3315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92341">
            <a:off x="4435457" y="2793573"/>
            <a:ext cx="2266872" cy="198076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/>
        </p:nvSpPr>
        <p:spPr>
          <a:xfrm>
            <a:off x="323750" y="970950"/>
            <a:ext cx="57540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Всеукраїнський урок </a:t>
            </a:r>
            <a:b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 безбар‘єрність </a:t>
            </a:r>
            <a:b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«Мова гідності: бачити людину за словами»</a:t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/>
          <p:nvPr/>
        </p:nvSpPr>
        <p:spPr>
          <a:xfrm>
            <a:off x="880800" y="347525"/>
            <a:ext cx="73824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0" name="Google Shape;200;p34"/>
          <p:cNvSpPr txBox="1"/>
          <p:nvPr/>
        </p:nvSpPr>
        <p:spPr>
          <a:xfrm>
            <a:off x="1584550" y="712389"/>
            <a:ext cx="6074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Невдовзі діти стали поводитися вороже: блакитноокі почали зневажати карооких, </a:t>
            </a:r>
            <a:b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кароокі відчували себе приниженими та нещасними. Діти швидко навчилися шукати підтвердження власної «вищості» або ж почуватися гіршими, залежно від групи, до якої вони були приписані.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34"/>
          <p:cNvSpPr/>
          <p:nvPr/>
        </p:nvSpPr>
        <p:spPr>
          <a:xfrm rot="148073">
            <a:off x="1679165" y="3512414"/>
            <a:ext cx="5615508" cy="1023364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Чи справедливо було ображати одне одного за кольором очей? 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02" name="Google Shape;202;p34"/>
          <p:cNvPicPr preferRelativeResize="0"/>
          <p:nvPr/>
        </p:nvPicPr>
        <p:blipFill rotWithShape="1">
          <a:blip r:embed="rId3">
            <a:alphaModFix/>
          </a:blip>
          <a:srcRect b="0" l="0" r="-3210" t="0"/>
          <a:stretch/>
        </p:blipFill>
        <p:spPr>
          <a:xfrm>
            <a:off x="163900" y="1952925"/>
            <a:ext cx="1340750" cy="260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6650" y="1883918"/>
            <a:ext cx="1369950" cy="268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/>
          <p:nvPr/>
        </p:nvSpPr>
        <p:spPr>
          <a:xfrm rot="-24872">
            <a:off x="943580" y="298873"/>
            <a:ext cx="7256590" cy="154774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бути різними, 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але ми всі заслуговуємо на повагу! 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доповнюємо одне одного.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" name="Google Shape;209;p35"/>
          <p:cNvSpPr/>
          <p:nvPr/>
        </p:nvSpPr>
        <p:spPr>
          <a:xfrm rot="-250430">
            <a:off x="396450" y="1884019"/>
            <a:ext cx="3054301" cy="595868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Нам треба підготуватися до благодійного ярмарку!</a:t>
            </a:r>
            <a:endParaRPr b="1" sz="15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0" name="Google Shape;210;p35"/>
          <p:cNvSpPr/>
          <p:nvPr/>
        </p:nvSpPr>
        <p:spPr>
          <a:xfrm rot="5149563">
            <a:off x="636204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5"/>
          <p:cNvSpPr/>
          <p:nvPr/>
        </p:nvSpPr>
        <p:spPr>
          <a:xfrm rot="268030">
            <a:off x="3848659" y="1962924"/>
            <a:ext cx="1771782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Я спечу пиріг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2" name="Google Shape;212;p35"/>
          <p:cNvSpPr/>
          <p:nvPr/>
        </p:nvSpPr>
        <p:spPr>
          <a:xfrm rot="5667292">
            <a:off x="3976280" y="2369902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5"/>
          <p:cNvSpPr/>
          <p:nvPr/>
        </p:nvSpPr>
        <p:spPr>
          <a:xfrm rot="-70463">
            <a:off x="5778355" y="1779803"/>
            <a:ext cx="2678663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А я оформлю наш стіл!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4" name="Google Shape;214;p35"/>
          <p:cNvSpPr/>
          <p:nvPr/>
        </p:nvSpPr>
        <p:spPr>
          <a:xfrm flipH="1" rot="-5329024">
            <a:off x="7938384" y="2252030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5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5224" y="2707248"/>
            <a:ext cx="130905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200" y="2590250"/>
            <a:ext cx="1601900" cy="23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7598" y="2549375"/>
            <a:ext cx="1096429" cy="23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6"/>
          <p:cNvSpPr/>
          <p:nvPr/>
        </p:nvSpPr>
        <p:spPr>
          <a:xfrm rot="-134661">
            <a:off x="1653311" y="1388724"/>
            <a:ext cx="5837378" cy="81932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Inter"/>
                <a:ea typeface="Inter"/>
                <a:cs typeface="Inter"/>
                <a:sym typeface="Inter"/>
              </a:rPr>
              <a:t>Саме різноманітність світу і людей робить наше життя цікавим і захопливим.</a:t>
            </a:r>
            <a:endParaRPr b="1" sz="19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5" name="Google Shape;225;p36"/>
          <p:cNvSpPr txBox="1"/>
          <p:nvPr/>
        </p:nvSpPr>
        <p:spPr>
          <a:xfrm>
            <a:off x="542700" y="355300"/>
            <a:ext cx="7480200" cy="11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b="1" lang="en" sz="3030">
                <a:latin typeface="Inter"/>
                <a:ea typeface="Inter"/>
                <a:cs typeface="Inter"/>
                <a:sym typeface="Inter"/>
              </a:rPr>
              <a:t>Чи взагалі існує хтось повністю такий самий чи така сама, як ви?</a:t>
            </a:r>
            <a:endParaRPr b="1" sz="303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6" name="Google Shape;22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146" y="2578849"/>
            <a:ext cx="1933178" cy="249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6700" y="2536975"/>
            <a:ext cx="1270175" cy="2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3" name="Google Shape;233;p37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7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37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7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37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7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37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7"/>
          <p:cNvSpPr/>
          <p:nvPr/>
        </p:nvSpPr>
        <p:spPr>
          <a:xfrm rot="-25293">
            <a:off x="6413819" y="654193"/>
            <a:ext cx="232416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37"/>
          <p:cNvSpPr/>
          <p:nvPr/>
        </p:nvSpPr>
        <p:spPr>
          <a:xfrm rot="5372958">
            <a:off x="6603940" y="1395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7"/>
          <p:cNvSpPr/>
          <p:nvPr/>
        </p:nvSpPr>
        <p:spPr>
          <a:xfrm rot="-25307">
            <a:off x="5470988" y="18582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37"/>
          <p:cNvSpPr/>
          <p:nvPr/>
        </p:nvSpPr>
        <p:spPr>
          <a:xfrm rot="5372958">
            <a:off x="5661090" y="25979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7"/>
          <p:cNvSpPr/>
          <p:nvPr/>
        </p:nvSpPr>
        <p:spPr>
          <a:xfrm rot="-25380">
            <a:off x="5697632" y="3116945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5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37"/>
          <p:cNvSpPr/>
          <p:nvPr/>
        </p:nvSpPr>
        <p:spPr>
          <a:xfrm rot="5372958">
            <a:off x="5887740" y="385659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0768" y="1198759"/>
            <a:ext cx="1755558" cy="375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15650">
            <a:off x="7505008" y="2605882"/>
            <a:ext cx="1183775" cy="1679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8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6" name="Google Shape;256;p38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8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8" name="Google Shape;258;p38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8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38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8"/>
          <p:cNvSpPr/>
          <p:nvPr/>
        </p:nvSpPr>
        <p:spPr>
          <a:xfrm rot="-25417">
            <a:off x="6413819" y="273372"/>
            <a:ext cx="2272262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38"/>
          <p:cNvSpPr/>
          <p:nvPr/>
        </p:nvSpPr>
        <p:spPr>
          <a:xfrm rot="5372958">
            <a:off x="6603940" y="1014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8"/>
          <p:cNvSpPr/>
          <p:nvPr/>
        </p:nvSpPr>
        <p:spPr>
          <a:xfrm rot="-25307">
            <a:off x="5298744" y="14010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264;p38"/>
          <p:cNvSpPr/>
          <p:nvPr/>
        </p:nvSpPr>
        <p:spPr>
          <a:xfrm rot="5372958">
            <a:off x="5488846" y="21407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8"/>
          <p:cNvSpPr/>
          <p:nvPr/>
        </p:nvSpPr>
        <p:spPr>
          <a:xfrm rot="-25380">
            <a:off x="5773832" y="2288667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5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38"/>
          <p:cNvSpPr/>
          <p:nvPr/>
        </p:nvSpPr>
        <p:spPr>
          <a:xfrm rot="5372958">
            <a:off x="5963940" y="3028320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8"/>
          <p:cNvSpPr/>
          <p:nvPr/>
        </p:nvSpPr>
        <p:spPr>
          <a:xfrm rot="-25228">
            <a:off x="5760920" y="3606110"/>
            <a:ext cx="2166658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Носить гіпс, адже зламала руку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38"/>
          <p:cNvSpPr/>
          <p:nvPr/>
        </p:nvSpPr>
        <p:spPr>
          <a:xfrm flipH="1" rot="5400000">
            <a:off x="7409943" y="3339617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0" name="Google Shape;27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8739" y="1198759"/>
            <a:ext cx="1603797" cy="3754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15650">
            <a:off x="7593265" y="1731907"/>
            <a:ext cx="1183775" cy="1679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/>
          <p:nvPr/>
        </p:nvSpPr>
        <p:spPr>
          <a:xfrm rot="-159677">
            <a:off x="3496815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Богдан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7" name="Google Shape;277;p39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Google Shape;2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4387" y="1197864"/>
            <a:ext cx="2830062" cy="364942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9"/>
          <p:cNvSpPr/>
          <p:nvPr/>
        </p:nvSpPr>
        <p:spPr>
          <a:xfrm rot="-25351">
            <a:off x="402903" y="783499"/>
            <a:ext cx="1952753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Обожнює мангу та комікси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p39"/>
          <p:cNvSpPr/>
          <p:nvPr/>
        </p:nvSpPr>
        <p:spPr>
          <a:xfrm rot="5371472">
            <a:off x="583240" y="1484981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9"/>
          <p:cNvSpPr/>
          <p:nvPr/>
        </p:nvSpPr>
        <p:spPr>
          <a:xfrm rot="-25439">
            <a:off x="1462489" y="1764406"/>
            <a:ext cx="1824350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Улюблена страва — борщ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2" name="Google Shape;282;p39"/>
          <p:cNvSpPr/>
          <p:nvPr/>
        </p:nvSpPr>
        <p:spPr>
          <a:xfrm rot="5371472">
            <a:off x="1642833" y="2465438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9"/>
          <p:cNvSpPr/>
          <p:nvPr/>
        </p:nvSpPr>
        <p:spPr>
          <a:xfrm rot="-25192">
            <a:off x="860262" y="348778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фільм — «Каспер»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39"/>
          <p:cNvSpPr/>
          <p:nvPr/>
        </p:nvSpPr>
        <p:spPr>
          <a:xfrm rot="5372958">
            <a:off x="1020674" y="418859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9"/>
          <p:cNvSpPr/>
          <p:nvPr/>
        </p:nvSpPr>
        <p:spPr>
          <a:xfrm rot="-25395">
            <a:off x="6510591" y="532452"/>
            <a:ext cx="18681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 — білий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6" name="Google Shape;286;p39"/>
          <p:cNvSpPr/>
          <p:nvPr/>
        </p:nvSpPr>
        <p:spPr>
          <a:xfrm rot="5372136">
            <a:off x="6695372" y="1250318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9"/>
          <p:cNvSpPr/>
          <p:nvPr/>
        </p:nvSpPr>
        <p:spPr>
          <a:xfrm rot="-25012">
            <a:off x="6051673" y="1639090"/>
            <a:ext cx="2061655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Пересувається на кріслі колісному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8" name="Google Shape;288;p39"/>
          <p:cNvSpPr/>
          <p:nvPr/>
        </p:nvSpPr>
        <p:spPr>
          <a:xfrm rot="5372958">
            <a:off x="6241947" y="229125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9"/>
          <p:cNvSpPr/>
          <p:nvPr/>
        </p:nvSpPr>
        <p:spPr>
          <a:xfrm rot="-25370">
            <a:off x="6175390" y="2679064"/>
            <a:ext cx="18699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в 6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39"/>
          <p:cNvSpPr/>
          <p:nvPr/>
        </p:nvSpPr>
        <p:spPr>
          <a:xfrm rot="5372136">
            <a:off x="6360165" y="3396940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9"/>
          <p:cNvSpPr/>
          <p:nvPr/>
        </p:nvSpPr>
        <p:spPr>
          <a:xfrm rot="-25422">
            <a:off x="6242426" y="3813322"/>
            <a:ext cx="1460440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руде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39"/>
          <p:cNvSpPr/>
          <p:nvPr/>
        </p:nvSpPr>
        <p:spPr>
          <a:xfrm rot="-5400000">
            <a:off x="7221123" y="3561079"/>
            <a:ext cx="296100" cy="29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7145">
            <a:off x="380681" y="2570230"/>
            <a:ext cx="961845" cy="10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313" y="2426445"/>
            <a:ext cx="914062" cy="78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3803">
            <a:off x="2273428" y="722080"/>
            <a:ext cx="934565" cy="824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38853">
            <a:off x="7887741" y="2535973"/>
            <a:ext cx="983762" cy="1259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/>
          <p:nvPr/>
        </p:nvSpPr>
        <p:spPr>
          <a:xfrm rot="-38418">
            <a:off x="1936470" y="951426"/>
            <a:ext cx="5154322" cy="88805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Інвалідність — це лише одна з різноманітних характеристик.</a:t>
            </a:r>
            <a:endParaRPr b="1" sz="2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2" name="Google Shape;302;p40"/>
          <p:cNvSpPr/>
          <p:nvPr/>
        </p:nvSpPr>
        <p:spPr>
          <a:xfrm rot="120719">
            <a:off x="2348840" y="1820918"/>
            <a:ext cx="4460450" cy="88765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Пам’ятайте: ми всі різні, але всі ми — люди!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3" name="Google Shape;30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16902">
            <a:off x="308684" y="1244879"/>
            <a:ext cx="1413112" cy="2000154"/>
          </a:xfrm>
          <a:prstGeom prst="roundRect">
            <a:avLst>
              <a:gd fmla="val 7689" name="adj"/>
            </a:avLst>
          </a:prstGeom>
          <a:noFill/>
          <a:ln>
            <a:noFill/>
          </a:ln>
        </p:spPr>
      </p:pic>
      <p:sp>
        <p:nvSpPr>
          <p:cNvPr id="304" name="Google Shape;304;p40"/>
          <p:cNvSpPr/>
          <p:nvPr/>
        </p:nvSpPr>
        <p:spPr>
          <a:xfrm rot="-25192">
            <a:off x="622137" y="30933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людина з інвалідністю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40"/>
          <p:cNvSpPr/>
          <p:nvPr/>
        </p:nvSpPr>
        <p:spPr>
          <a:xfrm rot="5372958">
            <a:off x="782549" y="101014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6" name="Google Shape;306;p40"/>
          <p:cNvPicPr preferRelativeResize="0"/>
          <p:nvPr/>
        </p:nvPicPr>
        <p:blipFill rotWithShape="1">
          <a:blip r:embed="rId4">
            <a:alphaModFix/>
          </a:blip>
          <a:srcRect b="0" l="17126" r="25712" t="0"/>
          <a:stretch/>
        </p:blipFill>
        <p:spPr>
          <a:xfrm rot="651492">
            <a:off x="6835065" y="2660032"/>
            <a:ext cx="1805933" cy="1778399"/>
          </a:xfrm>
          <a:prstGeom prst="roundRect">
            <a:avLst>
              <a:gd fmla="val 9250" name="adj"/>
            </a:avLst>
          </a:prstGeom>
          <a:noFill/>
          <a:ln>
            <a:noFill/>
          </a:ln>
        </p:spPr>
      </p:pic>
      <p:sp>
        <p:nvSpPr>
          <p:cNvPr id="307" name="Google Shape;307;p40"/>
          <p:cNvSpPr/>
          <p:nvPr/>
        </p:nvSpPr>
        <p:spPr>
          <a:xfrm rot="-24871">
            <a:off x="7402318" y="1485113"/>
            <a:ext cx="1326935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спортсмен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40"/>
          <p:cNvSpPr/>
          <p:nvPr/>
        </p:nvSpPr>
        <p:spPr>
          <a:xfrm rot="5372958">
            <a:off x="7542834" y="218586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40"/>
          <p:cNvPicPr preferRelativeResize="0"/>
          <p:nvPr/>
        </p:nvPicPr>
        <p:blipFill rotWithShape="1">
          <a:blip r:embed="rId5">
            <a:alphaModFix/>
          </a:blip>
          <a:srcRect b="0" l="2177" r="1083" t="0"/>
          <a:stretch/>
        </p:blipFill>
        <p:spPr>
          <a:xfrm rot="149373">
            <a:off x="1532265" y="3444564"/>
            <a:ext cx="2327497" cy="1353678"/>
          </a:xfrm>
          <a:prstGeom prst="roundRect">
            <a:avLst>
              <a:gd fmla="val 9286" name="adj"/>
            </a:avLst>
          </a:prstGeom>
          <a:noFill/>
          <a:ln>
            <a:noFill/>
          </a:ln>
        </p:spPr>
      </p:pic>
      <p:sp>
        <p:nvSpPr>
          <p:cNvPr id="310" name="Google Shape;310;p40"/>
          <p:cNvSpPr/>
          <p:nvPr/>
        </p:nvSpPr>
        <p:spPr>
          <a:xfrm rot="-25368">
            <a:off x="4324158" y="3835517"/>
            <a:ext cx="1748148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співаки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1" name="Google Shape;311;p40"/>
          <p:cNvSpPr/>
          <p:nvPr/>
        </p:nvSpPr>
        <p:spPr>
          <a:xfrm rot="10800000">
            <a:off x="4025699" y="4030618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40"/>
          <p:cNvSpPr/>
          <p:nvPr/>
        </p:nvSpPr>
        <p:spPr>
          <a:xfrm rot="-38690">
            <a:off x="2513092" y="2676056"/>
            <a:ext cx="3918548" cy="611439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робить нас людьми?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introduction to autism that aims to raise awareness among young non-autistic audiences, to stimulate understanding and acceptance in future generations. It is intended to be viewed, discussed and shared widely by anyone but especially teachers and parents.&#10;http://amazingthingshappen.tv/" id="317" name="Google Shape;317;p41" title="Amazing Things Happen - Ukrainia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2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бачать світ люди з аутизмом?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цікаво було б вам пізнати спосіб мислення людей з аутизмом?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знадобилися б вам також способи заспокоєння, які використовують люди з аутизмом? У яких ситуаціях?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23" name="Google Shape;32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2"/>
          <p:cNvSpPr/>
          <p:nvPr/>
        </p:nvSpPr>
        <p:spPr>
          <a:xfrm rot="-159900">
            <a:off x="653853" y="385859"/>
            <a:ext cx="498749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Питання для обговорення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3"/>
          <p:cNvSpPr/>
          <p:nvPr/>
        </p:nvSpPr>
        <p:spPr>
          <a:xfrm>
            <a:off x="633175" y="4136500"/>
            <a:ext cx="7915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1" name="Google Shape;33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2501" y="1820600"/>
            <a:ext cx="30861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3"/>
          <p:cNvSpPr/>
          <p:nvPr/>
        </p:nvSpPr>
        <p:spPr>
          <a:xfrm rot="-25123">
            <a:off x="620803" y="1929311"/>
            <a:ext cx="3489393" cy="10698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зовсім інакше будую в Майнкрафті, але хотів би подивитися, як ти це робиш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3" name="Google Shape;333;p43"/>
          <p:cNvSpPr/>
          <p:nvPr/>
        </p:nvSpPr>
        <p:spPr>
          <a:xfrm flipH="1" rot="-5372958">
            <a:off x="3591824" y="297850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3"/>
          <p:cNvSpPr/>
          <p:nvPr/>
        </p:nvSpPr>
        <p:spPr>
          <a:xfrm rot="-1307">
            <a:off x="633175" y="341583"/>
            <a:ext cx="7891501" cy="12315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Нам варто з цікавістю ставитися до кожної людини й визначати її вподобання, потреби й поведінку.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425925" y="2106987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Чим вони відрізняються?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1" name="Google Shape;111;p26"/>
          <p:cNvSpPr/>
          <p:nvPr/>
        </p:nvSpPr>
        <p:spPr>
          <a:xfrm>
            <a:off x="425925" y="3500628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чим вони схожі?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3923050" y="4215100"/>
            <a:ext cx="2072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«Космотабір»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26"/>
          <p:cNvPicPr preferRelativeResize="0"/>
          <p:nvPr/>
        </p:nvPicPr>
        <p:blipFill rotWithShape="1">
          <a:blip r:embed="rId3">
            <a:alphaModFix/>
          </a:blip>
          <a:srcRect b="0" l="4412" r="3482" t="0"/>
          <a:stretch/>
        </p:blipFill>
        <p:spPr>
          <a:xfrm>
            <a:off x="3995863" y="755077"/>
            <a:ext cx="1981200" cy="3227400"/>
          </a:xfrm>
          <a:prstGeom prst="roundRect">
            <a:avLst>
              <a:gd fmla="val 9297" name="adj"/>
            </a:avLst>
          </a:prstGeom>
          <a:noFill/>
          <a:ln>
            <a:noFill/>
          </a:ln>
        </p:spPr>
      </p:pic>
      <p:pic>
        <p:nvPicPr>
          <p:cNvPr id="114" name="Google Shape;11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5843" y="755077"/>
            <a:ext cx="2611200" cy="1741800"/>
          </a:xfrm>
          <a:prstGeom prst="roundRect">
            <a:avLst>
              <a:gd fmla="val 11374" name="adj"/>
            </a:avLst>
          </a:prstGeom>
          <a:noFill/>
          <a:ln>
            <a:noFill/>
          </a:ln>
        </p:spPr>
      </p:pic>
      <p:pic>
        <p:nvPicPr>
          <p:cNvPr id="115" name="Google Shape;11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1799" y="2650416"/>
            <a:ext cx="2611200" cy="1740600"/>
          </a:xfrm>
          <a:prstGeom prst="roundRect">
            <a:avLst>
              <a:gd fmla="val 10588" name="adj"/>
            </a:avLst>
          </a:prstGeom>
          <a:noFill/>
          <a:ln>
            <a:noFill/>
          </a:ln>
        </p:spPr>
      </p:pic>
      <p:pic>
        <p:nvPicPr>
          <p:cNvPr id="116" name="Google Shape;116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31172">
            <a:off x="3775535" y="298012"/>
            <a:ext cx="1412458" cy="12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50129">
            <a:off x="6255346" y="3954994"/>
            <a:ext cx="606677" cy="100131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6"/>
          <p:cNvSpPr txBox="1"/>
          <p:nvPr/>
        </p:nvSpPr>
        <p:spPr>
          <a:xfrm>
            <a:off x="372450" y="980175"/>
            <a:ext cx="25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Яких дітей ви бачите на фото?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119" name="Google Shape;119;p26"/>
          <p:cNvSpPr/>
          <p:nvPr/>
        </p:nvSpPr>
        <p:spPr>
          <a:xfrm>
            <a:off x="425925" y="713345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Кого ви бачите на фото?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запитати в неї про її почуття та дії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попросити її пояснити свою поведінку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вивчати інформацію про людей з інвалідністю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 спеціальних ресурсах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дивитися фільми та мультфільми, читати книжки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різних людей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0" name="Google Shape;340;p44"/>
          <p:cNvSpPr/>
          <p:nvPr/>
        </p:nvSpPr>
        <p:spPr>
          <a:xfrm rot="-159867">
            <a:off x="653121" y="354357"/>
            <a:ext cx="6343758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Якщо я не розумію людину, то можу: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41" name="Google Shape;34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064281" y="1311724"/>
            <a:ext cx="1402156" cy="1224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5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«Диво» 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— фільм про хлопчика Оґґі Пуллмана, який народився з рідкісним генетичним захворюванням — синдромом Трічера Коллінза, що спричинило серйозні деформації обличчя. Оґґі переніс численні операції та до 10 років навчався вдома, проте згодом вирішив піти до школи, де стикнувся з викликами адаптації та спілкування.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7" name="Google Shape;347;p45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«Зіроньки на землі»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— фільм про життя Ішана Авасті, 8-річного хлопчика з дислексією (порушенням читання). Ішан має багату уяву і дивовижні художні здібності, але йому важко вчитися в школі. Через труднощі з читанням і письмом його часто вважають ледачим або неслухняним, він постійно зазнає критики від учителів та батьків, які не розуміють його проблем.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8" name="Google Shape;348;p45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подивитися?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49" name="Google Shape;34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7666">
            <a:off x="787037" y="312519"/>
            <a:ext cx="1401864" cy="2102432"/>
          </a:xfrm>
          <a:prstGeom prst="roundRect">
            <a:avLst>
              <a:gd fmla="val 8528" name="adj"/>
            </a:avLst>
          </a:prstGeom>
          <a:noFill/>
          <a:ln>
            <a:noFill/>
          </a:ln>
        </p:spPr>
      </p:pic>
      <p:pic>
        <p:nvPicPr>
          <p:cNvPr id="350" name="Google Shape;35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69007">
            <a:off x="6642480" y="299373"/>
            <a:ext cx="1446827" cy="2169954"/>
          </a:xfrm>
          <a:prstGeom prst="roundRect">
            <a:avLst>
              <a:gd fmla="val 7668" name="adj"/>
            </a:avLst>
          </a:prstGeom>
          <a:noFill/>
          <a:ln>
            <a:noFill/>
          </a:ln>
        </p:spPr>
      </p:pic>
      <p:pic>
        <p:nvPicPr>
          <p:cNvPr id="351" name="Google Shape;35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6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8" name="Google Shape;358;p46"/>
          <p:cNvSpPr txBox="1"/>
          <p:nvPr/>
        </p:nvSpPr>
        <p:spPr>
          <a:xfrm>
            <a:off x="674008" y="1546742"/>
            <a:ext cx="5402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 приїжджайте до Львова на екскурсію.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Але берете з собою мапу Києва й намагаєтеся гуляти містом за нею!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вдасться вам знайти потрібні локації?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9" name="Google Shape;359;p46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60" name="Google Shape;36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7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7" name="Google Shape;367;p47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 Хіба ми очікуємо, що Львів перетвориться на Київ? </a:t>
            </a:r>
            <a:b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Натомість ми досліджуємо Львів і приймаємо його таким!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Так і з людьми. Не варто очікувати, що вони мають такі ж особливості, як і ви. Ми всі різні, але від цього не менш прекрасні.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8" name="Google Shape;368;p47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69" name="Google Shape;36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8"/>
          <p:cNvSpPr/>
          <p:nvPr/>
        </p:nvSpPr>
        <p:spPr>
          <a:xfrm>
            <a:off x="423600" y="728525"/>
            <a:ext cx="5256600" cy="38712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6" name="Google Shape;376;p48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Потрапляючи у новий простір, робот-пилосос їздить кімнатою та наштовхується на різні меблі, він одразу перепрограмовує себе, що надалі тут треба бути обачнішим, а ось тут — вільний прохід. Робот-пилосос досліджує простір та будує його індивідуальну карту.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Будьте дослідниками з різними людьми! Будуйте для себе їхню індивідуальну карту!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7" name="Google Shape;377;p48"/>
          <p:cNvSpPr/>
          <p:nvPr/>
        </p:nvSpPr>
        <p:spPr>
          <a:xfrm rot="148124">
            <a:off x="580726" y="372364"/>
            <a:ext cx="4088294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Чого нас може навчити робот-пилосос?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78" name="Google Shape;378;p48"/>
          <p:cNvPicPr preferRelativeResize="0"/>
          <p:nvPr/>
        </p:nvPicPr>
        <p:blipFill rotWithShape="1">
          <a:blip r:embed="rId3">
            <a:alphaModFix/>
          </a:blip>
          <a:srcRect b="-531" l="10572" r="11229" t="16221"/>
          <a:stretch/>
        </p:blipFill>
        <p:spPr>
          <a:xfrm>
            <a:off x="5833975" y="728525"/>
            <a:ext cx="2993700" cy="3228000"/>
          </a:xfrm>
          <a:prstGeom prst="roundRect">
            <a:avLst>
              <a:gd fmla="val 7563" name="adj"/>
            </a:avLst>
          </a:prstGeom>
          <a:noFill/>
          <a:ln>
            <a:noFill/>
          </a:ln>
        </p:spPr>
      </p:pic>
      <p:sp>
        <p:nvSpPr>
          <p:cNvPr id="379" name="Google Shape;379;p48"/>
          <p:cNvSpPr txBox="1"/>
          <p:nvPr/>
        </p:nvSpPr>
        <p:spPr>
          <a:xfrm>
            <a:off x="5904250" y="4215100"/>
            <a:ext cx="2343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</a:t>
            </a: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domopolis.ua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derstand autism, the person and what to do. Visit http://bit.ly/2UuogeG" id="384" name="Google Shape;384;p49" title="Can you make it to the end?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0"/>
          <p:cNvSpPr/>
          <p:nvPr/>
        </p:nvSpPr>
        <p:spPr>
          <a:xfrm>
            <a:off x="421300" y="788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поруч реагують на його поведінку?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90" name="Google Shape;39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137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74062" y="2352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derstand autism, the person and what to do. Visit http://bit.ly/2UuogeG" id="396" name="Google Shape;396;p51" title="Can you make it to the end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550" y="942000"/>
            <a:ext cx="7313050" cy="41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1"/>
          <p:cNvSpPr txBox="1"/>
          <p:nvPr/>
        </p:nvSpPr>
        <p:spPr>
          <a:xfrm>
            <a:off x="492550" y="331950"/>
            <a:ext cx="616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Перегляньмо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 відео повністю! 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2"/>
          <p:cNvSpPr/>
          <p:nvPr/>
        </p:nvSpPr>
        <p:spPr>
          <a:xfrm>
            <a:off x="315375" y="460550"/>
            <a:ext cx="8476800" cy="42489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з аутизмом бачать / чують світ?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змінилося ваше враження після перегляду відео?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буває у вас таке, що голосні звуки навколо дратують?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03" name="Google Shape;40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3">
            <a:off x="7585774" y="468560"/>
            <a:ext cx="884978" cy="146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2">
            <a:off x="6844308" y="317964"/>
            <a:ext cx="686950" cy="113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3"/>
          <p:cNvSpPr/>
          <p:nvPr/>
        </p:nvSpPr>
        <p:spPr>
          <a:xfrm rot="-1220">
            <a:off x="2411898" y="1396541"/>
            <a:ext cx="4227300" cy="9963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Почніть із простого —</a:t>
            </a:r>
            <a:endParaRPr b="1" sz="23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0" name="Google Shape;410;p53"/>
          <p:cNvSpPr/>
          <p:nvPr/>
        </p:nvSpPr>
        <p:spPr>
          <a:xfrm rot="169552">
            <a:off x="1507480" y="2484305"/>
            <a:ext cx="6036440" cy="101257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використовуйте правильні слова!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11" name="Google Shape;41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292114" y="500701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2" y="25717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60749"/>
            <a:ext cx="9144003" cy="608112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7"/>
          <p:cNvSpPr/>
          <p:nvPr/>
        </p:nvSpPr>
        <p:spPr>
          <a:xfrm>
            <a:off x="2426050" y="1609500"/>
            <a:ext cx="4596600" cy="16365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 зірковому небі ви бачите різноманітні сузірʼя.</a:t>
            </a:r>
            <a:endParaRPr b="1" sz="3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4"/>
          <p:cNvSpPr txBox="1"/>
          <p:nvPr/>
        </p:nvSpPr>
        <p:spPr>
          <a:xfrm>
            <a:off x="373800" y="2355925"/>
            <a:ext cx="3365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850">
                <a:solidFill>
                  <a:srgbClr val="FF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ГЛУХИЙ / ГЛУХА</a:t>
            </a:r>
            <a:endParaRPr sz="2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8" name="Google Shape;418;p54"/>
          <p:cNvSpPr/>
          <p:nvPr/>
        </p:nvSpPr>
        <p:spPr>
          <a:xfrm>
            <a:off x="371513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D6007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9" name="Google Shape;419;p54"/>
          <p:cNvSpPr txBox="1"/>
          <p:nvPr/>
        </p:nvSpPr>
        <p:spPr>
          <a:xfrm>
            <a:off x="616500" y="1139401"/>
            <a:ext cx="2216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CЛІПИЙ / СЛІПА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54"/>
          <p:cNvSpPr txBox="1"/>
          <p:nvPr/>
        </p:nvSpPr>
        <p:spPr>
          <a:xfrm>
            <a:off x="2085215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endParaRPr b="1" sz="4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1" name="Google Shape;421;p54"/>
          <p:cNvSpPr txBox="1"/>
          <p:nvPr/>
        </p:nvSpPr>
        <p:spPr>
          <a:xfrm>
            <a:off x="616500" y="3111697"/>
            <a:ext cx="2344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ЕПІЛЕПТИК / </a:t>
            </a:r>
            <a:b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ЕПІЛЕПТИЧКА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2" name="Google Shape;422;p54"/>
          <p:cNvSpPr txBox="1"/>
          <p:nvPr/>
        </p:nvSpPr>
        <p:spPr>
          <a:xfrm>
            <a:off x="616500" y="1747657"/>
            <a:ext cx="2410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ГЛУХИЙ / ГЛУХА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" name="Google Shape;423;p54"/>
          <p:cNvSpPr txBox="1"/>
          <p:nvPr/>
        </p:nvSpPr>
        <p:spPr>
          <a:xfrm>
            <a:off x="616500" y="2390397"/>
            <a:ext cx="24726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ДАЛЬТОНІК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" name="Google Shape;424;p54"/>
          <p:cNvSpPr/>
          <p:nvPr/>
        </p:nvSpPr>
        <p:spPr>
          <a:xfrm>
            <a:off x="4690991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5" name="Google Shape;425;p54"/>
          <p:cNvSpPr txBox="1"/>
          <p:nvPr/>
        </p:nvSpPr>
        <p:spPr>
          <a:xfrm>
            <a:off x="4991669" y="1063201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ЗОРУ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54"/>
          <p:cNvSpPr txBox="1"/>
          <p:nvPr/>
        </p:nvSpPr>
        <p:spPr>
          <a:xfrm>
            <a:off x="6460680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b="1" sz="4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7" name="Google Shape;427;p54"/>
          <p:cNvSpPr txBox="1"/>
          <p:nvPr/>
        </p:nvSpPr>
        <p:spPr>
          <a:xfrm>
            <a:off x="4991674" y="1746947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СЛУХУ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" name="Google Shape;428;p54"/>
          <p:cNvSpPr txBox="1"/>
          <p:nvPr/>
        </p:nvSpPr>
        <p:spPr>
          <a:xfrm>
            <a:off x="4991669" y="2447882"/>
            <a:ext cx="34299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СПРИЙНЯТТЯ КОЛЬОРУ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54"/>
          <p:cNvSpPr txBox="1"/>
          <p:nvPr/>
        </p:nvSpPr>
        <p:spPr>
          <a:xfrm>
            <a:off x="4991669" y="3880837"/>
            <a:ext cx="21336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0" name="Google Shape;43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67693">
            <a:off x="8238255" y="499452"/>
            <a:ext cx="342892" cy="1021999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4"/>
          <p:cNvSpPr txBox="1"/>
          <p:nvPr/>
        </p:nvSpPr>
        <p:spPr>
          <a:xfrm>
            <a:off x="616500" y="3880837"/>
            <a:ext cx="3699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ІНВАЛІД, ЛЮДИНА З ОСОБЛИВИМИ ПОТРЕБАМИ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2" name="Google Shape;432;p54"/>
          <p:cNvSpPr txBox="1"/>
          <p:nvPr/>
        </p:nvSpPr>
        <p:spPr>
          <a:xfrm>
            <a:off x="4991675" y="3242082"/>
            <a:ext cx="3539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ЕПІЛЕПСІЄЮ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5"/>
          <p:cNvSpPr/>
          <p:nvPr/>
        </p:nvSpPr>
        <p:spPr>
          <a:xfrm>
            <a:off x="421300" y="1107350"/>
            <a:ext cx="4884000" cy="37515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8" name="Google Shape;438;p55"/>
          <p:cNvSpPr/>
          <p:nvPr/>
        </p:nvSpPr>
        <p:spPr>
          <a:xfrm rot="-159863">
            <a:off x="731649" y="385291"/>
            <a:ext cx="201998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ЛЮДИНА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9" name="Google Shape;439;p55"/>
          <p:cNvSpPr txBox="1"/>
          <p:nvPr/>
        </p:nvSpPr>
        <p:spPr>
          <a:xfrm>
            <a:off x="860675" y="1376635"/>
            <a:ext cx="4010400" cy="3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епілепсією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інвалідністю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порушенням слуху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блакитними очима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кольоровим волоссям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алергією на цитрусові 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музичними вподобаннями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0" name="Google Shape;440;p55"/>
          <p:cNvSpPr/>
          <p:nvPr/>
        </p:nvSpPr>
        <p:spPr>
          <a:xfrm rot="-24844">
            <a:off x="5664387" y="1186686"/>
            <a:ext cx="2905876" cy="105542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Бо насамперед ви люди,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вже потім — ваші особливості.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1" name="Google Shape;441;p55"/>
          <p:cNvSpPr/>
          <p:nvPr/>
        </p:nvSpPr>
        <p:spPr>
          <a:xfrm rot="5372958">
            <a:off x="5806149" y="22461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2" name="Google Shape;44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428461" y="2631661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0139">
            <a:off x="6192557" y="3697297"/>
            <a:ext cx="428859" cy="70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6"/>
          <p:cNvSpPr/>
          <p:nvPr/>
        </p:nvSpPr>
        <p:spPr>
          <a:xfrm rot="-1272">
            <a:off x="1688100" y="973890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Пригадаймо ситуації, коли ви в команді зробили щось класне:</a:t>
            </a:r>
            <a:endParaRPr b="1" sz="23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9" name="Google Shape;449;p56"/>
          <p:cNvSpPr/>
          <p:nvPr/>
        </p:nvSpPr>
        <p:spPr>
          <a:xfrm rot="169552">
            <a:off x="1534111" y="2484150"/>
            <a:ext cx="6036440" cy="128410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шкільний виступ, виставку, ярмарок, проєкт, дослідження.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0" name="Google Shape;45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916614" y="374126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2" y="25717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7"/>
          <p:cNvSpPr/>
          <p:nvPr/>
        </p:nvSpPr>
        <p:spPr>
          <a:xfrm rot="-588">
            <a:off x="1955950" y="348476"/>
            <a:ext cx="5257500" cy="79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 двоє — більше, ніж один.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7" name="Google Shape;457;p57"/>
          <p:cNvSpPr/>
          <p:nvPr/>
        </p:nvSpPr>
        <p:spPr>
          <a:xfrm>
            <a:off x="373675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8" name="Google Shape;458;p57"/>
          <p:cNvSpPr/>
          <p:nvPr/>
        </p:nvSpPr>
        <p:spPr>
          <a:xfrm>
            <a:off x="4688423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9" name="Google Shape;45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724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7"/>
          <p:cNvSpPr/>
          <p:nvPr/>
        </p:nvSpPr>
        <p:spPr>
          <a:xfrm rot="-22564">
            <a:off x="2403614" y="1565363"/>
            <a:ext cx="1416931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 розумію цю задачу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1" name="Google Shape;461;p57"/>
          <p:cNvSpPr/>
          <p:nvPr/>
        </p:nvSpPr>
        <p:spPr>
          <a:xfrm rot="5372958">
            <a:off x="3409626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57"/>
          <p:cNvSpPr/>
          <p:nvPr/>
        </p:nvSpPr>
        <p:spPr>
          <a:xfrm rot="-25156">
            <a:off x="4879118" y="1578678"/>
            <a:ext cx="1885850" cy="62161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поясню тобі задачі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3" name="Google Shape;463;p57"/>
          <p:cNvSpPr/>
          <p:nvPr/>
        </p:nvSpPr>
        <p:spPr>
          <a:xfrm rot="5372958">
            <a:off x="503144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3657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193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070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7"/>
          <p:cNvSpPr/>
          <p:nvPr/>
        </p:nvSpPr>
        <p:spPr>
          <a:xfrm rot="-22203">
            <a:off x="6872402" y="1564614"/>
            <a:ext cx="1672235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можу пояснити тобі англійську!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8" name="Google Shape;468;p57"/>
          <p:cNvSpPr/>
          <p:nvPr/>
        </p:nvSpPr>
        <p:spPr>
          <a:xfrm rot="5372958">
            <a:off x="810702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8"/>
          <p:cNvSpPr/>
          <p:nvPr/>
        </p:nvSpPr>
        <p:spPr>
          <a:xfrm rot="-1175">
            <a:off x="1454619" y="1448036"/>
            <a:ext cx="6141900" cy="9963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Разом — це не просто сидіти поруч.</a:t>
            </a:r>
            <a:endParaRPr b="1" sz="23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4" name="Google Shape;474;p58"/>
          <p:cNvSpPr/>
          <p:nvPr/>
        </p:nvSpPr>
        <p:spPr>
          <a:xfrm rot="169552">
            <a:off x="1507480" y="2535767"/>
            <a:ext cx="6036440" cy="101257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Разом — це про взаємопідтримку </a:t>
            </a:r>
            <a:br>
              <a:rPr b="1" lang="en" sz="2300"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і взаємодопомогу.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75" name="Google Shape;47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899464" y="-18337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77" y="272791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9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2" name="Google Shape;482;p59"/>
          <p:cNvSpPr/>
          <p:nvPr/>
        </p:nvSpPr>
        <p:spPr>
          <a:xfrm rot="-159613">
            <a:off x="730509" y="404413"/>
            <a:ext cx="4156179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ще ви можете робити багато чого: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3" name="Google Shape;483;p59"/>
          <p:cNvSpPr txBox="1"/>
          <p:nvPr/>
        </p:nvSpPr>
        <p:spPr>
          <a:xfrm>
            <a:off x="784475" y="1500975"/>
            <a:ext cx="58332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дружити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створювати комфорт у класі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змінювати світ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допомагати, якщо попросили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просити допомоги й підтримки в інших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разом працювати над проєкто</a:t>
            </a: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84" name="Google Shape;48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172806" y="12875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24415">
            <a:off x="5394057" y="1103187"/>
            <a:ext cx="2391598" cy="997866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9"/>
          <p:cNvSpPr/>
          <p:nvPr/>
        </p:nvSpPr>
        <p:spPr>
          <a:xfrm rot="169040">
            <a:off x="754585" y="3980113"/>
            <a:ext cx="6665056" cy="63165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А також безліч корисних справ, які об’єднують.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0"/>
          <p:cNvSpPr/>
          <p:nvPr/>
        </p:nvSpPr>
        <p:spPr>
          <a:xfrm>
            <a:off x="469650" y="542550"/>
            <a:ext cx="8204700" cy="40584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2" name="Google Shape;492;p60"/>
          <p:cNvSpPr txBox="1"/>
          <p:nvPr/>
        </p:nvSpPr>
        <p:spPr>
          <a:xfrm>
            <a:off x="784475" y="923057"/>
            <a:ext cx="7274400" cy="3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Діяти інклюзивно — означає робити так, щоб кожен </a:t>
            </a:r>
            <a:b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 кожна почувалися комфортно, зручно і безпечно. </a:t>
            </a:r>
            <a:endParaRPr b="1"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бути трохи тихішими, коли працюємо разом, </a:t>
            </a:r>
            <a:b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щоб інші команди теж могли налагодити свою роботу.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залишати проходи вільними, щоб усім було зручно пересуватися.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Якщо в когось поганий настрій, ми можемо запитати, чи потрібна допомога, і підтримати теплим словом. Ми теж можемо попросити про допомогу, якщо потребуємо її. </a:t>
            </a:r>
            <a:endParaRPr sz="16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93" name="Google Shape;49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6551056" y="535645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1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9" name="Google Shape;499;p61"/>
          <p:cNvSpPr/>
          <p:nvPr/>
        </p:nvSpPr>
        <p:spPr>
          <a:xfrm rot="-159495">
            <a:off x="730850" y="418962"/>
            <a:ext cx="3531800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Інклюзивність —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00" name="Google Shape;500;p61"/>
          <p:cNvSpPr txBox="1"/>
          <p:nvPr/>
        </p:nvSpPr>
        <p:spPr>
          <a:xfrm>
            <a:off x="784475" y="1577175"/>
            <a:ext cx="55728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 не тільки про допомогу тим, хто має інвалідність. Це про створення такого простору, де кожен та кожна відчувають, що їх поважають, де всім зручно навчатися, дружити, працювати й просто бути собою. Коли ми діємо інклюзивно, ми стаємо командою, в якій усім добре і безпечно.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501" name="Google Shape;50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510661" y="994211"/>
            <a:ext cx="1771652" cy="175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2"/>
          <p:cNvSpPr/>
          <p:nvPr/>
        </p:nvSpPr>
        <p:spPr>
          <a:xfrm rot="-520">
            <a:off x="1610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Того, що нас об’єднує, більше, ніж того, що в нас відмінне.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07" name="Google Shape;507;p62"/>
          <p:cNvSpPr/>
          <p:nvPr/>
        </p:nvSpPr>
        <p:spPr>
          <a:xfrm>
            <a:off x="373675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08" name="Google Shape;508;p62"/>
          <p:cNvSpPr/>
          <p:nvPr/>
        </p:nvSpPr>
        <p:spPr>
          <a:xfrm>
            <a:off x="4688423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09" name="Google Shape;50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72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62"/>
          <p:cNvSpPr/>
          <p:nvPr/>
        </p:nvSpPr>
        <p:spPr>
          <a:xfrm rot="-22258">
            <a:off x="508526" y="1658628"/>
            <a:ext cx="2270448" cy="6348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Круто, що ми обоє любимо супергероїв Марвел!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1" name="Google Shape;511;p62"/>
          <p:cNvSpPr/>
          <p:nvPr/>
        </p:nvSpPr>
        <p:spPr>
          <a:xfrm flipH="1" rot="-5372958">
            <a:off x="750762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2"/>
          <p:cNvSpPr/>
          <p:nvPr/>
        </p:nvSpPr>
        <p:spPr>
          <a:xfrm rot="-22365">
            <a:off x="2880110" y="1645438"/>
            <a:ext cx="1429530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зараз принесу комікс з першого поверху!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3" name="Google Shape;513;p62"/>
          <p:cNvSpPr/>
          <p:nvPr/>
        </p:nvSpPr>
        <p:spPr>
          <a:xfrm rot="5372958">
            <a:off x="2995669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62"/>
          <p:cNvSpPr/>
          <p:nvPr/>
        </p:nvSpPr>
        <p:spPr>
          <a:xfrm rot="-25086">
            <a:off x="5301889" y="1659092"/>
            <a:ext cx="2137857" cy="62161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Тобі потрібна допомога?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5" name="Google Shape;515;p62"/>
          <p:cNvSpPr/>
          <p:nvPr/>
        </p:nvSpPr>
        <p:spPr>
          <a:xfrm rot="5372958">
            <a:off x="5454225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6" name="Google Shape;51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037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693" y="2575657"/>
            <a:ext cx="1651075" cy="2129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0868" y="2575657"/>
            <a:ext cx="1651075" cy="2129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Діти з інвалідністю — це просто діти! Інвалідність не визначає їхню особистість, а є лише однією з багатьох характеристик. &#10;&#10;Ми хочемо змінити ставлення українців до дітей з інвалідністю. А також підвищити рівень знань про інклюзію та доступність серед дорослих і молоді.&#10;&#10;Комунікаційна кампанія «Діти як діти» створена Радницею — уповноваженою Президента України з прав дитини та дитячої реабілітації Дар’єю Герасимчук у партнерстві з ЮНІСЕФ. &#10;&#10;Діти з інвалідністю —  діти як діти." id="523" name="Google Shape;523;p63" title="Діти з інвалідністю —  діти як діти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/>
          <p:nvPr/>
        </p:nvSpPr>
        <p:spPr>
          <a:xfrm>
            <a:off x="2729100" y="1457098"/>
            <a:ext cx="3685800" cy="16365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Планета Земля неймовірно різноманітна.</a:t>
            </a:r>
            <a:endParaRPr b="1" sz="3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31" name="Google Shape;13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1079" y="783377"/>
            <a:ext cx="1852870" cy="175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600" y="3362450"/>
            <a:ext cx="912552" cy="91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2126" y="3484769"/>
            <a:ext cx="1184950" cy="131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800" y="1539724"/>
            <a:ext cx="968000" cy="32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 rot="-411897">
            <a:off x="1122474" y="352714"/>
            <a:ext cx="1705400" cy="123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93613" y="2018975"/>
            <a:ext cx="803924" cy="241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41051" y="405547"/>
            <a:ext cx="776451" cy="11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10456" y="3166214"/>
            <a:ext cx="1022894" cy="1656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66775" y="3006050"/>
            <a:ext cx="834492" cy="181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4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сьогодні було для тебе найважливішим відкриттям?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 що ти тепер звертатимеш більше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уваги у школі чи на вулиці?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Яку одну дію ти готовий зробити вже сьогодні, щоб комусь поруч стало комфортніше або легше?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9" name="Google Shape;529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6977325" y="1391127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78419" y="3024984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4289" y="1034371"/>
            <a:ext cx="3642574" cy="342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/>
          <p:nvPr/>
        </p:nvSpPr>
        <p:spPr>
          <a:xfrm>
            <a:off x="391327" y="708869"/>
            <a:ext cx="4581000" cy="1356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 Землі живе понад 8 мільярдів людей.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6" name="Google Shape;146;p29"/>
          <p:cNvSpPr/>
          <p:nvPr/>
        </p:nvSpPr>
        <p:spPr>
          <a:xfrm rot="-151302">
            <a:off x="1241115" y="1962516"/>
            <a:ext cx="3484274" cy="1333897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Чи всі ці люди однакові?</a:t>
            </a:r>
            <a:endParaRPr b="1" sz="30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7" name="Google Shape;14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680" y="2678655"/>
            <a:ext cx="1530051" cy="156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/>
          <p:nvPr/>
        </p:nvSpPr>
        <p:spPr>
          <a:xfrm rot="-520">
            <a:off x="1547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Дослідіть людей у своєму класі.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880850" y="147205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4" name="Google Shape;154;p30"/>
          <p:cNvSpPr txBox="1"/>
          <p:nvPr>
            <p:ph idx="1" type="subTitle"/>
          </p:nvPr>
        </p:nvSpPr>
        <p:spPr>
          <a:xfrm>
            <a:off x="2204350" y="1880250"/>
            <a:ext cx="4735200" cy="28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з них має блакитні очі?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зелені чи карі?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 кого біляве волосся?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 кого — темне?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більше любить математику,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фізкультуру?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5" name="Google Shape;15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47031" y="15720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338">
            <a:off x="224293" y="15632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867212" y="3240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/>
          <p:nvPr/>
        </p:nvSpPr>
        <p:spPr>
          <a:xfrm>
            <a:off x="3019050" y="1336725"/>
            <a:ext cx="3191400" cy="10080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Люди — різні.</a:t>
            </a:r>
            <a:endParaRPr b="1" sz="3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3" name="Google Shape;163;p31"/>
          <p:cNvSpPr/>
          <p:nvPr/>
        </p:nvSpPr>
        <p:spPr>
          <a:xfrm rot="-151072">
            <a:off x="2768379" y="2328041"/>
            <a:ext cx="3824192" cy="100777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І ви теж — різні.</a:t>
            </a:r>
            <a:endParaRPr b="1" sz="3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64" name="Google Shape;1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9388" y="3338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62125" y="329188"/>
            <a:ext cx="1214874" cy="196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131" y="2480924"/>
            <a:ext cx="1448464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67578" y="185134"/>
            <a:ext cx="953756" cy="225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58882" y="212889"/>
            <a:ext cx="1135424" cy="2200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03914" y="2624850"/>
            <a:ext cx="777135" cy="230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1350" y="283006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37111" y="2837793"/>
            <a:ext cx="961188" cy="2050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/>
          <p:nvPr/>
        </p:nvSpPr>
        <p:spPr>
          <a:xfrm>
            <a:off x="2543175" y="1460550"/>
            <a:ext cx="3685800" cy="1008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Ми всі — різні.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7" name="Google Shape;177;p32"/>
          <p:cNvSpPr/>
          <p:nvPr/>
        </p:nvSpPr>
        <p:spPr>
          <a:xfrm rot="-151148">
            <a:off x="2837569" y="2451825"/>
            <a:ext cx="3685762" cy="100777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Ми</a:t>
            </a:r>
            <a:r>
              <a:rPr b="1" lang="en" sz="30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b="1" lang="en" sz="3000">
                <a:latin typeface="Inter"/>
                <a:ea typeface="Inter"/>
                <a:cs typeface="Inter"/>
                <a:sym typeface="Inter"/>
              </a:rPr>
              <a:t>люди.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78" name="Google Shape;1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512" y="2980175"/>
            <a:ext cx="1246761" cy="201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3750" y="27486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070" y="3535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00" y="2784960"/>
            <a:ext cx="1017126" cy="221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85461" y="457318"/>
            <a:ext cx="961188" cy="205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14690" y="2829595"/>
            <a:ext cx="1576698" cy="2033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3300" y="44881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19950" y="257118"/>
            <a:ext cx="1095698" cy="2250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2282">
            <a:alpha val="20000"/>
          </a:srgbClr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/>
          <p:nvPr/>
        </p:nvSpPr>
        <p:spPr>
          <a:xfrm>
            <a:off x="880800" y="347525"/>
            <a:ext cx="7382400" cy="39000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1" name="Google Shape;191;p33"/>
          <p:cNvSpPr txBox="1"/>
          <p:nvPr/>
        </p:nvSpPr>
        <p:spPr>
          <a:xfrm>
            <a:off x="1584550" y="712389"/>
            <a:ext cx="6074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Уявіть, що вчителька поділила своїх учнів на дві групи за кольором очей: блакитнооких і карооких.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Вона сказала дітям, що блакитноокі люди «кращі» — розумніші, старанніші й заслуговують на більше привілеїв, тоді як кароокі мають бути обмеженими в правах. Наступного дня ролі помінялися.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33"/>
          <p:cNvSpPr/>
          <p:nvPr/>
        </p:nvSpPr>
        <p:spPr>
          <a:xfrm rot="-139919">
            <a:off x="1942653" y="3786670"/>
            <a:ext cx="5330615" cy="934365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Як, на вашу думку, змінилися стосунки дітей?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93" name="Google Shape;1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8218" y="1931308"/>
            <a:ext cx="1555182" cy="264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041" y="1981750"/>
            <a:ext cx="1221025" cy="25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