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comments+xml" PartName="/ppt/comments/comment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5143500" cx="9144000"/>
  <p:notesSz cx="6858000" cy="9144000"/>
  <p:embeddedFontLst>
    <p:embeddedFont>
      <p:font typeface="Inter"/>
      <p:regular r:id="rId48"/>
      <p:bold r:id="rId49"/>
      <p:italic r:id="rId50"/>
      <p:boldItalic r:id="rId51"/>
    </p:embeddedFont>
    <p:embeddedFont>
      <p:font typeface="Open Sans SemiBold"/>
      <p:regular r:id="rId52"/>
      <p:bold r:id="rId53"/>
      <p:italic r:id="rId54"/>
      <p:boldItalic r:id="rId55"/>
    </p:embeddedFont>
    <p:embeddedFont>
      <p:font typeface="Roboto Mono"/>
      <p:regular r:id="rId56"/>
      <p:bold r:id="rId57"/>
      <p:italic r:id="rId58"/>
      <p:boldItalic r:id="rId59"/>
    </p:embeddedFont>
    <p:embeddedFont>
      <p:font typeface="Open Sans"/>
      <p:regular r:id="rId60"/>
      <p:bold r:id="rId61"/>
      <p:italic r:id="rId62"/>
      <p:boldItalic r:id="rId6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747775"/>
          </p15:clr>
        </p15:guide>
        <p15:guide id="2" orient="horz" pos="162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2" name="Deleted account"/>
  <p:cmAuthor clrIdx="1" id="1" initials="" lastIdx="1" name="Anastasiia Brechk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font" Target="fonts/Inter-regular.fntdata"/><Relationship Id="rId47" Type="http://schemas.openxmlformats.org/officeDocument/2006/relationships/slide" Target="slides/slide41.xml"/><Relationship Id="rId49" Type="http://schemas.openxmlformats.org/officeDocument/2006/relationships/font" Target="fonts/Inter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OpenSans-italic.fntdata"/><Relationship Id="rId61" Type="http://schemas.openxmlformats.org/officeDocument/2006/relationships/font" Target="fonts/OpenSans-bold.fntdata"/><Relationship Id="rId20" Type="http://schemas.openxmlformats.org/officeDocument/2006/relationships/slide" Target="slides/slide14.xml"/><Relationship Id="rId63" Type="http://schemas.openxmlformats.org/officeDocument/2006/relationships/font" Target="fonts/OpenSans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OpenSans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Inter-boldItalic.fntdata"/><Relationship Id="rId50" Type="http://schemas.openxmlformats.org/officeDocument/2006/relationships/font" Target="fonts/Inter-italic.fntdata"/><Relationship Id="rId53" Type="http://schemas.openxmlformats.org/officeDocument/2006/relationships/font" Target="fonts/OpenSansSemiBold-bold.fntdata"/><Relationship Id="rId52" Type="http://schemas.openxmlformats.org/officeDocument/2006/relationships/font" Target="fonts/OpenSansSemiBold-regular.fntdata"/><Relationship Id="rId11" Type="http://schemas.openxmlformats.org/officeDocument/2006/relationships/slide" Target="slides/slide5.xml"/><Relationship Id="rId55" Type="http://schemas.openxmlformats.org/officeDocument/2006/relationships/font" Target="fonts/OpenSansSemiBold-boldItalic.fntdata"/><Relationship Id="rId10" Type="http://schemas.openxmlformats.org/officeDocument/2006/relationships/slide" Target="slides/slide4.xml"/><Relationship Id="rId54" Type="http://schemas.openxmlformats.org/officeDocument/2006/relationships/font" Target="fonts/OpenSansSemiBold-italic.fntdata"/><Relationship Id="rId13" Type="http://schemas.openxmlformats.org/officeDocument/2006/relationships/slide" Target="slides/slide7.xml"/><Relationship Id="rId57" Type="http://schemas.openxmlformats.org/officeDocument/2006/relationships/font" Target="fonts/RobotoMono-bold.fntdata"/><Relationship Id="rId12" Type="http://schemas.openxmlformats.org/officeDocument/2006/relationships/slide" Target="slides/slide6.xml"/><Relationship Id="rId56" Type="http://schemas.openxmlformats.org/officeDocument/2006/relationships/font" Target="fonts/RobotoMono-regular.fntdata"/><Relationship Id="rId15" Type="http://schemas.openxmlformats.org/officeDocument/2006/relationships/slide" Target="slides/slide9.xml"/><Relationship Id="rId59" Type="http://schemas.openxmlformats.org/officeDocument/2006/relationships/font" Target="fonts/RobotoMono-boldItalic.fntdata"/><Relationship Id="rId14" Type="http://schemas.openxmlformats.org/officeDocument/2006/relationships/slide" Target="slides/slide8.xml"/><Relationship Id="rId58" Type="http://schemas.openxmlformats.org/officeDocument/2006/relationships/font" Target="fonts/RobotoMono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8-09T11:36:21.274">
    <p:pos x="849" y="290"/>
    <p:text>Референс зображення https://uk.wikipedia.org/wiki/%D0%9D%D1%96%D0%BA_%D0%92%D1%83%D0%B9%D1%87%D0%B8%D1%87</p:text>
  </p:cm>
  <p:cm authorId="0" idx="2" dt="2024-08-09T11:38:11.136">
    <p:pos x="3341" y="276"/>
    <p:text>Референс зображення https://uk.wikipedia.org/wiki/%D0%A1%D1%82%D1%96%D0%B2%D0%B5%D0%BD_%D0%93%D0%BE%D0%BA%D1%96%D0%BD%D0%B3</p:text>
  </p:cm>
</p:cmLst>
</file>

<file path=ppt/comments/comment2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1" idx="1" dt="2024-11-13T11:50:42.447">
    <p:pos x="0" y="0"/>
    <p:text>тут уривок 1:08 - 01:15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9fcb374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9fcb374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19fcb37408_0_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19fcb37408_0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19fcb37408_0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19fcb37408_0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19fcb37408_0_5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19fcb37408_0_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Ось цю людину називають людина з інвалідністю. Але вона так само, як і багато інших людей любить їсти морозиво, читати книжки та грати в комп'ютерні ігри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19fcb37408_0_6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19fcb37408_0_6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9fcb37408_0_7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19fcb37408_0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2027985d7a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2027985d7a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19fcb37408_0_7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19fcb37408_0_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2027985d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2027985d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19fcb37408_0_8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19fcb37408_0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19fcb37408_0_9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19fcb37408_0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9fcb37408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9fcb3740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19fcb37408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19fcb37408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19fcb37408_0_10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19fcb37408_0_10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19fcb37408_0_10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19fcb37408_0_10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146bcbca9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146bcbca9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19fcb37408_0_1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19fcb37408_0_1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19fcb37408_0_1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19fcb37408_0_1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19fcb37408_0_1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19fcb37408_0_1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19fcb37408_0_1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19fcb37408_0_1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19fcb37408_0_1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19fcb37408_0_1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19fcb37408_0_15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19fcb37408_0_1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9fcb37408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9fcb37408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19fcb37408_0_15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19fcb37408_0_1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19fcb37408_0_16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19fcb37408_0_16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19fcb37408_0_1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19fcb37408_0_1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19fcb37408_0_17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19fcb37408_0_17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19fcb37408_0_18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19fcb37408_0_1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19fcb37408_0_18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19fcb37408_0_18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19fcb37408_0_1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19fcb37408_0_1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19fcb37408_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19fcb37408_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19fcb37408_0_1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19fcb37408_0_1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19fcb37408_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19fcb37408_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19fcb37408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19fcb37408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22027985d7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22027985d7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19fcb37408_0_19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19fcb37408_0_19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9fcb3740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19fcb3740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9fcb37408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19fcb37408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9fcb37408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9fcb37408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9fcb37408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19fcb37408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19fcb37408_0_4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19fcb37408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5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30.png"/><Relationship Id="rId5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Relationship Id="rId4" Type="http://schemas.openxmlformats.org/officeDocument/2006/relationships/image" Target="../media/image32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4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Relationship Id="rId4" Type="http://schemas.openxmlformats.org/officeDocument/2006/relationships/image" Target="../media/image5.png"/><Relationship Id="rId5" Type="http://schemas.openxmlformats.org/officeDocument/2006/relationships/image" Target="../media/image3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comments" Target="../comments/comment1.xml"/><Relationship Id="rId4" Type="http://schemas.openxmlformats.org/officeDocument/2006/relationships/image" Target="../media/image46.png"/><Relationship Id="rId5" Type="http://schemas.openxmlformats.org/officeDocument/2006/relationships/image" Target="../media/image45.png"/><Relationship Id="rId6" Type="http://schemas.openxmlformats.org/officeDocument/2006/relationships/image" Target="../media/image4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youtube.com/watch?v=tVjFFIh7-rM" TargetMode="External"/><Relationship Id="rId4" Type="http://schemas.openxmlformats.org/officeDocument/2006/relationships/image" Target="../media/image3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1.png"/><Relationship Id="rId4" Type="http://schemas.openxmlformats.org/officeDocument/2006/relationships/image" Target="../media/image15.png"/><Relationship Id="rId5" Type="http://schemas.openxmlformats.org/officeDocument/2006/relationships/image" Target="../media/image43.png"/><Relationship Id="rId6" Type="http://schemas.openxmlformats.org/officeDocument/2006/relationships/image" Target="../media/image27.png"/><Relationship Id="rId7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Relationship Id="rId4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7.png"/><Relationship Id="rId4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comments" Target="../comments/comment2.xml"/><Relationship Id="rId4" Type="http://schemas.openxmlformats.org/officeDocument/2006/relationships/hyperlink" Target="http://www.youtube.com/watch?v=aPknwW8mPAM" TargetMode="External"/><Relationship Id="rId5" Type="http://schemas.openxmlformats.org/officeDocument/2006/relationships/image" Target="../media/image4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youtube.com/watch?v=aPknwW8mPAM" TargetMode="External"/><Relationship Id="rId4" Type="http://schemas.openxmlformats.org/officeDocument/2006/relationships/image" Target="../media/image4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png"/><Relationship Id="rId4" Type="http://schemas.openxmlformats.org/officeDocument/2006/relationships/image" Target="../media/image41.png"/><Relationship Id="rId5" Type="http://schemas.openxmlformats.org/officeDocument/2006/relationships/image" Target="../media/image2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3.png"/><Relationship Id="rId4" Type="http://schemas.openxmlformats.org/officeDocument/2006/relationships/image" Target="../media/image5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png"/><Relationship Id="rId4" Type="http://schemas.openxmlformats.org/officeDocument/2006/relationships/image" Target="../media/image5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68.png"/><Relationship Id="rId6" Type="http://schemas.openxmlformats.org/officeDocument/2006/relationships/image" Target="../media/image5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5.png"/><Relationship Id="rId4" Type="http://schemas.openxmlformats.org/officeDocument/2006/relationships/image" Target="../media/image7.png"/><Relationship Id="rId5" Type="http://schemas.openxmlformats.org/officeDocument/2006/relationships/image" Target="../media/image64.png"/><Relationship Id="rId6" Type="http://schemas.openxmlformats.org/officeDocument/2006/relationships/image" Target="../media/image6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3.png"/><Relationship Id="rId4" Type="http://schemas.openxmlformats.org/officeDocument/2006/relationships/image" Target="../media/image67.png"/><Relationship Id="rId5" Type="http://schemas.openxmlformats.org/officeDocument/2006/relationships/image" Target="../media/image15.png"/><Relationship Id="rId6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://www.youtube.com/watch?v=UWM-c1s2jns" TargetMode="External"/><Relationship Id="rId4" Type="http://schemas.openxmlformats.org/officeDocument/2006/relationships/image" Target="../media/image66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41.png"/><Relationship Id="rId5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50" y="331125"/>
            <a:ext cx="2847376" cy="326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3"/>
          <p:cNvGrpSpPr/>
          <p:nvPr/>
        </p:nvGrpSpPr>
        <p:grpSpPr>
          <a:xfrm rot="147296">
            <a:off x="367470" y="3158456"/>
            <a:ext cx="1606777" cy="547211"/>
            <a:chOff x="575399" y="2010776"/>
            <a:chExt cx="1354800" cy="547200"/>
          </a:xfrm>
        </p:grpSpPr>
        <p:sp>
          <p:nvSpPr>
            <p:cNvPr id="56" name="Google Shape;56;p13"/>
            <p:cNvSpPr/>
            <p:nvPr/>
          </p:nvSpPr>
          <p:spPr>
            <a:xfrm rot="-223884">
              <a:off x="588992" y="2053488"/>
              <a:ext cx="1327614" cy="461776"/>
            </a:xfrm>
            <a:prstGeom prst="roundRect">
              <a:avLst>
                <a:gd fmla="val 12708" name="adj"/>
              </a:avLst>
            </a:prstGeom>
            <a:solidFill>
              <a:srgbClr val="FFD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7" name="Google Shape;57;p13"/>
            <p:cNvSpPr txBox="1"/>
            <p:nvPr/>
          </p:nvSpPr>
          <p:spPr>
            <a:xfrm rot="-223625">
              <a:off x="648246" y="2053530"/>
              <a:ext cx="1209157" cy="461476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7–9 класи </a:t>
              </a:r>
              <a:endParaRPr b="1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4399" y="1346425"/>
            <a:ext cx="4663126" cy="375195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323750" y="970950"/>
            <a:ext cx="57540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Всеукраїнський урок </a:t>
            </a:r>
            <a:b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 безбар‘єрність </a:t>
            </a:r>
            <a:b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«Мова гідності: бачити людину за словами»</a:t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2"/>
          <p:cNvSpPr/>
          <p:nvPr/>
        </p:nvSpPr>
        <p:spPr>
          <a:xfrm rot="-134661">
            <a:off x="1653311" y="1388724"/>
            <a:ext cx="5837378" cy="81932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latin typeface="Inter"/>
                <a:ea typeface="Inter"/>
                <a:cs typeface="Inter"/>
                <a:sym typeface="Inter"/>
              </a:rPr>
              <a:t>Саме різноманітність світу і людей робить </a:t>
            </a:r>
            <a:endParaRPr b="1" sz="19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Inter"/>
                <a:ea typeface="Inter"/>
                <a:cs typeface="Inter"/>
                <a:sym typeface="Inter"/>
              </a:rPr>
              <a:t>наше життя цікавим і захопливим.</a:t>
            </a:r>
            <a:endParaRPr b="1" sz="19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1" name="Google Shape;151;p22"/>
          <p:cNvSpPr txBox="1"/>
          <p:nvPr/>
        </p:nvSpPr>
        <p:spPr>
          <a:xfrm>
            <a:off x="542700" y="355300"/>
            <a:ext cx="7480200" cy="11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b="1" lang="en" sz="3030">
                <a:latin typeface="Inter"/>
                <a:ea typeface="Inter"/>
                <a:cs typeface="Inter"/>
                <a:sym typeface="Inter"/>
              </a:rPr>
              <a:t>Чи взагалі існує хтось повністю такий самий чи така сама, як ви?</a:t>
            </a:r>
            <a:endParaRPr b="1" sz="303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146" y="2578849"/>
            <a:ext cx="1933178" cy="249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6700" y="2536975"/>
            <a:ext cx="1270175" cy="2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9" name="Google Shape;159;p23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" name="Google Shape;161;p23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3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23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3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" name="Google Shape;165;p23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3"/>
          <p:cNvSpPr/>
          <p:nvPr/>
        </p:nvSpPr>
        <p:spPr>
          <a:xfrm rot="-25293">
            <a:off x="6413819" y="654193"/>
            <a:ext cx="232416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23"/>
          <p:cNvSpPr/>
          <p:nvPr/>
        </p:nvSpPr>
        <p:spPr>
          <a:xfrm rot="5372958">
            <a:off x="6603940" y="1395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 rot="-25307">
            <a:off x="5470988" y="18582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23"/>
          <p:cNvSpPr/>
          <p:nvPr/>
        </p:nvSpPr>
        <p:spPr>
          <a:xfrm rot="5372958">
            <a:off x="5661090" y="25979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 rot="-25380">
            <a:off x="5697632" y="3116945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8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p23"/>
          <p:cNvSpPr/>
          <p:nvPr/>
        </p:nvSpPr>
        <p:spPr>
          <a:xfrm rot="5372958">
            <a:off x="5887740" y="385659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0768" y="1198759"/>
            <a:ext cx="1755558" cy="375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39087">
            <a:off x="7448387" y="2662737"/>
            <a:ext cx="1079427" cy="164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/>
          <p:nvPr/>
        </p:nvSpPr>
        <p:spPr>
          <a:xfrm rot="-159677">
            <a:off x="3589994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0" name="Google Shape;180;p24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4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p24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4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24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4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4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4"/>
          <p:cNvSpPr/>
          <p:nvPr/>
        </p:nvSpPr>
        <p:spPr>
          <a:xfrm rot="-25417">
            <a:off x="6413819" y="273372"/>
            <a:ext cx="2272262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24"/>
          <p:cNvSpPr/>
          <p:nvPr/>
        </p:nvSpPr>
        <p:spPr>
          <a:xfrm rot="5372958">
            <a:off x="6603940" y="1014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/>
          <p:nvPr/>
        </p:nvSpPr>
        <p:spPr>
          <a:xfrm rot="-25307">
            <a:off x="5298744" y="14010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" name="Google Shape;190;p24"/>
          <p:cNvSpPr/>
          <p:nvPr/>
        </p:nvSpPr>
        <p:spPr>
          <a:xfrm rot="5372958">
            <a:off x="5488846" y="21407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 rot="-25380">
            <a:off x="5773832" y="2288667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2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24"/>
          <p:cNvSpPr/>
          <p:nvPr/>
        </p:nvSpPr>
        <p:spPr>
          <a:xfrm rot="5372958">
            <a:off x="5963940" y="3028320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3" name="Google Shape;19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/>
          <p:nvPr/>
        </p:nvSpPr>
        <p:spPr>
          <a:xfrm rot="-25228">
            <a:off x="5760920" y="3606110"/>
            <a:ext cx="2166658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Носить гіпс, адже зламала руку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" name="Google Shape;195;p24"/>
          <p:cNvSpPr/>
          <p:nvPr/>
        </p:nvSpPr>
        <p:spPr>
          <a:xfrm flipH="1" rot="5400000">
            <a:off x="7409943" y="3339617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48739" y="1198759"/>
            <a:ext cx="1603797" cy="3754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39087">
            <a:off x="7644173" y="1682062"/>
            <a:ext cx="1079427" cy="164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 rot="-159677">
            <a:off x="3496815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Богдан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3" name="Google Shape;203;p25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4387" y="1197864"/>
            <a:ext cx="2830062" cy="364942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5"/>
          <p:cNvSpPr/>
          <p:nvPr/>
        </p:nvSpPr>
        <p:spPr>
          <a:xfrm rot="-25351">
            <a:off x="402903" y="783499"/>
            <a:ext cx="1952753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Обожнює мангу та комікси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6" name="Google Shape;206;p25"/>
          <p:cNvSpPr/>
          <p:nvPr/>
        </p:nvSpPr>
        <p:spPr>
          <a:xfrm rot="5371472">
            <a:off x="583240" y="1484981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5"/>
          <p:cNvSpPr/>
          <p:nvPr/>
        </p:nvSpPr>
        <p:spPr>
          <a:xfrm rot="-25439">
            <a:off x="1462489" y="1764406"/>
            <a:ext cx="1824350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Улюблена страва — борщ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" name="Google Shape;208;p25"/>
          <p:cNvSpPr/>
          <p:nvPr/>
        </p:nvSpPr>
        <p:spPr>
          <a:xfrm rot="5371472">
            <a:off x="1642833" y="2465438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5"/>
          <p:cNvSpPr/>
          <p:nvPr/>
        </p:nvSpPr>
        <p:spPr>
          <a:xfrm rot="-25192">
            <a:off x="860262" y="348778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фільм — «Каспер»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" name="Google Shape;210;p25"/>
          <p:cNvSpPr/>
          <p:nvPr/>
        </p:nvSpPr>
        <p:spPr>
          <a:xfrm rot="5372958">
            <a:off x="1020674" y="418859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5"/>
          <p:cNvSpPr/>
          <p:nvPr/>
        </p:nvSpPr>
        <p:spPr>
          <a:xfrm rot="-25395">
            <a:off x="6510591" y="532452"/>
            <a:ext cx="18681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 — білий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25"/>
          <p:cNvSpPr/>
          <p:nvPr/>
        </p:nvSpPr>
        <p:spPr>
          <a:xfrm rot="5372136">
            <a:off x="6695372" y="1250318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5"/>
          <p:cNvSpPr/>
          <p:nvPr/>
        </p:nvSpPr>
        <p:spPr>
          <a:xfrm rot="-25012">
            <a:off x="6051673" y="1639090"/>
            <a:ext cx="2061655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Пересувається на кріслі колісному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25"/>
          <p:cNvSpPr/>
          <p:nvPr/>
        </p:nvSpPr>
        <p:spPr>
          <a:xfrm rot="5372958">
            <a:off x="6241947" y="229125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 rot="-25370">
            <a:off x="6175390" y="2679064"/>
            <a:ext cx="18699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в 7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" name="Google Shape;216;p25"/>
          <p:cNvSpPr/>
          <p:nvPr/>
        </p:nvSpPr>
        <p:spPr>
          <a:xfrm rot="5372136">
            <a:off x="6360165" y="3396940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5"/>
          <p:cNvSpPr/>
          <p:nvPr/>
        </p:nvSpPr>
        <p:spPr>
          <a:xfrm rot="-25422">
            <a:off x="6242426" y="3813322"/>
            <a:ext cx="1460440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руде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" name="Google Shape;218;p25"/>
          <p:cNvSpPr/>
          <p:nvPr/>
        </p:nvSpPr>
        <p:spPr>
          <a:xfrm rot="-5400000">
            <a:off x="7221123" y="3561079"/>
            <a:ext cx="296100" cy="29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7145">
            <a:off x="380681" y="2570230"/>
            <a:ext cx="961845" cy="10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0313" y="2426445"/>
            <a:ext cx="914062" cy="78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63803">
            <a:off x="2273428" y="722080"/>
            <a:ext cx="934565" cy="824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16837">
            <a:off x="7922994" y="2529611"/>
            <a:ext cx="905262" cy="1258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"/>
          <p:cNvSpPr/>
          <p:nvPr/>
        </p:nvSpPr>
        <p:spPr>
          <a:xfrm rot="-38418">
            <a:off x="1936439" y="1001847"/>
            <a:ext cx="5154322" cy="121597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Інвалідність — це лише одна з різноманітних характеристик.</a:t>
            </a:r>
            <a:endParaRPr b="1" sz="2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8" name="Google Shape;228;p26"/>
          <p:cNvSpPr/>
          <p:nvPr/>
        </p:nvSpPr>
        <p:spPr>
          <a:xfrm rot="120719">
            <a:off x="2283384" y="2201384"/>
            <a:ext cx="4460450" cy="1178838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Пам’ятайте: ми всі різні, але всі ми — люди!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231586" y="2862443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3977" y="2763094"/>
            <a:ext cx="1727724" cy="17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92358">
            <a:off x="6618996" y="399695"/>
            <a:ext cx="1289237" cy="112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8475" y="461600"/>
            <a:ext cx="2181300" cy="2912100"/>
          </a:xfrm>
          <a:prstGeom prst="roundRect">
            <a:avLst>
              <a:gd fmla="val 10383" name="adj"/>
            </a:avLst>
          </a:prstGeom>
          <a:noFill/>
          <a:ln>
            <a:noFill/>
          </a:ln>
        </p:spPr>
      </p:pic>
      <p:pic>
        <p:nvPicPr>
          <p:cNvPr id="237" name="Google Shape;23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4725" y="438355"/>
            <a:ext cx="2786700" cy="2912100"/>
          </a:xfrm>
          <a:prstGeom prst="roundRect">
            <a:avLst>
              <a:gd fmla="val 7770" name="adj"/>
            </a:avLst>
          </a:prstGeom>
          <a:noFill/>
          <a:ln>
            <a:noFill/>
          </a:ln>
        </p:spPr>
      </p:pic>
      <p:sp>
        <p:nvSpPr>
          <p:cNvPr id="238" name="Google Shape;238;p27"/>
          <p:cNvSpPr/>
          <p:nvPr/>
        </p:nvSpPr>
        <p:spPr>
          <a:xfrm rot="-810">
            <a:off x="528725" y="3531097"/>
            <a:ext cx="3820800" cy="1178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Нік Вуйчич — всесвітньо відомий мотиваційний тренер, народився без рук і ніг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9" name="Google Shape;239;p27"/>
          <p:cNvSpPr/>
          <p:nvPr/>
        </p:nvSpPr>
        <p:spPr>
          <a:xfrm rot="-810">
            <a:off x="4787675" y="3531099"/>
            <a:ext cx="3820800" cy="1178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Стівен Гокінг — фізик-теоретик, космолог і автор багатьох книжок, мав захворювання рухових нейронів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0" name="Google Shape;24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3200" y="2207750"/>
            <a:ext cx="1578499" cy="16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6" name="Google Shape;246;p28"/>
          <p:cNvSpPr/>
          <p:nvPr/>
        </p:nvSpPr>
        <p:spPr>
          <a:xfrm rot="325">
            <a:off x="805525" y="487000"/>
            <a:ext cx="6343800" cy="1794900"/>
          </a:xfrm>
          <a:prstGeom prst="roundRect">
            <a:avLst>
              <a:gd fmla="val 8402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 з інвалідністю можуть видаватися незрозумілими для тих, хто не знайомий з їхнім досвідом, але важливо пам’ятати, що незрозуміле не означає неправильне. </a:t>
            </a:r>
            <a:endParaRPr b="1" sz="2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7" name="Google Shape;2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302181" y="2296124"/>
            <a:ext cx="1402156" cy="122464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8"/>
          <p:cNvSpPr txBox="1"/>
          <p:nvPr/>
        </p:nvSpPr>
        <p:spPr>
          <a:xfrm>
            <a:off x="867175" y="2510226"/>
            <a:ext cx="6464100" cy="18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Коли ми стикаємося з чимось новим або незрозумілим, важливо не відразу судити, а досліджувати, ставити питання та намагатися зрозуміти, щоб будувати суспільство, в якому кожен та кожна почуватимуться комфортно.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introduction to autism that aims to raise awareness among young non-autistic audiences, to stimulate understanding and acceptance in future generations. It is intended to be viewed, discussed and shared widely by anyone but especially teachers and parents.&#10;http://amazingthingshappen.tv/" id="253" name="Google Shape;253;p29" title="Amazing Things Happen - Ukrainia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бачать світ люди з аутизмом?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цікаво було б вам пізнати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спосіб мислення людей з аутизмом?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знадобилися б вам способи заспокоєння, які використовують люди з аутизмом? 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59" name="Google Shape;25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/>
          <p:nvPr/>
        </p:nvSpPr>
        <p:spPr>
          <a:xfrm rot="-159900">
            <a:off x="653853" y="385859"/>
            <a:ext cx="498749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Питання для обговорення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/>
          <p:nvPr/>
        </p:nvSpPr>
        <p:spPr>
          <a:xfrm>
            <a:off x="633175" y="4136500"/>
            <a:ext cx="7915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1"/>
          <p:cNvSpPr/>
          <p:nvPr/>
        </p:nvSpPr>
        <p:spPr>
          <a:xfrm rot="-25272">
            <a:off x="622182" y="2385323"/>
            <a:ext cx="3183086" cy="10698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розвʼязую через теорему Вієта. Як ти робиш це через дискримінант?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31"/>
          <p:cNvSpPr/>
          <p:nvPr/>
        </p:nvSpPr>
        <p:spPr>
          <a:xfrm flipH="1" rot="10800000">
            <a:off x="3771024" y="2615391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1"/>
          <p:cNvSpPr/>
          <p:nvPr/>
        </p:nvSpPr>
        <p:spPr>
          <a:xfrm rot="-1343">
            <a:off x="633175" y="341874"/>
            <a:ext cx="6142800" cy="11514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Нам варто з цікавістю ставитися до кожної людини й визначати її вподобання, потреби, можливості й поведінку.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0" name="Google Shape;270;p31"/>
          <p:cNvSpPr/>
          <p:nvPr/>
        </p:nvSpPr>
        <p:spPr>
          <a:xfrm rot="-159824">
            <a:off x="4204956" y="1198054"/>
            <a:ext cx="4337887" cy="673637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Будьте відкритими до нового!</a:t>
            </a:r>
            <a:endParaRPr b="1" sz="2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1" name="Google Shape;27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550" y="2248650"/>
            <a:ext cx="3922350" cy="278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25925" y="752475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Кого ви бачите на фото?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25925" y="2079530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Чим вони відрізняються?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425925" y="3500628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чим вони схожі?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1847" y="506100"/>
            <a:ext cx="2032800" cy="2711400"/>
          </a:xfrm>
          <a:prstGeom prst="roundRect">
            <a:avLst>
              <a:gd fmla="val 9225" name="adj"/>
            </a:avLst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31172">
            <a:off x="3827671" y="162012"/>
            <a:ext cx="1412458" cy="12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5">
            <a:alphaModFix/>
          </a:blip>
          <a:srcRect b="10987" l="3549" r="6838" t="6898"/>
          <a:stretch/>
        </p:blipFill>
        <p:spPr>
          <a:xfrm>
            <a:off x="6355325" y="3322350"/>
            <a:ext cx="2196900" cy="1341900"/>
          </a:xfrm>
          <a:prstGeom prst="roundRect">
            <a:avLst>
              <a:gd fmla="val 14878" name="adj"/>
            </a:avLst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6">
            <a:alphaModFix/>
          </a:blip>
          <a:srcRect b="4852" l="0" r="0" t="12904"/>
          <a:stretch/>
        </p:blipFill>
        <p:spPr>
          <a:xfrm>
            <a:off x="6355325" y="506100"/>
            <a:ext cx="2196900" cy="2711400"/>
          </a:xfrm>
          <a:prstGeom prst="roundRect">
            <a:avLst>
              <a:gd fmla="val 7572" name="adj"/>
            </a:avLst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4227838" y="4367497"/>
            <a:ext cx="22005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«Космотабір»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50129">
            <a:off x="6526071" y="4045244"/>
            <a:ext cx="606677" cy="10013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2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7" name="Google Shape;277;p32"/>
          <p:cNvSpPr txBox="1"/>
          <p:nvPr/>
        </p:nvSpPr>
        <p:spPr>
          <a:xfrm>
            <a:off x="674008" y="1546742"/>
            <a:ext cx="5402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 приїжджайте до Львова на екскурсію.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Але берете з собою мапу Києва й намагаєтеся гуляти містом за нею!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вдасться вам знайти потрібні локації?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32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79" name="Google Shape;27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 Хіба ми очікуємо, що Львів перетвориться на Київ?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Натомість ми досліджуємо Львів і приймаємо його таким!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Так і з людьми. Не варто очікувати, що вони мають такі ж особливості, як і ви. Ми всі різні, але від цього не менш прекрасні.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33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88" name="Google Shape;28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423600" y="728525"/>
            <a:ext cx="5256600" cy="38712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5" name="Google Shape;295;p34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Потрапляючи у новий простір, робот-пилосос їздить кімнатою та наштовхується на різні меблі, він одразу перепрограмовує себе, що надалі тут треба бути обачнішим, а ось тут — вільний прохід. Робот-пилосос досліджує простір та будує його індивідуальну карту.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Будьте дослідниками з різними людьми! Будуйте для себе їхню індивідуальну карту!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34"/>
          <p:cNvSpPr/>
          <p:nvPr/>
        </p:nvSpPr>
        <p:spPr>
          <a:xfrm rot="148124">
            <a:off x="580726" y="372364"/>
            <a:ext cx="4088294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Чого нас може навчити робот-пилосос?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97" name="Google Shape;297;p34"/>
          <p:cNvPicPr preferRelativeResize="0"/>
          <p:nvPr/>
        </p:nvPicPr>
        <p:blipFill rotWithShape="1">
          <a:blip r:embed="rId3">
            <a:alphaModFix/>
          </a:blip>
          <a:srcRect b="-531" l="10572" r="11229" t="16221"/>
          <a:stretch/>
        </p:blipFill>
        <p:spPr>
          <a:xfrm>
            <a:off x="5833975" y="728525"/>
            <a:ext cx="2993700" cy="3228000"/>
          </a:xfrm>
          <a:prstGeom prst="roundRect">
            <a:avLst>
              <a:gd fmla="val 7563" name="adj"/>
            </a:avLst>
          </a:prstGeom>
          <a:noFill/>
          <a:ln>
            <a:noFill/>
          </a:ln>
        </p:spPr>
      </p:pic>
      <p:sp>
        <p:nvSpPr>
          <p:cNvPr id="298" name="Google Shape;298;p34"/>
          <p:cNvSpPr txBox="1"/>
          <p:nvPr/>
        </p:nvSpPr>
        <p:spPr>
          <a:xfrm>
            <a:off x="5904250" y="4215100"/>
            <a:ext cx="2343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domopolis.ua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derstand autism, the person and what to do. Visit http://bit.ly/2UuogeG" id="303" name="Google Shape;303;p35" title="Can you make it to the end?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5143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"/>
          <p:cNvSpPr/>
          <p:nvPr/>
        </p:nvSpPr>
        <p:spPr>
          <a:xfrm>
            <a:off x="421300" y="788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поруч реагують на його поведінку?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9" name="Google Shape;30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137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74062" y="2352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derstand autism, the person and what to do. Visit http://bit.ly/2UuogeG" id="315" name="Google Shape;315;p37" title="Can you make it to the end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550" y="942000"/>
            <a:ext cx="7313050" cy="41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7"/>
          <p:cNvSpPr txBox="1"/>
          <p:nvPr/>
        </p:nvSpPr>
        <p:spPr>
          <a:xfrm>
            <a:off x="492550" y="331950"/>
            <a:ext cx="616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Перегляньмо відео повністю! 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8"/>
          <p:cNvSpPr/>
          <p:nvPr/>
        </p:nvSpPr>
        <p:spPr>
          <a:xfrm>
            <a:off x="315375" y="460550"/>
            <a:ext cx="8476800" cy="42489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з аутизмом бачать / чують світ?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змінилося ваше враження після перегляду відео?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буває у вас таке, що голосні звуки навколо дратують?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22" name="Google Shape;32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3">
            <a:off x="7585774" y="468560"/>
            <a:ext cx="884978" cy="146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2">
            <a:off x="6844308" y="317964"/>
            <a:ext cx="686950" cy="113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9"/>
          <p:cNvSpPr/>
          <p:nvPr/>
        </p:nvSpPr>
        <p:spPr>
          <a:xfrm>
            <a:off x="469650" y="542550"/>
            <a:ext cx="8204700" cy="40584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29" name="Google Shape;329;p39"/>
          <p:cNvSpPr txBox="1"/>
          <p:nvPr/>
        </p:nvSpPr>
        <p:spPr>
          <a:xfrm>
            <a:off x="860675" y="990002"/>
            <a:ext cx="5836800" cy="30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Почніть із простого — </a:t>
            </a:r>
            <a:b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використовуйте правильні слова!</a:t>
            </a:r>
            <a:endParaRPr b="1"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«Мова, яку ми використовуємо для спілкування з людьми з інвалідністю, має значення, оскільки вона формує наше сприйняття світу.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це сприйняття впливає на спосіб створення послуг для людей з інвалідністю».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30" name="Google Shape;33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6398656" y="535645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0"/>
          <p:cNvSpPr txBox="1"/>
          <p:nvPr/>
        </p:nvSpPr>
        <p:spPr>
          <a:xfrm>
            <a:off x="373800" y="2355925"/>
            <a:ext cx="3365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850">
                <a:solidFill>
                  <a:srgbClr val="FF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ГЛУХИЙ / ГЛУХА</a:t>
            </a:r>
            <a:endParaRPr sz="2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6" name="Google Shape;336;p40"/>
          <p:cNvSpPr/>
          <p:nvPr/>
        </p:nvSpPr>
        <p:spPr>
          <a:xfrm>
            <a:off x="371513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D6007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37" name="Google Shape;337;p40"/>
          <p:cNvSpPr txBox="1"/>
          <p:nvPr/>
        </p:nvSpPr>
        <p:spPr>
          <a:xfrm>
            <a:off x="616500" y="1139401"/>
            <a:ext cx="2216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CЛІПИЙ / СЛІПА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40"/>
          <p:cNvSpPr txBox="1"/>
          <p:nvPr/>
        </p:nvSpPr>
        <p:spPr>
          <a:xfrm>
            <a:off x="2085215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endParaRPr b="1" sz="4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39" name="Google Shape;339;p40"/>
          <p:cNvSpPr txBox="1"/>
          <p:nvPr/>
        </p:nvSpPr>
        <p:spPr>
          <a:xfrm>
            <a:off x="616500" y="3111697"/>
            <a:ext cx="2344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ЕПІЛЕПТИК / </a:t>
            </a:r>
            <a:b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ЕПІЛЕПТИЧКА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0" name="Google Shape;340;p40"/>
          <p:cNvSpPr txBox="1"/>
          <p:nvPr/>
        </p:nvSpPr>
        <p:spPr>
          <a:xfrm>
            <a:off x="616500" y="1747657"/>
            <a:ext cx="2410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ГЛУХИЙ / ГЛУХА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1" name="Google Shape;341;p40"/>
          <p:cNvSpPr txBox="1"/>
          <p:nvPr/>
        </p:nvSpPr>
        <p:spPr>
          <a:xfrm>
            <a:off x="616500" y="2390397"/>
            <a:ext cx="24726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ДАЛЬТОНІК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2" name="Google Shape;342;p40"/>
          <p:cNvSpPr/>
          <p:nvPr/>
        </p:nvSpPr>
        <p:spPr>
          <a:xfrm>
            <a:off x="4690991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3" name="Google Shape;343;p40"/>
          <p:cNvSpPr txBox="1"/>
          <p:nvPr/>
        </p:nvSpPr>
        <p:spPr>
          <a:xfrm>
            <a:off x="4991669" y="1063201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ЗОРУ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4" name="Google Shape;344;p40"/>
          <p:cNvSpPr txBox="1"/>
          <p:nvPr/>
        </p:nvSpPr>
        <p:spPr>
          <a:xfrm>
            <a:off x="6460680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b="1" sz="4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5" name="Google Shape;345;p40"/>
          <p:cNvSpPr txBox="1"/>
          <p:nvPr/>
        </p:nvSpPr>
        <p:spPr>
          <a:xfrm>
            <a:off x="4991674" y="1746947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СЛУХУ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6" name="Google Shape;346;p40"/>
          <p:cNvSpPr txBox="1"/>
          <p:nvPr/>
        </p:nvSpPr>
        <p:spPr>
          <a:xfrm>
            <a:off x="4991669" y="2447882"/>
            <a:ext cx="34299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СПРИЙНЯТТЯ КОЛЬОРУ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7" name="Google Shape;347;p40"/>
          <p:cNvSpPr txBox="1"/>
          <p:nvPr/>
        </p:nvSpPr>
        <p:spPr>
          <a:xfrm>
            <a:off x="4991669" y="3880837"/>
            <a:ext cx="21336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8" name="Google Shape;34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67693">
            <a:off x="8238255" y="499452"/>
            <a:ext cx="342892" cy="102199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40"/>
          <p:cNvSpPr txBox="1"/>
          <p:nvPr/>
        </p:nvSpPr>
        <p:spPr>
          <a:xfrm>
            <a:off x="616500" y="3880837"/>
            <a:ext cx="3699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ІНВАЛІД, ЛЮДИНА З ОСОБЛИВИМИ ПОТРЕБАМИ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0" name="Google Shape;350;p40"/>
          <p:cNvSpPr txBox="1"/>
          <p:nvPr/>
        </p:nvSpPr>
        <p:spPr>
          <a:xfrm>
            <a:off x="4991675" y="3242082"/>
            <a:ext cx="3539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ЕПІЛЕПСІЄЮ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1"/>
          <p:cNvSpPr/>
          <p:nvPr/>
        </p:nvSpPr>
        <p:spPr>
          <a:xfrm>
            <a:off x="421300" y="1107350"/>
            <a:ext cx="4884000" cy="37515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6" name="Google Shape;356;p41"/>
          <p:cNvSpPr/>
          <p:nvPr/>
        </p:nvSpPr>
        <p:spPr>
          <a:xfrm rot="-159863">
            <a:off x="731649" y="385291"/>
            <a:ext cx="201998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ЛЮДИНА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7" name="Google Shape;357;p41"/>
          <p:cNvSpPr txBox="1"/>
          <p:nvPr/>
        </p:nvSpPr>
        <p:spPr>
          <a:xfrm>
            <a:off x="860675" y="1376635"/>
            <a:ext cx="4010400" cy="3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епілепсією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інвалідністю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порушенням слуху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блакитними очима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кольоровим волоссям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алергією на цитрусові 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музичними вподобаннями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8" name="Google Shape;358;p41"/>
          <p:cNvSpPr/>
          <p:nvPr/>
        </p:nvSpPr>
        <p:spPr>
          <a:xfrm rot="-24844">
            <a:off x="5664387" y="1186686"/>
            <a:ext cx="2905876" cy="105542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Бо насамперед ви люди,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вже потім — ваші особливості.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9" name="Google Shape;359;p41"/>
          <p:cNvSpPr/>
          <p:nvPr/>
        </p:nvSpPr>
        <p:spPr>
          <a:xfrm rot="5372958">
            <a:off x="5806149" y="22461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0" name="Google Shape;36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428461" y="2631661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0139">
            <a:off x="6192557" y="3697297"/>
            <a:ext cx="428859" cy="70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2315350" y="778050"/>
            <a:ext cx="5687700" cy="16467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 планеті Земля у різних її частинах живуть різні тварини, ростуть різні рослини.</a:t>
            </a:r>
            <a:endParaRPr b="1" sz="26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075" y="3826975"/>
            <a:ext cx="912552" cy="91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2126" y="3484769"/>
            <a:ext cx="1184950" cy="1318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800" y="1539724"/>
            <a:ext cx="968000" cy="320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 rot="-411897">
            <a:off x="1106074" y="287089"/>
            <a:ext cx="1705400" cy="1239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93613" y="2018975"/>
            <a:ext cx="803924" cy="241720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/>
          <p:nvPr/>
        </p:nvSpPr>
        <p:spPr>
          <a:xfrm rot="-151302">
            <a:off x="3770265" y="2335016"/>
            <a:ext cx="3484274" cy="1333897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Inter"/>
                <a:ea typeface="Inter"/>
                <a:cs typeface="Inter"/>
                <a:sym typeface="Inter"/>
              </a:rPr>
              <a:t>Вони утворюють різні екосистеми.</a:t>
            </a:r>
            <a:endParaRPr b="1" sz="2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65000" y="3768450"/>
            <a:ext cx="803900" cy="103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2"/>
          <p:cNvSpPr/>
          <p:nvPr/>
        </p:nvSpPr>
        <p:spPr>
          <a:xfrm rot="-1272">
            <a:off x="1688100" y="973890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Пригадаймо ситуації, коли ви в команді зробили щось класне:</a:t>
            </a:r>
            <a:endParaRPr b="1" sz="23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7" name="Google Shape;367;p42"/>
          <p:cNvSpPr/>
          <p:nvPr/>
        </p:nvSpPr>
        <p:spPr>
          <a:xfrm rot="169552">
            <a:off x="1534111" y="2484150"/>
            <a:ext cx="6036440" cy="128410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шкільний виступ, виставку, ярмарок, проєкт, дослідження.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68" name="Google Shape;36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916614" y="374126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2" y="25717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3"/>
          <p:cNvSpPr/>
          <p:nvPr/>
        </p:nvSpPr>
        <p:spPr>
          <a:xfrm rot="-24872">
            <a:off x="943580" y="298873"/>
            <a:ext cx="7256590" cy="154774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всі вчимося разом, допомагаємо одне одному, ділимося знаннями. У нас є багато спільного, і кожен та кожна з нас має свої сильні сторони. Разом ми можемо досягти більшого!</a:t>
            </a:r>
            <a:endParaRPr b="1"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5" name="Google Shape;375;p43"/>
          <p:cNvSpPr/>
          <p:nvPr/>
        </p:nvSpPr>
        <p:spPr>
          <a:xfrm rot="-250430">
            <a:off x="396450" y="1884019"/>
            <a:ext cx="3054301" cy="595868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Нам треба підготуватися до благодійного ярмарку!</a:t>
            </a:r>
            <a:endParaRPr b="1" sz="15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6" name="Google Shape;376;p43"/>
          <p:cNvSpPr/>
          <p:nvPr/>
        </p:nvSpPr>
        <p:spPr>
          <a:xfrm rot="5149563">
            <a:off x="636204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3"/>
          <p:cNvSpPr/>
          <p:nvPr/>
        </p:nvSpPr>
        <p:spPr>
          <a:xfrm rot="268030">
            <a:off x="3848659" y="1962924"/>
            <a:ext cx="1771782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Я спечу пиріг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8" name="Google Shape;378;p43"/>
          <p:cNvSpPr/>
          <p:nvPr/>
        </p:nvSpPr>
        <p:spPr>
          <a:xfrm rot="5667292">
            <a:off x="3976280" y="2369902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43"/>
          <p:cNvSpPr/>
          <p:nvPr/>
        </p:nvSpPr>
        <p:spPr>
          <a:xfrm rot="-70463">
            <a:off x="5778355" y="1779803"/>
            <a:ext cx="2678663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А я оформлю наш стіл!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80" name="Google Shape;380;p43"/>
          <p:cNvSpPr/>
          <p:nvPr/>
        </p:nvSpPr>
        <p:spPr>
          <a:xfrm flipH="1" rot="-5329024">
            <a:off x="7938384" y="2252030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43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2" name="Google Shape;38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5224" y="2707248"/>
            <a:ext cx="130905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200" y="2590250"/>
            <a:ext cx="1601900" cy="23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7598" y="2549375"/>
            <a:ext cx="1096429" cy="23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4"/>
          <p:cNvSpPr/>
          <p:nvPr/>
        </p:nvSpPr>
        <p:spPr>
          <a:xfrm rot="-588">
            <a:off x="1955950" y="348476"/>
            <a:ext cx="5257500" cy="79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 двоє — більше, ніж один.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0" name="Google Shape;390;p44"/>
          <p:cNvSpPr/>
          <p:nvPr/>
        </p:nvSpPr>
        <p:spPr>
          <a:xfrm>
            <a:off x="373675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1" name="Google Shape;391;p44"/>
          <p:cNvSpPr/>
          <p:nvPr/>
        </p:nvSpPr>
        <p:spPr>
          <a:xfrm>
            <a:off x="4688423" y="1299389"/>
            <a:ext cx="4107300" cy="35355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92" name="Google Shape;39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724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4"/>
          <p:cNvSpPr/>
          <p:nvPr/>
        </p:nvSpPr>
        <p:spPr>
          <a:xfrm rot="-22564">
            <a:off x="2403614" y="1565363"/>
            <a:ext cx="1416931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 розумію цю задачу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4" name="Google Shape;394;p44"/>
          <p:cNvSpPr/>
          <p:nvPr/>
        </p:nvSpPr>
        <p:spPr>
          <a:xfrm rot="5372958">
            <a:off x="3409626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4"/>
          <p:cNvSpPr/>
          <p:nvPr/>
        </p:nvSpPr>
        <p:spPr>
          <a:xfrm rot="-25156">
            <a:off x="4879118" y="1578678"/>
            <a:ext cx="1885850" cy="62161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 поясню тобі задачі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6" name="Google Shape;396;p44"/>
          <p:cNvSpPr/>
          <p:nvPr/>
        </p:nvSpPr>
        <p:spPr>
          <a:xfrm rot="5372958">
            <a:off x="503144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7" name="Google Shape;39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3657" y="2508873"/>
            <a:ext cx="669332" cy="2114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0193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070" y="2508875"/>
            <a:ext cx="919059" cy="2114551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4"/>
          <p:cNvSpPr/>
          <p:nvPr/>
        </p:nvSpPr>
        <p:spPr>
          <a:xfrm rot="-22203">
            <a:off x="6872402" y="1564614"/>
            <a:ext cx="1672235" cy="631521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можу пояснити тобі англійську!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44"/>
          <p:cNvSpPr/>
          <p:nvPr/>
        </p:nvSpPr>
        <p:spPr>
          <a:xfrm rot="5372958">
            <a:off x="8107023" y="2159028"/>
            <a:ext cx="305109" cy="305109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5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07" name="Google Shape;407;p45"/>
          <p:cNvSpPr/>
          <p:nvPr/>
        </p:nvSpPr>
        <p:spPr>
          <a:xfrm rot="-159613">
            <a:off x="730509" y="404413"/>
            <a:ext cx="4156179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Ви можете робити багато чого: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08" name="Google Shape;408;p45"/>
          <p:cNvSpPr txBox="1"/>
          <p:nvPr/>
        </p:nvSpPr>
        <p:spPr>
          <a:xfrm>
            <a:off x="784475" y="1500975"/>
            <a:ext cx="58332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дружити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створювати комфорт у класі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змінювати світ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допомагати, якщо попросили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просити допомоги й підтримки в інших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-351155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30"/>
              <a:buFont typeface="Open Sans SemiBold"/>
              <a:buChar char="●"/>
            </a:pPr>
            <a:r>
              <a:rPr lang="en" sz="193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разом працювати над проєктом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09" name="Google Shape;409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172806" y="12875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924415">
            <a:off x="5394057" y="1103187"/>
            <a:ext cx="2391598" cy="997866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5"/>
          <p:cNvSpPr/>
          <p:nvPr/>
        </p:nvSpPr>
        <p:spPr>
          <a:xfrm rot="169095">
            <a:off x="807827" y="3980172"/>
            <a:ext cx="5948995" cy="63165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І ще безліч корисних справ, які об’єднують.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46"/>
          <p:cNvSpPr/>
          <p:nvPr/>
        </p:nvSpPr>
        <p:spPr>
          <a:xfrm>
            <a:off x="469650" y="542550"/>
            <a:ext cx="8204700" cy="40584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7" name="Google Shape;417;p46"/>
          <p:cNvSpPr txBox="1"/>
          <p:nvPr/>
        </p:nvSpPr>
        <p:spPr>
          <a:xfrm>
            <a:off x="784475" y="923057"/>
            <a:ext cx="7274400" cy="3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Діяти інклюзивно — означає робити так, щоб кожен </a:t>
            </a:r>
            <a:endParaRPr b="1"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 кожна почувалися комфортно, зручно і безпечно. </a:t>
            </a:r>
            <a:endParaRPr b="1"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бути трохи тихішими, коли працюємо разом,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щоб інші команди теж могли налагодити свою роботу.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залишати проходи вільними, щоб усім було зручно пересуватися.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Якщо в когось поганий настрій, ми можемо запитати, чи потрібна допомога, і підтримати теплим словом. Ми теж можемо попросити про допомогу, якщо потребуємо її.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8" name="Google Shape;41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6398656" y="535645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7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4" name="Google Shape;424;p47"/>
          <p:cNvSpPr/>
          <p:nvPr/>
        </p:nvSpPr>
        <p:spPr>
          <a:xfrm rot="-159495">
            <a:off x="730850" y="418962"/>
            <a:ext cx="3531800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Інклюзивність —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5" name="Google Shape;425;p47"/>
          <p:cNvSpPr txBox="1"/>
          <p:nvPr/>
        </p:nvSpPr>
        <p:spPr>
          <a:xfrm>
            <a:off x="784475" y="1577175"/>
            <a:ext cx="55728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 не тільки про допомогу тим, хто має інвалідність. Це про створення такого простору, де кожен та кожна відчувають, що їх поважають, де всім зручно навчатися, дружити, працювати й просто бути собою. Коли ми діємо інклюзивно, ми стаємо командою, в якій усім добре і безпечно.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26" name="Google Shape;42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510661" y="994211"/>
            <a:ext cx="1771652" cy="175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8"/>
          <p:cNvSpPr/>
          <p:nvPr/>
        </p:nvSpPr>
        <p:spPr>
          <a:xfrm>
            <a:off x="423600" y="924312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2" name="Google Shape;432;p48"/>
          <p:cNvSpPr txBox="1"/>
          <p:nvPr/>
        </p:nvSpPr>
        <p:spPr>
          <a:xfrm>
            <a:off x="674000" y="1525744"/>
            <a:ext cx="67827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запитати в неї або в її близьких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попросити її пояснити свою поведінку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вивчати інформацію про людей з інвалідністю на спеціальних ресурсах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дивитися фільми та мультфільми, читати книжки про різних людей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3" name="Google Shape;433;p48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Якщо я не розумію людину, то можу: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34" name="Google Shape;43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3125" y="708185"/>
            <a:ext cx="1387715" cy="141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92344">
            <a:off x="7190384" y="499509"/>
            <a:ext cx="1035518" cy="90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49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«Я завжди писатиму у відповідь. Як один лист змінив двоє життів»</a:t>
            </a: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Дівчинка з Америки та хлопчик з Африки випадково стають друзями з листування. Вони живуть у різних умовах, але розкривають свій світ одне одному та більше знаходять спільного, аніж відмінного.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1" name="Google Shape;441;p49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«Завтра, завтра, завтра»</a:t>
            </a: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Сем і Седі зустрілися ще дітьми й обʼєдналися спільною пристрастю до відеоігор. Протягом багатьох років їхні стосунки проходять через різні випробування, а самі герої створюють успішну компанію з розробки ігор, попри різні культурні досвіди та інвалідність Сема.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2" name="Google Shape;442;p49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почитати?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3" name="Google Shape;44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300" y="552550"/>
            <a:ext cx="2016125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8325" y="691613"/>
            <a:ext cx="1228050" cy="1955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0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«Нетиповий» </a:t>
            </a: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Серіал, який розповідає історію Сема Гарднера, підлітка з аутизмом. Сем стикається з типовими підлітковими проблемами — закоханістю, пошуком власного шляху та бажанням бути незалежним.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2" name="Google Shape;452;p50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«Хороший лікар»</a:t>
            </a: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Медичний драматичний серіал про життя молодого хірурга з аутизмом і синдромом саванта — Шона Мерфі. Він працює в лікарні, де йому доводиться доводити свою компетентність і професіоналізм у дуже конкурентному середовищі.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3" name="Google Shape;453;p50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</a:t>
            </a: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подивитися?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4" name="Google Shape;45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00" y="381700"/>
            <a:ext cx="1512600" cy="2240700"/>
          </a:xfrm>
          <a:prstGeom prst="roundRect">
            <a:avLst>
              <a:gd fmla="val 8181" name="adj"/>
            </a:avLst>
          </a:prstGeom>
          <a:noFill/>
          <a:ln>
            <a:noFill/>
          </a:ln>
        </p:spPr>
      </p:pic>
      <p:pic>
        <p:nvPicPr>
          <p:cNvPr id="457" name="Google Shape;457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7250" y="381700"/>
            <a:ext cx="1546200" cy="2240700"/>
          </a:xfrm>
          <a:prstGeom prst="roundRect">
            <a:avLst>
              <a:gd fmla="val 1073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1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«Диво»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Фільм про хлопчика Оґґі Пуллмана, який народився з рідкісним генетичним захворюванням — синдромом Трічера Коллінза, що спричинило серйозні деформації обличчя. Оґґі переніс численні операції та до 10 років навчався вдома, проте згодом вирішив піти до школи, де стикнувся з викликами адаптації та спілкування.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3" name="Google Shape;463;p51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«Зіроньки на землі»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Фільм про життя Ішана Авасті, 8-річного хлопчика з дислексією (порушенням читання). Ішан має багату уяву і дивовижні художні здібності, але йому важко вчитися в школі. Через труднощі з читанням і письмом його часто вважають ледачим або неслухняним, він постійно зазнає критики від учителів та батьків, які не розуміють його проблем.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4" name="Google Shape;464;p51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подивитися?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65" name="Google Shape;46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7760">
            <a:off x="924669" y="272386"/>
            <a:ext cx="1241656" cy="1861823"/>
          </a:xfrm>
          <a:prstGeom prst="roundRect">
            <a:avLst>
              <a:gd fmla="val 8528" name="adj"/>
            </a:avLst>
          </a:prstGeom>
          <a:noFill/>
          <a:ln>
            <a:noFill/>
          </a:ln>
        </p:spPr>
      </p:pic>
      <p:pic>
        <p:nvPicPr>
          <p:cNvPr id="466" name="Google Shape;46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69133">
            <a:off x="6852223" y="249906"/>
            <a:ext cx="1411624" cy="2116987"/>
          </a:xfrm>
          <a:prstGeom prst="roundRect">
            <a:avLst>
              <a:gd fmla="val 7668" name="adj"/>
            </a:avLst>
          </a:prstGeom>
          <a:noFill/>
          <a:ln>
            <a:noFill/>
          </a:ln>
        </p:spPr>
      </p:pic>
      <p:pic>
        <p:nvPicPr>
          <p:cNvPr id="467" name="Google Shape;467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4289" y="1034371"/>
            <a:ext cx="3642574" cy="34233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/>
          <p:nvPr/>
        </p:nvSpPr>
        <p:spPr>
          <a:xfrm>
            <a:off x="399450" y="708875"/>
            <a:ext cx="4727700" cy="1356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 Землі також живе понад 8 мільярдів людей.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" name="Google Shape;91;p16"/>
          <p:cNvSpPr/>
          <p:nvPr/>
        </p:nvSpPr>
        <p:spPr>
          <a:xfrm rot="-151302">
            <a:off x="1241115" y="1962516"/>
            <a:ext cx="3484274" cy="1333897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Чи всі ці люди однакові?</a:t>
            </a:r>
            <a:endParaRPr b="1" sz="30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680" y="2678655"/>
            <a:ext cx="1530051" cy="1560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Діти з інвалідністю — це просто діти! Інвалідність не визначає їхню особистість, а є лише однією з багатьох характеристик. &#10;&#10;Ми хочемо змінити ставлення українців до дітей з інвалідністю. А також підвищити рівень знань про інклюзію та доступність серед дорослих і молоді.&#10;&#10;Комунікаційна кампанія «Діти як діти» створена Радницею — уповноваженою Президента України з прав дитини та дитячої реабілітації Дар’єю Герасимчук у партнерстві з ЮНІСЕФ. &#10;&#10;Діти з інвалідністю —  діти як діти." id="473" name="Google Shape;473;p52" title="Діти з інвалідністю —  діти як діти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53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сьогодні було для тебе найважливішим відкриттям?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 що ти тепер звертатимеш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більше уваги у школі чи на вулиці?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Яку одну дію ти готовий зробити вже сьогодні, щоб комусь поруч стало комфортніше або легше?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79" name="Google Shape;47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6815675" y="1189014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779944" y="2460959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/>
          <p:nvPr/>
        </p:nvSpPr>
        <p:spPr>
          <a:xfrm rot="-520">
            <a:off x="1547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Дослідіть людей у своєму класі.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880850" y="147205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9" name="Google Shape;99;p17"/>
          <p:cNvSpPr txBox="1"/>
          <p:nvPr>
            <p:ph idx="1" type="subTitle"/>
          </p:nvPr>
        </p:nvSpPr>
        <p:spPr>
          <a:xfrm>
            <a:off x="2204350" y="1880250"/>
            <a:ext cx="4735200" cy="28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з них має блакитні очі?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зелені чи карі?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 кого біляве волосся?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 кого — темне?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більше любить математику,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 — фізкультуру?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47031" y="15720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338">
            <a:off x="224293" y="15632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867212" y="3240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/>
          <p:nvPr/>
        </p:nvSpPr>
        <p:spPr>
          <a:xfrm>
            <a:off x="880850" y="144744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8" name="Google Shape;108;p18"/>
          <p:cNvSpPr txBox="1"/>
          <p:nvPr>
            <p:ph idx="1" type="subTitle"/>
          </p:nvPr>
        </p:nvSpPr>
        <p:spPr>
          <a:xfrm>
            <a:off x="2204350" y="2277657"/>
            <a:ext cx="4735200" cy="21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Людей відрізняє та об’єднує тільки зовнішність?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Якщо ви маєте блакитний колір очей, то дружите лише з людьми з блакитними очима?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55231" y="2057864"/>
            <a:ext cx="1402156" cy="122464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/>
          <p:nvPr/>
        </p:nvSpPr>
        <p:spPr>
          <a:xfrm rot="-520">
            <a:off x="1700200" y="357444"/>
            <a:ext cx="5947800" cy="151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Люди відрізняються за зовнішністю: кольором шкіри, волосся, очей, формою обличчя.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07005">
            <a:off x="29739" y="2297226"/>
            <a:ext cx="1881584" cy="194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/>
          <p:nvPr/>
        </p:nvSpPr>
        <p:spPr>
          <a:xfrm>
            <a:off x="880800" y="347525"/>
            <a:ext cx="7382400" cy="39000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1584550" y="712389"/>
            <a:ext cx="60741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Уявіть, що вчителька поділила своїх учнів на дві групи за кольором очей: блакитнооких і карооких.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Вона сказала дітям, що блакитноокі люди «кращі» — розумніші, старанніші й заслуговують на більше привілеїв, тоді як кароокі мають бути обмеженими в правах. Наступного дня ролі помінялися.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19"/>
          <p:cNvSpPr/>
          <p:nvPr/>
        </p:nvSpPr>
        <p:spPr>
          <a:xfrm rot="-139919">
            <a:off x="1942653" y="3786670"/>
            <a:ext cx="5330615" cy="934365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Як, на вашу думку, змінилися стосунки дітей?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8218" y="1931308"/>
            <a:ext cx="1555182" cy="264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041" y="1981750"/>
            <a:ext cx="1221025" cy="256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/>
          <p:nvPr/>
        </p:nvSpPr>
        <p:spPr>
          <a:xfrm>
            <a:off x="880800" y="347525"/>
            <a:ext cx="73824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1584550" y="712389"/>
            <a:ext cx="6074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Невдовзі діти стали поводитися вороже: блакитноокі почали зневажати карооких, а кароокі відчували себе приниженими та нещасними. Діти швидко навчилися шукати підтвердження власної «вищості» або ж відчувати себе гіршими, залежно від групи, до якої вони були приписані.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0"/>
          <p:cNvSpPr/>
          <p:nvPr/>
        </p:nvSpPr>
        <p:spPr>
          <a:xfrm rot="148073">
            <a:off x="1679165" y="3512414"/>
            <a:ext cx="5615508" cy="1023364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Чи справедливо було ображати одне одного за кольором очей?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28" name="Google Shape;128;p20"/>
          <p:cNvPicPr preferRelativeResize="0"/>
          <p:nvPr/>
        </p:nvPicPr>
        <p:blipFill rotWithShape="1">
          <a:blip r:embed="rId3">
            <a:alphaModFix/>
          </a:blip>
          <a:srcRect b="0" l="0" r="-3210" t="0"/>
          <a:stretch/>
        </p:blipFill>
        <p:spPr>
          <a:xfrm>
            <a:off x="163900" y="1952925"/>
            <a:ext cx="1340750" cy="260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6650" y="1883918"/>
            <a:ext cx="1369950" cy="268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200">
            <a:alpha val="30000"/>
          </a:srgbClr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/>
          <p:nvPr/>
        </p:nvSpPr>
        <p:spPr>
          <a:xfrm rot="-24872">
            <a:off x="943580" y="298873"/>
            <a:ext cx="7256590" cy="154774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бути різними, 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але ми всі заслуговуємо на повагу! 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доповнюємо одне одного.</a:t>
            </a:r>
            <a:endParaRPr b="1" sz="2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21"/>
          <p:cNvSpPr/>
          <p:nvPr/>
        </p:nvSpPr>
        <p:spPr>
          <a:xfrm rot="-250430">
            <a:off x="396450" y="1884019"/>
            <a:ext cx="3054301" cy="595868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Нам треба підготуватися до благодійного ярмарку!</a:t>
            </a:r>
            <a:endParaRPr b="1" sz="15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6" name="Google Shape;136;p21"/>
          <p:cNvSpPr/>
          <p:nvPr/>
        </p:nvSpPr>
        <p:spPr>
          <a:xfrm rot="5149563">
            <a:off x="636204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1"/>
          <p:cNvSpPr/>
          <p:nvPr/>
        </p:nvSpPr>
        <p:spPr>
          <a:xfrm rot="268030">
            <a:off x="3848659" y="1962924"/>
            <a:ext cx="1771782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Я спечу пиріг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8" name="Google Shape;138;p21"/>
          <p:cNvSpPr/>
          <p:nvPr/>
        </p:nvSpPr>
        <p:spPr>
          <a:xfrm rot="5667292">
            <a:off x="3976280" y="2369902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1"/>
          <p:cNvSpPr/>
          <p:nvPr/>
        </p:nvSpPr>
        <p:spPr>
          <a:xfrm rot="-70463">
            <a:off x="5778355" y="1779803"/>
            <a:ext cx="2678663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А я оформлю наш стіл!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0" name="Google Shape;140;p21"/>
          <p:cNvSpPr/>
          <p:nvPr/>
        </p:nvSpPr>
        <p:spPr>
          <a:xfrm flipH="1" rot="-5329024">
            <a:off x="7938384" y="2252030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5224" y="2707248"/>
            <a:ext cx="130905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200" y="2590250"/>
            <a:ext cx="1601900" cy="23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7598" y="2549375"/>
            <a:ext cx="1096429" cy="23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