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Lst>
  <p:sldSz cy="5143500" cx="9144000"/>
  <p:notesSz cx="6858000" cy="9144000"/>
  <p:embeddedFontLst>
    <p:embeddedFont>
      <p:font typeface="Montserrat SemiBold"/>
      <p:regular r:id="rId61"/>
      <p:bold r:id="rId62"/>
      <p:italic r:id="rId63"/>
      <p:boldItalic r:id="rId64"/>
    </p:embeddedFont>
    <p:embeddedFont>
      <p:font typeface="Montserrat Black"/>
      <p:bold r:id="rId65"/>
      <p:boldItalic r:id="rId66"/>
    </p:embeddedFont>
    <p:embeddedFont>
      <p:font typeface="Montserrat"/>
      <p:regular r:id="rId67"/>
      <p:bold r:id="rId68"/>
      <p:italic r:id="rId69"/>
      <p:boldItalic r:id="rId70"/>
    </p:embeddedFont>
    <p:embeddedFont>
      <p:font typeface="Montserrat Medium"/>
      <p:regular r:id="rId71"/>
      <p:bold r:id="rId72"/>
      <p:italic r:id="rId73"/>
      <p:boldItalic r:id="rId74"/>
    </p:embeddedFont>
    <p:embeddedFont>
      <p:font typeface="Montserrat ExtraBold"/>
      <p:bold r:id="rId75"/>
      <p:boldItalic r:id="rId76"/>
    </p:embeddedFont>
    <p:embeddedFont>
      <p:font typeface="Open Sans"/>
      <p:regular r:id="rId77"/>
      <p:bold r:id="rId78"/>
      <p:italic r:id="rId79"/>
      <p:boldItalic r:id="rId8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1" roundtripDataSignature="AMtx7mhmDNNYugof769yH9EeaqI3LBMw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F0A8AC-6A00-4BC3-8669-E49D5AC4E81C}">
  <a:tblStyle styleId="{ACF0A8AC-6A00-4BC3-8669-E49D5AC4E81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font" Target="fonts/OpenSans-boldItalic.fntdata"/><Relationship Id="rId81"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Medium-italic.fntdata"/><Relationship Id="rId72" Type="http://schemas.openxmlformats.org/officeDocument/2006/relationships/font" Target="fonts/MontserratMedium-bold.fntdata"/><Relationship Id="rId31" Type="http://schemas.openxmlformats.org/officeDocument/2006/relationships/slide" Target="slides/slide26.xml"/><Relationship Id="rId75" Type="http://schemas.openxmlformats.org/officeDocument/2006/relationships/font" Target="fonts/MontserratExtraBold-bold.fntdata"/><Relationship Id="rId30" Type="http://schemas.openxmlformats.org/officeDocument/2006/relationships/slide" Target="slides/slide25.xml"/><Relationship Id="rId74" Type="http://schemas.openxmlformats.org/officeDocument/2006/relationships/font" Target="fonts/MontserratMedium-boldItalic.fntdata"/><Relationship Id="rId33" Type="http://schemas.openxmlformats.org/officeDocument/2006/relationships/slide" Target="slides/slide28.xml"/><Relationship Id="rId77" Type="http://schemas.openxmlformats.org/officeDocument/2006/relationships/font" Target="fonts/OpenSans-regular.fntdata"/><Relationship Id="rId32" Type="http://schemas.openxmlformats.org/officeDocument/2006/relationships/slide" Target="slides/slide27.xml"/><Relationship Id="rId76" Type="http://schemas.openxmlformats.org/officeDocument/2006/relationships/font" Target="fonts/MontserratExtraBold-boldItalic.fntdata"/><Relationship Id="rId35" Type="http://schemas.openxmlformats.org/officeDocument/2006/relationships/slide" Target="slides/slide30.xml"/><Relationship Id="rId79" Type="http://schemas.openxmlformats.org/officeDocument/2006/relationships/font" Target="fonts/OpenSans-italic.fntdata"/><Relationship Id="rId34" Type="http://schemas.openxmlformats.org/officeDocument/2006/relationships/slide" Target="slides/slide29.xml"/><Relationship Id="rId78" Type="http://schemas.openxmlformats.org/officeDocument/2006/relationships/font" Target="fonts/OpenSans-bold.fntdata"/><Relationship Id="rId71" Type="http://schemas.openxmlformats.org/officeDocument/2006/relationships/font" Target="fonts/MontserratMedium-regular.fntdata"/><Relationship Id="rId70" Type="http://schemas.openxmlformats.org/officeDocument/2006/relationships/font" Target="fonts/Montserrat-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SemiBold-bold.fntdata"/><Relationship Id="rId61" Type="http://schemas.openxmlformats.org/officeDocument/2006/relationships/font" Target="fonts/MontserratSemiBold-regular.fntdata"/><Relationship Id="rId20" Type="http://schemas.openxmlformats.org/officeDocument/2006/relationships/slide" Target="slides/slide15.xml"/><Relationship Id="rId64" Type="http://schemas.openxmlformats.org/officeDocument/2006/relationships/font" Target="fonts/MontserratSemiBold-boldItalic.fntdata"/><Relationship Id="rId63" Type="http://schemas.openxmlformats.org/officeDocument/2006/relationships/font" Target="fonts/MontserratSemiBold-italic.fntdata"/><Relationship Id="rId22" Type="http://schemas.openxmlformats.org/officeDocument/2006/relationships/slide" Target="slides/slide17.xml"/><Relationship Id="rId66" Type="http://schemas.openxmlformats.org/officeDocument/2006/relationships/font" Target="fonts/MontserratBlack-boldItalic.fntdata"/><Relationship Id="rId21" Type="http://schemas.openxmlformats.org/officeDocument/2006/relationships/slide" Target="slides/slide16.xml"/><Relationship Id="rId65" Type="http://schemas.openxmlformats.org/officeDocument/2006/relationships/font" Target="fonts/MontserratBlack-bold.fntdata"/><Relationship Id="rId24" Type="http://schemas.openxmlformats.org/officeDocument/2006/relationships/slide" Target="slides/slide19.xml"/><Relationship Id="rId68" Type="http://schemas.openxmlformats.org/officeDocument/2006/relationships/font" Target="fonts/Montserrat-bold.fntdata"/><Relationship Id="rId23" Type="http://schemas.openxmlformats.org/officeDocument/2006/relationships/slide" Target="slides/slide18.xml"/><Relationship Id="rId67" Type="http://schemas.openxmlformats.org/officeDocument/2006/relationships/font" Target="fonts/Montserrat-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ho.int/europe/news/item/03-04-2025-ensuring-safe-drinking-water-for-ukrainians--government-works-with-who-and-unice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ho.int/europe/news/item/03-04-2025-ensuring-safe-drinking-water-for-ukrainians--government-works-with-who-and-unice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phereprototype.conted.ox.ac.uk/sphereprototype.conted.ox.ac.uk/standards/watersupply/accessAndWaterQuantity.html"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ho.int/teams/environment-climate-change-and-health/water-sanitation-and-health/monitoring-and-evidence/wash-monitoring" TargetMode="External"/><Relationship Id="rId3" Type="http://schemas.openxmlformats.org/officeDocument/2006/relationships/hyperlink" Target="https://www.who.int/news-room/fact-sheets/detail/drinking-wate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uk"/>
              <a:t>За даними Європейського регіонального бюро Всесвітньої організації охорони здоров’я, оприлюдненими 3 квітня 2025 року в матеріалі «Забезпечення українців безпечною питною водою: Уряд співпрацює з ВООЗ та ЮНІСЕФ», у 2024 році 9,6 млн українців потребували основних послуг водопостачання, санітарії та гігієни. Дані наведено станом на 2024 рік.</a:t>
            </a:r>
            <a:br>
              <a:rPr lang="uk"/>
            </a:br>
            <a:r>
              <a:rPr lang="uk" sz="800" u="sng">
                <a:solidFill>
                  <a:srgbClr val="41B2FF"/>
                </a:solidFill>
                <a:latin typeface="Open Sans"/>
                <a:ea typeface="Open Sans"/>
                <a:cs typeface="Open Sans"/>
                <a:sym typeface="Open Sans"/>
                <a:hlinkClick r:id="rId2">
                  <a:extLst>
                    <a:ext uri="{A12FA001-AC4F-418D-AE19-62706E023703}">
                      <ahyp:hlinkClr val="tx"/>
                    </a:ext>
                  </a:extLst>
                </a:hlinkClick>
              </a:rPr>
              <a:t>https://www.who.int/europe/news/item/03-04-2025-ensuring-safe-drinking-water-for-ukrainians--government-works-with-who-and-unicef </a:t>
            </a:r>
            <a:endParaRPr sz="800">
              <a:solidFill>
                <a:srgbClr val="41B2FF"/>
              </a:solidFill>
              <a:latin typeface="Open Sans"/>
              <a:ea typeface="Open Sans"/>
              <a:cs typeface="Open Sans"/>
              <a:sym typeface="Open Sans"/>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uk"/>
              <a:t>Спільна програма моніторингу ВООЗ/ЮНІСЕФ. Дані наведено станом на 2022 рік та оприлюднено в оновленні 2023 року.</a:t>
            </a:r>
            <a:endParaRPr/>
          </a:p>
          <a:p>
            <a:pPr indent="0" lvl="0" marL="0" rtl="0" algn="l">
              <a:lnSpc>
                <a:spcPct val="100000"/>
              </a:lnSpc>
              <a:spcBef>
                <a:spcPts val="0"/>
              </a:spcBef>
              <a:spcAft>
                <a:spcPts val="0"/>
              </a:spcAft>
              <a:buSzPts val="1100"/>
              <a:buNone/>
            </a:pPr>
            <a:r>
              <a:rPr lang="uk" sz="1200" u="sng">
                <a:solidFill>
                  <a:schemeClr val="hlink"/>
                </a:solidFill>
                <a:hlinkClick r:id="rId2"/>
              </a:rPr>
              <a:t>https://www.who.int/europe/news/item/03-04-2025-ensuring-safe-drinking-water-for-ukrainians--government-works-with-who-and-unicef</a:t>
            </a:r>
            <a:r>
              <a:rPr lang="uk" sz="1200">
                <a:solidFill>
                  <a:schemeClr val="dk1"/>
                </a:solidFill>
              </a:rPr>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5d5b710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f5d5b710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uk" sz="1400">
                <a:solidFill>
                  <a:srgbClr val="333333"/>
                </a:solidFill>
                <a:latin typeface="Montserrat"/>
                <a:ea typeface="Montserrat"/>
                <a:cs typeface="Montserrat"/>
                <a:sym typeface="Montserrat"/>
              </a:rPr>
              <a:t>Поєднай факт із тим, що він означає. Подумай, яку проблему показує цифра: доступ до води, здоров’я, перебої водопостачання чи вплив на дітей. </a:t>
            </a:r>
            <a:endParaRPr sz="1400">
              <a:solidFill>
                <a:srgbClr val="333333"/>
              </a:solidFill>
              <a:latin typeface="Montserrat"/>
              <a:ea typeface="Montserrat"/>
              <a:cs typeface="Montserrat"/>
              <a:sym typeface="Montserrat"/>
            </a:endParaRPr>
          </a:p>
          <a:p>
            <a:pPr indent="0" lvl="0" marL="0" rtl="0" algn="l">
              <a:spcBef>
                <a:spcPts val="0"/>
              </a:spcBef>
              <a:spcAft>
                <a:spcPts val="0"/>
              </a:spcAft>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uk" sz="1400">
                <a:solidFill>
                  <a:srgbClr val="333333"/>
                </a:solidFill>
                <a:latin typeface="Montserrat"/>
                <a:ea typeface="Montserrat"/>
                <a:cs typeface="Montserrat"/>
                <a:sym typeface="Montserrat"/>
                <a:extLst>
                  <a:ext uri="http://customooxmlschemas.google.com/">
                    <go:slidesCustomData xmlns:go="http://customooxmlschemas.google.com/" textRoundtripDataId="0"/>
                  </a:ext>
                </a:extLst>
              </a:rPr>
              <a:t>2,2 млрд людей</a:t>
            </a:r>
            <a:r>
              <a:rPr lang="uk" sz="1400">
                <a:solidFill>
                  <a:srgbClr val="333333"/>
                </a:solidFill>
                <a:latin typeface="Montserrat"/>
                <a:ea typeface="Montserrat"/>
                <a:cs typeface="Montserrat"/>
                <a:sym typeface="Montserrat"/>
              </a:rPr>
              <a:t> не мають безпечно керованої питної води — Доступ до безпечної води у світі залишається нерівним</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uk" sz="1400">
                <a:solidFill>
                  <a:srgbClr val="333333"/>
                </a:solidFill>
                <a:latin typeface="Montserrat"/>
                <a:ea typeface="Montserrat"/>
                <a:cs typeface="Montserrat"/>
                <a:sym typeface="Montserrat"/>
              </a:rPr>
              <a:t>1,7 млрд людей використовують джерела води, які можуть бути забруднені фекаліями — Ризики для здоров’я через мікробне забруднення води</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uk" sz="1400">
                <a:solidFill>
                  <a:srgbClr val="333333"/>
                </a:solidFill>
                <a:latin typeface="Montserrat"/>
                <a:ea typeface="Montserrat"/>
                <a:cs typeface="Montserrat"/>
                <a:sym typeface="Montserrat"/>
              </a:rPr>
              <a:t>76 % опитаних в Україні повідомили про перебої з водопостачанням — Вода в Україні під час війни є питанням інфраструктури та безпеки</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uk" sz="1400">
                <a:solidFill>
                  <a:srgbClr val="333333"/>
                </a:solidFill>
                <a:latin typeface="Montserrat"/>
                <a:ea typeface="Montserrat"/>
                <a:cs typeface="Montserrat"/>
                <a:sym typeface="Montserrat"/>
              </a:rPr>
              <a:t>Понад 1,7 млн дітей в Україні не мають доступу до безпечних водних послуг — </a:t>
            </a:r>
            <a:r>
              <a:rPr lang="uk" sz="1400">
                <a:solidFill>
                  <a:srgbClr val="333333"/>
                </a:solidFill>
                <a:latin typeface="Montserrat"/>
                <a:ea typeface="Montserrat"/>
                <a:cs typeface="Montserrat"/>
                <a:sym typeface="Montserrat"/>
              </a:rPr>
              <a:t>Без належного доступу до води школа не може гарантувати безпечні умови для здоров’я, гігієни й навчання</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uk" sz="1400">
                <a:solidFill>
                  <a:srgbClr val="333333"/>
                </a:solidFill>
                <a:latin typeface="Montserrat"/>
                <a:ea typeface="Montserrat"/>
                <a:cs typeface="Montserrat"/>
                <a:sym typeface="Montserrat"/>
              </a:rPr>
              <a:t>106 млн людей п’ють воду з необроблених поверхневих джерел — Частина людей змушена використовувати воду з річок, озер або ставків без очищення </a:t>
            </a:r>
            <a:endParaRPr sz="1400">
              <a:solidFill>
                <a:srgbClr val="333333"/>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400">
              <a:solidFill>
                <a:srgbClr val="333333"/>
              </a:solidFill>
              <a:latin typeface="Montserrat"/>
              <a:ea typeface="Montserrat"/>
              <a:cs typeface="Montserrat"/>
              <a:sym typeface="Montserrat"/>
            </a:endParaRPr>
          </a:p>
          <a:p>
            <a:pPr indent="0" lvl="0" marL="0" rtl="0" algn="l">
              <a:spcBef>
                <a:spcPts val="0"/>
              </a:spcBef>
              <a:spcAft>
                <a:spcPts val="0"/>
              </a:spcAft>
              <a:buNone/>
            </a:pPr>
            <a:r>
              <a:rPr lang="uk" sz="1400">
                <a:solidFill>
                  <a:srgbClr val="333333"/>
                </a:solidFill>
                <a:latin typeface="Montserrat"/>
                <a:ea typeface="Montserrat"/>
                <a:cs typeface="Montserrat"/>
                <a:sym typeface="Montserrat"/>
              </a:rPr>
              <a:t>Охоплення безпечно керованою питною водою зросло з 68% до 74 % — Прогрес є, але проблема доступу до води ще не розвʼязана</a:t>
            </a:r>
            <a:endParaRPr sz="1400">
              <a:solidFill>
                <a:srgbClr val="333333"/>
              </a:solidFill>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uk">
                <a:solidFill>
                  <a:schemeClr val="dk1"/>
                </a:solidFill>
                <a:latin typeface="Montserrat"/>
                <a:ea typeface="Montserrat"/>
                <a:cs typeface="Montserrat"/>
                <a:sym typeface="Montserrat"/>
              </a:rPr>
              <a:t>Дослідження «Екологічна обізнаність, знання та практики серед дітей та молоді в Україні»</a:t>
            </a:r>
            <a:r>
              <a:rPr lang="uk">
                <a:solidFill>
                  <a:schemeClr val="dk1"/>
                </a:solidFill>
                <a:latin typeface="Montserrat"/>
                <a:ea typeface="Montserrat"/>
                <a:cs typeface="Montserrat"/>
                <a:sym typeface="Montserrat"/>
              </a:rPr>
              <a:t> було проведено Rating Group на замовлення ЮНІСЕФ у травні 2026 року з метою оцінити рівень екологічної обізнаності, ставлення та практики дітей, підлітків і молоді щодо екологічної поведінки, а також порівняти ці відповіді з поглядами батьків.</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SzPts val="1100"/>
              <a:buNone/>
            </a:pPr>
            <a:r>
              <a:rPr lang="uk">
                <a:solidFill>
                  <a:schemeClr val="dk1"/>
                </a:solidFill>
                <a:latin typeface="Montserrat"/>
                <a:ea typeface="Montserrat"/>
                <a:cs typeface="Montserrat"/>
                <a:sym typeface="Montserrat"/>
              </a:rPr>
              <a:t>Методологія дослідження поєднувала телефонні та онлайн-опитування. У фокусі були діти 10–17 років, молодь 18–24 років та батьки підлітків.</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uk">
                <a:solidFill>
                  <a:schemeClr val="dk1"/>
                </a:solidFill>
                <a:latin typeface="Montserrat"/>
                <a:ea typeface="Montserrat"/>
                <a:cs typeface="Montserrat"/>
                <a:sym typeface="Montserrat"/>
              </a:rPr>
              <a:t>Дослідження «Екологічна обізнаність, знання та практики серед дітей та молоді в Україні»</a:t>
            </a:r>
            <a:r>
              <a:rPr lang="uk">
                <a:solidFill>
                  <a:schemeClr val="dk1"/>
                </a:solidFill>
                <a:latin typeface="Montserrat"/>
                <a:ea typeface="Montserrat"/>
                <a:cs typeface="Montserrat"/>
                <a:sym typeface="Montserrat"/>
              </a:rPr>
              <a:t> було проведено Rating Group на замовлення ЮНІСЕФ у травні 2026 року з метою оцінити рівень екологічної обізнаності, ставлення та практики дітей, підлітків і молоді щодо екологічної поведінки, а також порівняти ці відповіді з поглядами батьків.</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uk">
                <a:solidFill>
                  <a:schemeClr val="dk1"/>
                </a:solidFill>
                <a:latin typeface="Montserrat"/>
                <a:ea typeface="Montserrat"/>
                <a:cs typeface="Montserrat"/>
                <a:sym typeface="Montserrat"/>
              </a:rPr>
              <a:t>Методологія дослідження поєднувала телефонні та онлайн-опитування. У фокусі були діти 10–17 років, молодь 18–24 років та батьки підлітків.</a:t>
            </a:r>
            <a:endParaRPr>
              <a:solidFill>
                <a:schemeClr val="dk1"/>
              </a:solidFill>
              <a:latin typeface="Montserrat"/>
              <a:ea typeface="Montserrat"/>
              <a:cs typeface="Montserrat"/>
              <a:sym typeface="Montserrat"/>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А, Б, В, Д, Е.</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2-1-4-3.</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SzPts val="1100"/>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Правильні відповіді обговоріть в кінці уроку після повторного виконання завдання.</a:t>
            </a:r>
            <a:endParaRPr b="1">
              <a:solidFill>
                <a:srgbClr val="1D1C1D"/>
              </a:solidFill>
              <a:latin typeface="Montserrat"/>
              <a:ea typeface="Montserrat"/>
              <a:cs typeface="Montserrat"/>
              <a:sym typeface="Montserra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0" name="Google Shape;43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9" name="Google Shape;52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8" name="Google Shape;55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1" name="Google Shape;571;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uk"/>
              <a:t>Посібник Sphere «Гуманітарна хартія та мінімальні стандарти реагування на надзвичайні ситуації», видання 2004 року.</a:t>
            </a:r>
            <a:endParaRPr/>
          </a:p>
          <a:p>
            <a:pPr indent="0" lvl="0" marL="0" rtl="0" algn="l">
              <a:lnSpc>
                <a:spcPct val="100000"/>
              </a:lnSpc>
              <a:spcBef>
                <a:spcPts val="0"/>
              </a:spcBef>
              <a:spcAft>
                <a:spcPts val="0"/>
              </a:spcAft>
              <a:buSzPts val="1100"/>
              <a:buNone/>
            </a:pPr>
            <a:r>
              <a:rPr lang="uk" sz="1200" u="sng">
                <a:solidFill>
                  <a:schemeClr val="hlink"/>
                </a:solidFill>
                <a:hlinkClick r:id="rId2"/>
              </a:rPr>
              <a:t>https://sphereprototype.conted.ox.ac.uk/sphereprototype.conted.ox.ac.uk/standards/watersupply/accessAndWaterQuantity.html</a:t>
            </a:r>
            <a:r>
              <a:rPr lang="uk" sz="1200">
                <a:solidFill>
                  <a:schemeClr val="dk1"/>
                </a:solidFill>
              </a:rPr>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А, Б, В, Д, Е.</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2-1-4-3.</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SzPts val="1100"/>
              <a:buNone/>
            </a:pPr>
            <a:r>
              <a:rPr i="1" lang="uk">
                <a:solidFill>
                  <a:srgbClr val="1D1C1D"/>
                </a:solidFill>
                <a:latin typeface="Montserrat"/>
                <a:ea typeface="Montserrat"/>
                <a:cs typeface="Montserrat"/>
                <a:sym typeface="Montserrat"/>
              </a:rPr>
              <a:t>Не обговорюйте правильні відповіді на початку уроку, щоб зберегти ефект повторного оцінювання наприкінці. Правильні відповіді обговоріть в кінці уроку після повторного виконання завдання.</a:t>
            </a:r>
            <a:endParaRPr b="1">
              <a:solidFill>
                <a:srgbClr val="1D1C1D"/>
              </a:solidFill>
              <a:latin typeface="Montserrat"/>
              <a:ea typeface="Montserrat"/>
              <a:cs typeface="Montserrat"/>
              <a:sym typeface="Montserra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4" name="Google Shape;614;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3" name="Google Shape;62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5" name="Google Shape;64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1" name="Google Shape;68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6" name="Google Shape;716;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3" name="Google Shape;74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0" name="Google Shape;770;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9" name="Google Shape;789;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7" name="Google Shape;807;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0" name="Google Shape;820;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3" name="Google Shape;843;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2" name="Google Shape;86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1" name="Google Shape;901;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6" name="Google Shape;91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7" name="Google Shape;92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9" name="Google Shape;939;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7" name="Google Shape;957;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1" name="Google Shape;971;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7" name="Google Shape;987;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0" name="Google Shape;1000;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0" name="Google Shape;1010;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5" name="Google Shape;1025;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відповідають окремі слайди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А, Б, В, Д, Е.</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2-1-4-3.</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9" name="Google Shape;1039;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вихідне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імʼя чи інші персональні дані не потрібно. Зберіть аркуші та підрахуйте кількість учнів та учениць, які дали правильну відповідь.</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1 — А, Б, В, Д, Е.</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Завдання 2 — 2-1-4-3.</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9" name="Google Shape;1059;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 name="Google Shape;16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uk"/>
              <a:t>Дані наведено за спільним звітом Всесвітньої організації охорони здоров’я та ЮНІСЕФ «Прогрес у сфері питної води, санітарії та гігієни в домогосподарствах за 2000–2022 роки», опублікованим у 2023 році.</a:t>
            </a:r>
            <a:endParaRPr/>
          </a:p>
          <a:p>
            <a:pPr indent="0" lvl="0" marL="0" rtl="0" algn="l">
              <a:lnSpc>
                <a:spcPct val="115000"/>
              </a:lnSpc>
              <a:spcBef>
                <a:spcPts val="1200"/>
              </a:spcBef>
              <a:spcAft>
                <a:spcPts val="0"/>
              </a:spcAft>
              <a:buClr>
                <a:schemeClr val="dk1"/>
              </a:buClr>
              <a:buSzPts val="1100"/>
              <a:buFont typeface="Arial"/>
              <a:buNone/>
            </a:pPr>
            <a:r>
              <a:rPr lang="uk" u="sng">
                <a:solidFill>
                  <a:schemeClr val="hlink"/>
                </a:solidFill>
                <a:hlinkClick r:id="rId2"/>
              </a:rPr>
              <a:t>https://www.who.int/teams/environment-climate-change-and-health/water-sanitation-and-health/monitoring-and-evidence/wash-monitoring</a:t>
            </a:r>
            <a:br>
              <a:rPr lang="uk"/>
            </a:br>
            <a:r>
              <a:rPr lang="uk" u="sng">
                <a:solidFill>
                  <a:schemeClr val="dk1"/>
                </a:solidFill>
                <a:latin typeface="Open Sans"/>
                <a:ea typeface="Open Sans"/>
                <a:cs typeface="Open Sans"/>
                <a:sym typeface="Open Sans"/>
                <a:hlinkClick r:id="rId3">
                  <a:extLst>
                    <a:ext uri="{A12FA001-AC4F-418D-AE19-62706E023703}">
                      <ahyp:hlinkClr val="tx"/>
                    </a:ext>
                  </a:extLst>
                </a:hlinkClick>
              </a:rPr>
              <a:t>https://www.who.int/news-room/fact-sheets/detail/drinking-water</a:t>
            </a:r>
            <a:endParaRPr>
              <a:solidFill>
                <a:schemeClr val="dk1"/>
              </a:solidFill>
              <a:latin typeface="Open Sans"/>
              <a:ea typeface="Open Sans"/>
              <a:cs typeface="Open Sans"/>
              <a:sym typeface="Open Sans"/>
            </a:endParaRPr>
          </a:p>
          <a:p>
            <a:pPr indent="0" lvl="0" marL="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5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5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6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6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5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5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5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6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6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6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6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6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6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6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6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6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6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6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5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hyperlink" Target="https://www.who.int/news-room/fact-sheets/detail/drinking-water" TargetMode="External"/><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24.png"/></Relationships>
</file>

<file path=ppt/slides/_rels/slide11.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55.png"/><Relationship Id="rId13" Type="http://schemas.openxmlformats.org/officeDocument/2006/relationships/image" Target="../media/image19.png"/><Relationship Id="rId12"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who.int/europe/news/item/03-04-2025-ensuring-safe-drinking-water-for-ukrainians--government-works-with-who-and-unicef" TargetMode="External"/><Relationship Id="rId4" Type="http://schemas.openxmlformats.org/officeDocument/2006/relationships/image" Target="../media/image29.png"/><Relationship Id="rId9" Type="http://schemas.openxmlformats.org/officeDocument/2006/relationships/image" Target="../media/image36.png"/><Relationship Id="rId5" Type="http://schemas.openxmlformats.org/officeDocument/2006/relationships/image" Target="../media/image34.png"/><Relationship Id="rId6" Type="http://schemas.openxmlformats.org/officeDocument/2006/relationships/image" Target="../media/image31.png"/><Relationship Id="rId7" Type="http://schemas.openxmlformats.org/officeDocument/2006/relationships/image" Target="../media/image33.png"/><Relationship Id="rId8"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47.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13.png"/><Relationship Id="rId8"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hyperlink" Target="https://360.articulate.com/review/content/32dab746-c89a-40d8-b8cb-07bee02b5fda/review" TargetMode="External"/><Relationship Id="rId5" Type="http://schemas.openxmlformats.org/officeDocument/2006/relationships/hyperlink" Target="https://360.articulate.com/review/content/32dab746-c89a-40d8-b8cb-07bee02b5fda/review" TargetMode="External"/><Relationship Id="rId6" Type="http://schemas.openxmlformats.org/officeDocument/2006/relationships/image" Target="../media/image48.png"/><Relationship Id="rId7"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42.png"/><Relationship Id="rId5" Type="http://schemas.openxmlformats.org/officeDocument/2006/relationships/image" Target="../media/image37.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11.png"/><Relationship Id="rId5" Type="http://schemas.openxmlformats.org/officeDocument/2006/relationships/image" Target="../media/image7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39.png"/><Relationship Id="rId5" Type="http://schemas.openxmlformats.org/officeDocument/2006/relationships/image" Target="../media/image11.png"/><Relationship Id="rId6" Type="http://schemas.openxmlformats.org/officeDocument/2006/relationships/image" Target="../media/image54.png"/></Relationships>
</file>

<file path=ppt/slides/_rels/slide18.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59.png"/><Relationship Id="rId9" Type="http://schemas.openxmlformats.org/officeDocument/2006/relationships/image" Target="../media/image53.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6.png"/><Relationship Id="rId8" Type="http://schemas.openxmlformats.org/officeDocument/2006/relationships/image" Target="../media/image50.png"/></Relationships>
</file>

<file path=ppt/slides/_rels/slide19.xml.rels><?xml version="1.0" encoding="UTF-8" standalone="yes"?><Relationships xmlns="http://schemas.openxmlformats.org/package/2006/relationships"><Relationship Id="rId10"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9.png"/><Relationship Id="rId4" Type="http://schemas.openxmlformats.org/officeDocument/2006/relationships/image" Target="../media/image21.png"/><Relationship Id="rId9" Type="http://schemas.openxmlformats.org/officeDocument/2006/relationships/image" Target="../media/image62.png"/><Relationship Id="rId5" Type="http://schemas.openxmlformats.org/officeDocument/2006/relationships/image" Target="../media/image60.png"/><Relationship Id="rId6" Type="http://schemas.openxmlformats.org/officeDocument/2006/relationships/image" Target="../media/image3.png"/><Relationship Id="rId7" Type="http://schemas.openxmlformats.org/officeDocument/2006/relationships/image" Target="../media/image61.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73.png"/><Relationship Id="rId9" Type="http://schemas.openxmlformats.org/officeDocument/2006/relationships/image" Target="../media/image66.png"/><Relationship Id="rId5" Type="http://schemas.openxmlformats.org/officeDocument/2006/relationships/image" Target="../media/image43.png"/><Relationship Id="rId6" Type="http://schemas.openxmlformats.org/officeDocument/2006/relationships/image" Target="../media/image16.png"/><Relationship Id="rId7" Type="http://schemas.openxmlformats.org/officeDocument/2006/relationships/image" Target="../media/image19.png"/><Relationship Id="rId8" Type="http://schemas.openxmlformats.org/officeDocument/2006/relationships/image" Target="../media/image13.png"/></Relationships>
</file>

<file path=ppt/slides/_rels/slide21.xml.rels><?xml version="1.0" encoding="UTF-8" standalone="yes"?><Relationships xmlns="http://schemas.openxmlformats.org/package/2006/relationships"><Relationship Id="rId10"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3.png"/><Relationship Id="rId9" Type="http://schemas.openxmlformats.org/officeDocument/2006/relationships/image" Target="../media/image68.png"/><Relationship Id="rId5" Type="http://schemas.openxmlformats.org/officeDocument/2006/relationships/image" Target="../media/image78.png"/><Relationship Id="rId6" Type="http://schemas.openxmlformats.org/officeDocument/2006/relationships/image" Target="../media/image39.png"/><Relationship Id="rId7" Type="http://schemas.openxmlformats.org/officeDocument/2006/relationships/image" Target="../media/image73.png"/><Relationship Id="rId8" Type="http://schemas.openxmlformats.org/officeDocument/2006/relationships/image" Target="../media/image6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28.png"/><Relationship Id="rId9" Type="http://schemas.openxmlformats.org/officeDocument/2006/relationships/image" Target="../media/image18.png"/><Relationship Id="rId5" Type="http://schemas.openxmlformats.org/officeDocument/2006/relationships/image" Target="../media/image35.png"/><Relationship Id="rId6" Type="http://schemas.openxmlformats.org/officeDocument/2006/relationships/image" Target="../media/image43.png"/><Relationship Id="rId7" Type="http://schemas.openxmlformats.org/officeDocument/2006/relationships/image" Target="../media/image16.png"/><Relationship Id="rId8" Type="http://schemas.openxmlformats.org/officeDocument/2006/relationships/image" Target="../media/image19.png"/></Relationships>
</file>

<file path=ppt/slides/_rels/slide24.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84.png"/><Relationship Id="rId13" Type="http://schemas.openxmlformats.org/officeDocument/2006/relationships/image" Target="../media/image8.png"/><Relationship Id="rId12"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11.png"/><Relationship Id="rId5" Type="http://schemas.openxmlformats.org/officeDocument/2006/relationships/image" Target="../media/image65.png"/><Relationship Id="rId6" Type="http://schemas.openxmlformats.org/officeDocument/2006/relationships/image" Target="../media/image28.png"/><Relationship Id="rId7" Type="http://schemas.openxmlformats.org/officeDocument/2006/relationships/image" Target="../media/image82.png"/><Relationship Id="rId8" Type="http://schemas.openxmlformats.org/officeDocument/2006/relationships/image" Target="../media/image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9.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72.png"/><Relationship Id="rId5" Type="http://schemas.openxmlformats.org/officeDocument/2006/relationships/image" Target="../media/image15.png"/><Relationship Id="rId6" Type="http://schemas.openxmlformats.org/officeDocument/2006/relationships/image" Target="../media/image83.png"/><Relationship Id="rId7" Type="http://schemas.openxmlformats.org/officeDocument/2006/relationships/image" Target="../media/image34.png"/><Relationship Id="rId8"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6.png"/><Relationship Id="rId4" Type="http://schemas.openxmlformats.org/officeDocument/2006/relationships/hyperlink" Target="https://sphereprototype.conted.ox.ac.uk/sphereprototype.conted.ox.ac.uk/standards/watersupply/accessAndWaterQuantity.html" TargetMode="External"/><Relationship Id="rId5"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9.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1.png"/><Relationship Id="rId4" Type="http://schemas.openxmlformats.org/officeDocument/2006/relationships/image" Target="../media/image11.png"/><Relationship Id="rId5" Type="http://schemas.openxmlformats.org/officeDocument/2006/relationships/image" Target="../media/image26.png"/></Relationships>
</file>

<file path=ppt/slides/_rels/slide34.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28.png"/><Relationship Id="rId13" Type="http://schemas.openxmlformats.org/officeDocument/2006/relationships/image" Target="../media/image72.png"/><Relationship Id="rId12"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6.png"/><Relationship Id="rId4" Type="http://schemas.openxmlformats.org/officeDocument/2006/relationships/image" Target="../media/image10.png"/><Relationship Id="rId9" Type="http://schemas.openxmlformats.org/officeDocument/2006/relationships/image" Target="../media/image81.png"/><Relationship Id="rId15" Type="http://schemas.openxmlformats.org/officeDocument/2006/relationships/image" Target="../media/image86.png"/><Relationship Id="rId14" Type="http://schemas.openxmlformats.org/officeDocument/2006/relationships/image" Target="../media/image5.png"/><Relationship Id="rId5" Type="http://schemas.openxmlformats.org/officeDocument/2006/relationships/image" Target="../media/image34.png"/><Relationship Id="rId6" Type="http://schemas.openxmlformats.org/officeDocument/2006/relationships/image" Target="../media/image13.png"/><Relationship Id="rId7" Type="http://schemas.openxmlformats.org/officeDocument/2006/relationships/image" Target="../media/image65.png"/><Relationship Id="rId8" Type="http://schemas.openxmlformats.org/officeDocument/2006/relationships/image" Target="../media/image35.png"/></Relationships>
</file>

<file path=ppt/slides/_rels/slide35.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72.png"/><Relationship Id="rId13" Type="http://schemas.openxmlformats.org/officeDocument/2006/relationships/image" Target="../media/image92.png"/><Relationship Id="rId12"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3.png"/><Relationship Id="rId4" Type="http://schemas.openxmlformats.org/officeDocument/2006/relationships/image" Target="../media/image97.png"/><Relationship Id="rId9" Type="http://schemas.openxmlformats.org/officeDocument/2006/relationships/image" Target="../media/image35.png"/><Relationship Id="rId14" Type="http://schemas.openxmlformats.org/officeDocument/2006/relationships/image" Target="../media/image59.png"/><Relationship Id="rId5" Type="http://schemas.openxmlformats.org/officeDocument/2006/relationships/image" Target="../media/image28.png"/><Relationship Id="rId6" Type="http://schemas.openxmlformats.org/officeDocument/2006/relationships/image" Target="../media/image78.png"/><Relationship Id="rId7" Type="http://schemas.openxmlformats.org/officeDocument/2006/relationships/image" Target="../media/image63.png"/><Relationship Id="rId8" Type="http://schemas.openxmlformats.org/officeDocument/2006/relationships/image" Target="../media/image56.png"/></Relationships>
</file>

<file path=ppt/slides/_rels/slide36.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63.png"/><Relationship Id="rId5" Type="http://schemas.openxmlformats.org/officeDocument/2006/relationships/image" Target="../media/image81.png"/><Relationship Id="rId6" Type="http://schemas.openxmlformats.org/officeDocument/2006/relationships/image" Target="../media/image41.png"/><Relationship Id="rId7" Type="http://schemas.openxmlformats.org/officeDocument/2006/relationships/image" Target="../media/image78.png"/><Relationship Id="rId8"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78.png"/><Relationship Id="rId4" Type="http://schemas.openxmlformats.org/officeDocument/2006/relationships/image" Target="../media/image10.png"/><Relationship Id="rId9" Type="http://schemas.openxmlformats.org/officeDocument/2006/relationships/image" Target="../media/image90.png"/><Relationship Id="rId5" Type="http://schemas.openxmlformats.org/officeDocument/2006/relationships/image" Target="../media/image93.png"/><Relationship Id="rId6" Type="http://schemas.openxmlformats.org/officeDocument/2006/relationships/image" Target="../media/image34.png"/><Relationship Id="rId7" Type="http://schemas.openxmlformats.org/officeDocument/2006/relationships/image" Target="../media/image81.png"/><Relationship Id="rId8" Type="http://schemas.openxmlformats.org/officeDocument/2006/relationships/image" Target="../media/image7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87.png"/><Relationship Id="rId4" Type="http://schemas.openxmlformats.org/officeDocument/2006/relationships/image" Target="../media/image96.png"/><Relationship Id="rId5" Type="http://schemas.openxmlformats.org/officeDocument/2006/relationships/image" Target="../media/image54.png"/><Relationship Id="rId6" Type="http://schemas.openxmlformats.org/officeDocument/2006/relationships/image" Target="../media/image11.png"/><Relationship Id="rId7"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360.articulate.com/review/content/c8661faf-393e-45ba-b6e1-97f994283cb5/review" TargetMode="External"/><Relationship Id="rId4" Type="http://schemas.openxmlformats.org/officeDocument/2006/relationships/hyperlink" Target="https://360.articulate.com/review/content/c8661faf-393e-45ba-b6e1-97f994283cb5/review" TargetMode="External"/><Relationship Id="rId5" Type="http://schemas.openxmlformats.org/officeDocument/2006/relationships/hyperlink" Target="https://360.articulate.com/review/content/c8661faf-393e-45ba-b6e1-97f994283cb5/review" TargetMode="External"/><Relationship Id="rId6" Type="http://schemas.openxmlformats.org/officeDocument/2006/relationships/image" Target="../media/image85.png"/><Relationship Id="rId7"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5.png"/></Relationships>
</file>

<file path=ppt/slides/_rels/slide40.xml.rels><?xml version="1.0" encoding="UTF-8" standalone="yes"?><Relationships xmlns="http://schemas.openxmlformats.org/package/2006/relationships"><Relationship Id="rId10"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98.png"/><Relationship Id="rId4" Type="http://schemas.openxmlformats.org/officeDocument/2006/relationships/image" Target="../media/image15.png"/><Relationship Id="rId9" Type="http://schemas.openxmlformats.org/officeDocument/2006/relationships/image" Target="../media/image6.png"/><Relationship Id="rId5" Type="http://schemas.openxmlformats.org/officeDocument/2006/relationships/image" Target="../media/image59.png"/><Relationship Id="rId6" Type="http://schemas.openxmlformats.org/officeDocument/2006/relationships/image" Target="../media/image86.png"/><Relationship Id="rId7" Type="http://schemas.openxmlformats.org/officeDocument/2006/relationships/image" Target="../media/image93.png"/><Relationship Id="rId8" Type="http://schemas.openxmlformats.org/officeDocument/2006/relationships/image" Target="../media/image10.png"/></Relationships>
</file>

<file path=ppt/slides/_rels/slide41.xml.rels><?xml version="1.0" encoding="UTF-8" standalone="yes"?><Relationships xmlns="http://schemas.openxmlformats.org/package/2006/relationships"><Relationship Id="rId10"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79.png"/><Relationship Id="rId4" Type="http://schemas.openxmlformats.org/officeDocument/2006/relationships/image" Target="../media/image95.png"/><Relationship Id="rId9" Type="http://schemas.openxmlformats.org/officeDocument/2006/relationships/image" Target="../media/image26.png"/><Relationship Id="rId5" Type="http://schemas.openxmlformats.org/officeDocument/2006/relationships/image" Target="../media/image93.png"/><Relationship Id="rId6" Type="http://schemas.openxmlformats.org/officeDocument/2006/relationships/image" Target="../media/image8.png"/><Relationship Id="rId7" Type="http://schemas.openxmlformats.org/officeDocument/2006/relationships/image" Target="../media/image59.png"/><Relationship Id="rId8" Type="http://schemas.openxmlformats.org/officeDocument/2006/relationships/image" Target="../media/image5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5.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99.png"/><Relationship Id="rId4" Type="http://schemas.openxmlformats.org/officeDocument/2006/relationships/image" Target="../media/image88.png"/><Relationship Id="rId9" Type="http://schemas.openxmlformats.org/officeDocument/2006/relationships/image" Target="../media/image25.png"/><Relationship Id="rId5" Type="http://schemas.openxmlformats.org/officeDocument/2006/relationships/image" Target="../media/image21.png"/><Relationship Id="rId6" Type="http://schemas.openxmlformats.org/officeDocument/2006/relationships/image" Target="../media/image60.png"/><Relationship Id="rId7" Type="http://schemas.openxmlformats.org/officeDocument/2006/relationships/image" Target="../media/image3.png"/><Relationship Id="rId8" Type="http://schemas.openxmlformats.org/officeDocument/2006/relationships/image" Target="../media/image6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4.png"/><Relationship Id="rId4" Type="http://schemas.openxmlformats.org/officeDocument/2006/relationships/image" Target="../media/image10.png"/><Relationship Id="rId5" Type="http://schemas.openxmlformats.org/officeDocument/2006/relationships/image" Target="../media/image5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12.png"/><Relationship Id="rId6" Type="http://schemas.openxmlformats.org/officeDocument/2006/relationships/image" Target="../media/image79.png"/><Relationship Id="rId7" Type="http://schemas.openxmlformats.org/officeDocument/2006/relationships/image" Target="../media/image2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4.png"/><Relationship Id="rId4" Type="http://schemas.openxmlformats.org/officeDocument/2006/relationships/image" Target="../media/image96.png"/><Relationship Id="rId5"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87.png"/><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9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9.png"/><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1.png"/><Relationship Id="rId4" Type="http://schemas.openxmlformats.org/officeDocument/2006/relationships/image" Target="../media/image87.png"/><Relationship Id="rId5" Type="http://schemas.openxmlformats.org/officeDocument/2006/relationships/image" Target="../media/image25.png"/><Relationship Id="rId6" Type="http://schemas.openxmlformats.org/officeDocument/2006/relationships/image" Target="../media/image11.png"/><Relationship Id="rId7" Type="http://schemas.openxmlformats.org/officeDocument/2006/relationships/image" Target="../media/image2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7.pn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89.png"/><Relationship Id="rId4" Type="http://schemas.openxmlformats.org/officeDocument/2006/relationships/image" Target="../media/image91.png"/><Relationship Id="rId5" Type="http://schemas.openxmlformats.org/officeDocument/2006/relationships/image" Target="../media/image27.png"/></Relationships>
</file>

<file path=ppt/slides/_rels/slide6.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19.png"/><Relationship Id="rId13" Type="http://schemas.openxmlformats.org/officeDocument/2006/relationships/image" Target="../media/image30.png"/><Relationship Id="rId12"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41.png"/><Relationship Id="rId5" Type="http://schemas.openxmlformats.org/officeDocument/2006/relationships/image" Target="../media/image75.png"/><Relationship Id="rId6" Type="http://schemas.openxmlformats.org/officeDocument/2006/relationships/image" Target="../media/image13.png"/><Relationship Id="rId7" Type="http://schemas.openxmlformats.org/officeDocument/2006/relationships/image" Target="../media/image22.png"/><Relationship Id="rId8" Type="http://schemas.openxmlformats.org/officeDocument/2006/relationships/hyperlink" Target="https://www.who.int/teams/environment-climate-change-and-health/water-sanitation-and-health/monitoring-and-evidence/wash-monitoring%20https://www.who.int/news-room/fact-sheets/detail/drinking-wat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38.png"/><Relationship Id="rId5"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5.png"/><Relationship Id="rId4" Type="http://schemas.openxmlformats.org/officeDocument/2006/relationships/hyperlink" Target="https://sdg6data.org/en/maps" TargetMode="External"/><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hyperlink" Target="https://sdg6data.org/en/maps" TargetMode="External"/><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53" name="Shape 53"/>
        <p:cNvGrpSpPr/>
        <p:nvPr/>
      </p:nvGrpSpPr>
      <p:grpSpPr>
        <a:xfrm>
          <a:off x="0" y="0"/>
          <a:ext cx="0" cy="0"/>
          <a:chOff x="0" y="0"/>
          <a:chExt cx="0" cy="0"/>
        </a:xfrm>
      </p:grpSpPr>
      <p:sp>
        <p:nvSpPr>
          <p:cNvPr id="54" name="Google Shape;54;p1"/>
          <p:cNvSpPr/>
          <p:nvPr/>
        </p:nvSpPr>
        <p:spPr>
          <a:xfrm>
            <a:off x="25" y="-40607"/>
            <a:ext cx="9144000" cy="68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 name="Google Shape;55;p1" title="Logo (1).png"/>
          <p:cNvPicPr preferRelativeResize="0"/>
          <p:nvPr/>
        </p:nvPicPr>
        <p:blipFill>
          <a:blip r:embed="rId3">
            <a:alphaModFix/>
          </a:blip>
          <a:stretch>
            <a:fillRect/>
          </a:stretch>
        </p:blipFill>
        <p:spPr>
          <a:xfrm>
            <a:off x="5572125" y="104746"/>
            <a:ext cx="3322737" cy="397500"/>
          </a:xfrm>
          <a:prstGeom prst="rect">
            <a:avLst/>
          </a:prstGeom>
          <a:noFill/>
          <a:ln>
            <a:noFill/>
          </a:ln>
        </p:spPr>
      </p:pic>
      <p:sp>
        <p:nvSpPr>
          <p:cNvPr id="56" name="Google Shape;56;p1"/>
          <p:cNvSpPr txBox="1"/>
          <p:nvPr/>
        </p:nvSpPr>
        <p:spPr>
          <a:xfrm>
            <a:off x="256099" y="4725000"/>
            <a:ext cx="44013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FFFFFF"/>
                </a:solidFill>
                <a:latin typeface="Montserrat Medium"/>
                <a:ea typeface="Montserrat Medium"/>
                <a:cs typeface="Montserrat Medium"/>
                <a:sym typeface="Montserrat Medium"/>
              </a:rPr>
              <a:t>У цій презентації деякі зображення створені за допомогою ШІ.</a:t>
            </a:r>
            <a:endParaRPr b="0" i="0" sz="800" u="none" cap="none" strike="noStrike">
              <a:solidFill>
                <a:srgbClr val="FFFFFF"/>
              </a:solidFill>
              <a:latin typeface="Montserrat Medium"/>
              <a:ea typeface="Montserrat Medium"/>
              <a:cs typeface="Montserrat Medium"/>
              <a:sym typeface="Montserrat Medium"/>
            </a:endParaRPr>
          </a:p>
        </p:txBody>
      </p:sp>
      <p:sp>
        <p:nvSpPr>
          <p:cNvPr id="57" name="Google Shape;57;p1"/>
          <p:cNvSpPr txBox="1"/>
          <p:nvPr/>
        </p:nvSpPr>
        <p:spPr>
          <a:xfrm>
            <a:off x="328832" y="711127"/>
            <a:ext cx="3662400" cy="397500"/>
          </a:xfrm>
          <a:prstGeom prst="rect">
            <a:avLst/>
          </a:prstGeom>
          <a:noFill/>
          <a:ln>
            <a:noFill/>
          </a:ln>
        </p:spPr>
        <p:txBody>
          <a:bodyPr anchorCtr="0" anchor="t" bIns="49200" lIns="98400" spcFirstLastPara="1" rIns="98400" wrap="square" tIns="49200">
            <a:spAutoFit/>
          </a:bodyPr>
          <a:lstStyle/>
          <a:p>
            <a:pPr indent="0" lvl="0" marL="0" marR="0" rtl="0" algn="l">
              <a:lnSpc>
                <a:spcPct val="100000"/>
              </a:lnSpc>
              <a:spcBef>
                <a:spcPts val="0"/>
              </a:spcBef>
              <a:spcAft>
                <a:spcPts val="0"/>
              </a:spcAft>
              <a:buClr>
                <a:srgbClr val="000000"/>
              </a:buClr>
              <a:buSzPts val="1184"/>
              <a:buFont typeface="Arial"/>
              <a:buNone/>
            </a:pPr>
            <a:r>
              <a:rPr b="0" i="0" lang="uk" sz="1937" u="none" cap="none" strike="noStrike">
                <a:solidFill>
                  <a:schemeClr val="lt1"/>
                </a:solidFill>
                <a:latin typeface="Montserrat Medium"/>
                <a:ea typeface="Montserrat Medium"/>
                <a:cs typeface="Montserrat Medium"/>
                <a:sym typeface="Montserrat Medium"/>
              </a:rPr>
              <a:t>УРОК НА ТЕМУ:</a:t>
            </a:r>
            <a:endParaRPr b="0" i="0" sz="1937" u="none" cap="none" strike="noStrike">
              <a:solidFill>
                <a:schemeClr val="lt1"/>
              </a:solidFill>
              <a:latin typeface="Montserrat Medium"/>
              <a:ea typeface="Montserrat Medium"/>
              <a:cs typeface="Montserrat Medium"/>
              <a:sym typeface="Montserrat Medium"/>
            </a:endParaRPr>
          </a:p>
        </p:txBody>
      </p:sp>
      <p:sp>
        <p:nvSpPr>
          <p:cNvPr id="58" name="Google Shape;58;p1"/>
          <p:cNvSpPr txBox="1"/>
          <p:nvPr/>
        </p:nvSpPr>
        <p:spPr>
          <a:xfrm>
            <a:off x="279212" y="1009051"/>
            <a:ext cx="4542900" cy="2847000"/>
          </a:xfrm>
          <a:prstGeom prst="rect">
            <a:avLst/>
          </a:prstGeom>
          <a:noFill/>
          <a:ln>
            <a:noFill/>
          </a:ln>
        </p:spPr>
        <p:txBody>
          <a:bodyPr anchorCtr="0" anchor="t" bIns="49200" lIns="98400" spcFirstLastPara="1" rIns="98400" wrap="square" tIns="49200">
            <a:spAutoFit/>
          </a:bodyPr>
          <a:lstStyle/>
          <a:p>
            <a:pPr indent="0" lvl="0" marL="0" marR="0" rtl="0" algn="l">
              <a:lnSpc>
                <a:spcPct val="100000"/>
              </a:lnSpc>
              <a:spcBef>
                <a:spcPts val="0"/>
              </a:spcBef>
              <a:spcAft>
                <a:spcPts val="0"/>
              </a:spcAft>
              <a:buClr>
                <a:srgbClr val="000000"/>
              </a:buClr>
              <a:buSzPts val="3444"/>
              <a:buFont typeface="Arial"/>
              <a:buNone/>
            </a:pPr>
            <a:r>
              <a:rPr b="1" i="0" lang="uk" sz="2975" u="none" cap="none" strike="noStrike">
                <a:solidFill>
                  <a:schemeClr val="lt1"/>
                </a:solidFill>
                <a:latin typeface="Montserrat Black"/>
                <a:ea typeface="Montserrat Black"/>
                <a:cs typeface="Montserrat Black"/>
                <a:sym typeface="Montserrat Black"/>
              </a:rPr>
              <a:t>«</a:t>
            </a:r>
            <a:r>
              <a:rPr b="1" i="0" lang="uk" sz="2500" u="none" cap="none" strike="noStrike">
                <a:solidFill>
                  <a:schemeClr val="lt1"/>
                </a:solidFill>
                <a:latin typeface="Montserrat Black"/>
                <a:ea typeface="Montserrat Black"/>
                <a:cs typeface="Montserrat Black"/>
                <a:sym typeface="Montserrat Black"/>
              </a:rPr>
              <a:t>ВОДА ЯК РЕСУРС</a:t>
            </a:r>
            <a:r>
              <a:rPr b="1" i="0" lang="uk" sz="2975" u="none" cap="none" strike="noStrike">
                <a:solidFill>
                  <a:schemeClr val="lt1"/>
                </a:solidFill>
                <a:latin typeface="Montserrat Black"/>
                <a:ea typeface="Montserrat Black"/>
                <a:cs typeface="Montserrat Black"/>
                <a:sym typeface="Montserrat Black"/>
              </a:rPr>
              <a:t> </a:t>
            </a:r>
            <a:r>
              <a:rPr b="1" i="0" lang="uk" sz="3200" u="none" cap="none" strike="noStrike">
                <a:solidFill>
                  <a:schemeClr val="lt1"/>
                </a:solidFill>
                <a:latin typeface="Montserrat Black"/>
                <a:ea typeface="Montserrat Black"/>
                <a:cs typeface="Montserrat Black"/>
                <a:sym typeface="Montserrat Black"/>
              </a:rPr>
              <a:t>ГРОМАДИ: ВІД ОСОБИСТОЇ ДІЇ </a:t>
            </a:r>
            <a:br>
              <a:rPr b="1" i="0" lang="uk" sz="3200" u="none" cap="none" strike="noStrike">
                <a:solidFill>
                  <a:schemeClr val="lt1"/>
                </a:solidFill>
                <a:latin typeface="Montserrat Black"/>
                <a:ea typeface="Montserrat Black"/>
                <a:cs typeface="Montserrat Black"/>
                <a:sym typeface="Montserrat Black"/>
              </a:rPr>
            </a:br>
            <a:r>
              <a:rPr b="1" i="0" lang="uk" sz="3200" u="none" cap="none" strike="noStrike">
                <a:solidFill>
                  <a:schemeClr val="lt1"/>
                </a:solidFill>
                <a:latin typeface="Montserrat Black"/>
                <a:ea typeface="Montserrat Black"/>
                <a:cs typeface="Montserrat Black"/>
                <a:sym typeface="Montserrat Black"/>
              </a:rPr>
              <a:t>ДО СПІЛЬНОГО</a:t>
            </a:r>
            <a:r>
              <a:rPr b="1" i="0" lang="uk" sz="3675" u="none" cap="none" strike="noStrike">
                <a:solidFill>
                  <a:schemeClr val="lt1"/>
                </a:solidFill>
                <a:latin typeface="Montserrat Black"/>
                <a:ea typeface="Montserrat Black"/>
                <a:cs typeface="Montserrat Black"/>
                <a:sym typeface="Montserrat Black"/>
              </a:rPr>
              <a:t> </a:t>
            </a:r>
            <a:r>
              <a:rPr b="1" i="0" lang="uk" sz="4800" u="none" cap="none" strike="noStrike">
                <a:solidFill>
                  <a:schemeClr val="lt1"/>
                </a:solidFill>
                <a:latin typeface="Montserrat Black"/>
                <a:ea typeface="Montserrat Black"/>
                <a:cs typeface="Montserrat Black"/>
                <a:sym typeface="Montserrat Black"/>
              </a:rPr>
              <a:t>РІШЕННЯ»</a:t>
            </a:r>
            <a:endParaRPr b="1" i="0" sz="4800" u="none" cap="none" strike="noStrike">
              <a:solidFill>
                <a:schemeClr val="lt1"/>
              </a:solidFill>
              <a:latin typeface="Montserrat Black"/>
              <a:ea typeface="Montserrat Black"/>
              <a:cs typeface="Montserrat Black"/>
              <a:sym typeface="Montserrat Black"/>
            </a:endParaRPr>
          </a:p>
        </p:txBody>
      </p:sp>
      <p:pic>
        <p:nvPicPr>
          <p:cNvPr id="59" name="Google Shape;59;p1" title="Vector 29.png"/>
          <p:cNvPicPr preferRelativeResize="0"/>
          <p:nvPr/>
        </p:nvPicPr>
        <p:blipFill rotWithShape="1">
          <a:blip r:embed="rId4">
            <a:alphaModFix/>
          </a:blip>
          <a:srcRect b="0" l="0" r="0" t="0"/>
          <a:stretch/>
        </p:blipFill>
        <p:spPr>
          <a:xfrm>
            <a:off x="365499" y="3908139"/>
            <a:ext cx="2012076" cy="742500"/>
          </a:xfrm>
          <a:prstGeom prst="rect">
            <a:avLst/>
          </a:prstGeom>
          <a:noFill/>
          <a:ln>
            <a:noFill/>
          </a:ln>
        </p:spPr>
      </p:pic>
      <p:sp>
        <p:nvSpPr>
          <p:cNvPr id="60" name="Google Shape;60;p1"/>
          <p:cNvSpPr txBox="1"/>
          <p:nvPr/>
        </p:nvSpPr>
        <p:spPr>
          <a:xfrm>
            <a:off x="498464" y="4055239"/>
            <a:ext cx="1688100" cy="475500"/>
          </a:xfrm>
          <a:prstGeom prst="rect">
            <a:avLst/>
          </a:prstGeom>
          <a:noFill/>
          <a:ln>
            <a:noFill/>
          </a:ln>
        </p:spPr>
        <p:txBody>
          <a:bodyPr anchorCtr="0" anchor="ctr" bIns="86450" lIns="86450" spcFirstLastPara="1" rIns="86450" wrap="square" tIns="86450">
            <a:noAutofit/>
          </a:bodyPr>
          <a:lstStyle/>
          <a:p>
            <a:pPr indent="0" lvl="0" marL="0" marR="0" rtl="0" algn="ctr">
              <a:lnSpc>
                <a:spcPct val="100000"/>
              </a:lnSpc>
              <a:spcBef>
                <a:spcPts val="0"/>
              </a:spcBef>
              <a:spcAft>
                <a:spcPts val="0"/>
              </a:spcAft>
              <a:buClr>
                <a:srgbClr val="000000"/>
              </a:buClr>
              <a:buSzPts val="1418"/>
              <a:buFont typeface="Arial"/>
              <a:buNone/>
            </a:pPr>
            <a:r>
              <a:rPr b="1" i="0" lang="uk" sz="2206" u="none" cap="none" strike="noStrike">
                <a:solidFill>
                  <a:srgbClr val="0B264A"/>
                </a:solidFill>
                <a:latin typeface="Montserrat"/>
                <a:ea typeface="Montserrat"/>
                <a:cs typeface="Montserrat"/>
                <a:sym typeface="Montserrat"/>
              </a:rPr>
              <a:t>9–11 класи</a:t>
            </a:r>
            <a:endParaRPr b="1" i="0" sz="1418" u="none" cap="none" strike="noStrike">
              <a:solidFill>
                <a:srgbClr val="0B264A"/>
              </a:solidFill>
              <a:latin typeface="Montserrat"/>
              <a:ea typeface="Montserrat"/>
              <a:cs typeface="Montserrat"/>
              <a:sym typeface="Montserrat"/>
            </a:endParaRPr>
          </a:p>
        </p:txBody>
      </p:sp>
      <p:pic>
        <p:nvPicPr>
          <p:cNvPr id="61" name="Google Shape;61;p1" title="Group 1321316822.png"/>
          <p:cNvPicPr preferRelativeResize="0"/>
          <p:nvPr/>
        </p:nvPicPr>
        <p:blipFill rotWithShape="1">
          <a:blip r:embed="rId5">
            <a:alphaModFix/>
          </a:blip>
          <a:srcRect b="0" l="0" r="0" t="0"/>
          <a:stretch/>
        </p:blipFill>
        <p:spPr>
          <a:xfrm>
            <a:off x="4219925" y="1307975"/>
            <a:ext cx="4463202" cy="336664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208" name="Shape 208"/>
        <p:cNvGrpSpPr/>
        <p:nvPr/>
      </p:nvGrpSpPr>
      <p:grpSpPr>
        <a:xfrm>
          <a:off x="0" y="0"/>
          <a:ext cx="0" cy="0"/>
          <a:chOff x="0" y="0"/>
          <a:chExt cx="0" cy="0"/>
        </a:xfrm>
      </p:grpSpPr>
      <p:pic>
        <p:nvPicPr>
          <p:cNvPr id="209" name="Google Shape;209;p10" title="Vector 35.png"/>
          <p:cNvPicPr preferRelativeResize="0"/>
          <p:nvPr/>
        </p:nvPicPr>
        <p:blipFill rotWithShape="1">
          <a:blip r:embed="rId3">
            <a:alphaModFix/>
          </a:blip>
          <a:srcRect b="0" l="0" r="0" t="0"/>
          <a:stretch/>
        </p:blipFill>
        <p:spPr>
          <a:xfrm>
            <a:off x="5652225" y="330650"/>
            <a:ext cx="3247800" cy="4482200"/>
          </a:xfrm>
          <a:prstGeom prst="rect">
            <a:avLst/>
          </a:prstGeom>
          <a:noFill/>
          <a:ln>
            <a:noFill/>
          </a:ln>
        </p:spPr>
      </p:pic>
      <p:sp>
        <p:nvSpPr>
          <p:cNvPr id="210" name="Google Shape;210;p10"/>
          <p:cNvSpPr txBox="1"/>
          <p:nvPr/>
        </p:nvSpPr>
        <p:spPr>
          <a:xfrm>
            <a:off x="272825" y="221050"/>
            <a:ext cx="43638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chemeClr val="lt1"/>
                </a:solidFill>
                <a:latin typeface="Montserrat"/>
                <a:ea typeface="Montserrat"/>
                <a:cs typeface="Montserrat"/>
                <a:sym typeface="Montserrat"/>
              </a:rPr>
              <a:t>ПРОЗОРА ВОДА </a:t>
            </a:r>
            <a:br>
              <a:rPr b="1" i="0" lang="uk" sz="2500" u="none" cap="none" strike="noStrike">
                <a:solidFill>
                  <a:schemeClr val="lt1"/>
                </a:solidFill>
                <a:latin typeface="Montserrat"/>
                <a:ea typeface="Montserrat"/>
                <a:cs typeface="Montserrat"/>
                <a:sym typeface="Montserrat"/>
              </a:rPr>
            </a:br>
            <a:r>
              <a:rPr b="1" i="0" lang="uk" sz="2500" u="none" cap="none" strike="noStrike">
                <a:solidFill>
                  <a:schemeClr val="lt1"/>
                </a:solidFill>
                <a:latin typeface="Montserrat"/>
                <a:ea typeface="Montserrat"/>
                <a:cs typeface="Montserrat"/>
                <a:sym typeface="Montserrat"/>
              </a:rPr>
              <a:t>НЕ ЗАВЖДИ БЕЗПЕЧНА</a:t>
            </a:r>
            <a:endParaRPr b="1" i="0" sz="2500" u="none" cap="none" strike="noStrike">
              <a:solidFill>
                <a:schemeClr val="lt1"/>
              </a:solidFill>
              <a:latin typeface="Montserrat"/>
              <a:ea typeface="Montserrat"/>
              <a:cs typeface="Montserrat"/>
              <a:sym typeface="Montserrat"/>
            </a:endParaRPr>
          </a:p>
        </p:txBody>
      </p:sp>
      <p:sp>
        <p:nvSpPr>
          <p:cNvPr id="211" name="Google Shape;211;p10"/>
          <p:cNvSpPr txBox="1"/>
          <p:nvPr/>
        </p:nvSpPr>
        <p:spPr>
          <a:xfrm>
            <a:off x="275625" y="-441588"/>
            <a:ext cx="42963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2. ДАНІ. ЩО МИ ЗНАЄМО ПРО ПРОБЛЕМУ</a:t>
            </a:r>
            <a:endParaRPr b="0" i="0" sz="1100" u="none" cap="none" strike="noStrike">
              <a:solidFill>
                <a:schemeClr val="lt1"/>
              </a:solidFill>
              <a:latin typeface="Montserrat Medium"/>
              <a:ea typeface="Montserrat Medium"/>
              <a:cs typeface="Montserrat Medium"/>
              <a:sym typeface="Montserrat Medium"/>
            </a:endParaRPr>
          </a:p>
        </p:txBody>
      </p:sp>
      <p:sp>
        <p:nvSpPr>
          <p:cNvPr id="212" name="Google Shape;212;p10"/>
          <p:cNvSpPr txBox="1"/>
          <p:nvPr/>
        </p:nvSpPr>
        <p:spPr>
          <a:xfrm>
            <a:off x="272825" y="1116750"/>
            <a:ext cx="4827300" cy="260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400" u="none" cap="none" strike="noStrike">
                <a:solidFill>
                  <a:schemeClr val="lt1"/>
                </a:solidFill>
                <a:latin typeface="Montserrat"/>
                <a:ea typeface="Montserrat"/>
                <a:cs typeface="Montserrat"/>
                <a:sym typeface="Montserrat"/>
              </a:rPr>
              <a:t>У 2022 році щонайменше </a:t>
            </a:r>
            <a:r>
              <a:rPr b="0" i="0" lang="uk" sz="1400" u="sng" cap="none" strike="noStrike">
                <a:solidFill>
                  <a:schemeClr val="lt1"/>
                </a:solidFill>
                <a:latin typeface="Montserrat ExtraBold"/>
                <a:ea typeface="Montserrat ExtraBold"/>
                <a:cs typeface="Montserrat ExtraBold"/>
                <a:sym typeface="Montserrat ExtraBold"/>
                <a:hlinkClick r:id="rId4">
                  <a:extLst>
                    <a:ext uri="{A12FA001-AC4F-418D-AE19-62706E023703}">
                      <ahyp:hlinkClr val="tx"/>
                    </a:ext>
                  </a:extLst>
                </a:hlinkClick>
              </a:rPr>
              <a:t>1,7 млрд людей</a:t>
            </a:r>
            <a:r>
              <a:rPr b="0" i="0" lang="uk" sz="1400" u="none" cap="none" strike="noStrike">
                <a:solidFill>
                  <a:schemeClr val="lt1"/>
                </a:solidFill>
                <a:latin typeface="Montserrat"/>
                <a:ea typeface="Montserrat"/>
                <a:cs typeface="Montserrat"/>
                <a:sym typeface="Montserrat"/>
              </a:rPr>
              <a:t> у світі використовували джерела питної води, забруднені фекаліями.</a:t>
            </a:r>
            <a:endParaRPr b="0"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t/>
            </a:r>
            <a:endParaRPr b="0"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rPr b="0" i="0" lang="uk" sz="1400" u="none" cap="none" strike="noStrike">
                <a:solidFill>
                  <a:schemeClr val="lt1"/>
                </a:solidFill>
                <a:latin typeface="Montserrat"/>
                <a:ea typeface="Montserrat"/>
                <a:cs typeface="Montserrat"/>
                <a:sym typeface="Montserrat"/>
              </a:rPr>
              <a:t>Мікробне забруднення може бути невидимим, але воно створює серйозні ризики для здоров’я. Забруднення водойм сміттям, стічними водами та небезпечними речовинами може погіршувати якість води, навіть якщо вона видається чистою.</a:t>
            </a:r>
            <a:endParaRPr b="0"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t/>
            </a:r>
            <a:endParaRPr b="0"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rPr b="0" i="0" lang="uk" sz="1400" u="none" cap="none" strike="noStrike">
                <a:solidFill>
                  <a:schemeClr val="lt1"/>
                </a:solidFill>
                <a:latin typeface="Montserrat ExtraBold"/>
                <a:ea typeface="Montserrat ExtraBold"/>
                <a:cs typeface="Montserrat ExtraBold"/>
                <a:sym typeface="Montserrat ExtraBold"/>
              </a:rPr>
              <a:t>Можливі наслідки:</a:t>
            </a:r>
            <a:endParaRPr b="0" i="0" sz="1400" u="none" cap="none" strike="noStrike">
              <a:solidFill>
                <a:schemeClr val="lt1"/>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chemeClr val="dk1"/>
              </a:buClr>
              <a:buSzPts val="2600"/>
              <a:buFont typeface="Arial"/>
              <a:buNone/>
            </a:pPr>
            <a:r>
              <a:t/>
            </a:r>
            <a:endParaRPr b="0"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t/>
            </a:r>
            <a:endParaRPr b="1" i="0" sz="1400" u="none" cap="none" strike="noStrike">
              <a:solidFill>
                <a:schemeClr val="lt1"/>
              </a:solidFill>
              <a:latin typeface="Montserrat"/>
              <a:ea typeface="Montserrat"/>
              <a:cs typeface="Montserrat"/>
              <a:sym typeface="Montserrat"/>
            </a:endParaRPr>
          </a:p>
        </p:txBody>
      </p:sp>
      <p:pic>
        <p:nvPicPr>
          <p:cNvPr id="213" name="Google Shape;213;p10" title="Group 309.png"/>
          <p:cNvPicPr preferRelativeResize="0"/>
          <p:nvPr/>
        </p:nvPicPr>
        <p:blipFill rotWithShape="1">
          <a:blip r:embed="rId5">
            <a:alphaModFix/>
          </a:blip>
          <a:srcRect b="0" l="0" r="0" t="0"/>
          <a:stretch/>
        </p:blipFill>
        <p:spPr>
          <a:xfrm>
            <a:off x="5950196" y="844673"/>
            <a:ext cx="2266050" cy="3594803"/>
          </a:xfrm>
          <a:prstGeom prst="rect">
            <a:avLst/>
          </a:prstGeom>
          <a:noFill/>
          <a:ln>
            <a:noFill/>
          </a:ln>
        </p:spPr>
      </p:pic>
      <p:pic>
        <p:nvPicPr>
          <p:cNvPr id="214" name="Google Shape;214;p10" title="Firefly_Gemini Flash_magnifying glass, white background 91569.png"/>
          <p:cNvPicPr preferRelativeResize="0"/>
          <p:nvPr/>
        </p:nvPicPr>
        <p:blipFill rotWithShape="1">
          <a:blip r:embed="rId6">
            <a:alphaModFix/>
          </a:blip>
          <a:srcRect b="0" l="0" r="0" t="0"/>
          <a:stretch/>
        </p:blipFill>
        <p:spPr>
          <a:xfrm rot="-8949045">
            <a:off x="6491273" y="881310"/>
            <a:ext cx="1956855" cy="3594799"/>
          </a:xfrm>
          <a:prstGeom prst="rect">
            <a:avLst/>
          </a:prstGeom>
          <a:noFill/>
          <a:ln>
            <a:noFill/>
          </a:ln>
        </p:spPr>
      </p:pic>
      <p:pic>
        <p:nvPicPr>
          <p:cNvPr id="215" name="Google Shape;215;p10" title="Vector.png"/>
          <p:cNvPicPr preferRelativeResize="0"/>
          <p:nvPr/>
        </p:nvPicPr>
        <p:blipFill rotWithShape="1">
          <a:blip r:embed="rId7">
            <a:alphaModFix/>
          </a:blip>
          <a:srcRect b="0" l="0" r="0" t="0"/>
          <a:stretch/>
        </p:blipFill>
        <p:spPr>
          <a:xfrm rot="-1024470">
            <a:off x="6544982" y="2750702"/>
            <a:ext cx="1049935" cy="1301302"/>
          </a:xfrm>
          <a:prstGeom prst="rect">
            <a:avLst/>
          </a:prstGeom>
          <a:noFill/>
          <a:ln>
            <a:noFill/>
          </a:ln>
        </p:spPr>
      </p:pic>
      <p:sp>
        <p:nvSpPr>
          <p:cNvPr id="216" name="Google Shape;216;p10"/>
          <p:cNvSpPr/>
          <p:nvPr/>
        </p:nvSpPr>
        <p:spPr>
          <a:xfrm>
            <a:off x="366900" y="3638875"/>
            <a:ext cx="1517700" cy="374100"/>
          </a:xfrm>
          <a:prstGeom prst="roundRect">
            <a:avLst>
              <a:gd fmla="val 33678" name="adj"/>
            </a:avLst>
          </a:prstGeom>
          <a:solidFill>
            <a:srgbClr val="DBEDFF"/>
          </a:solidFill>
          <a:ln>
            <a:noFill/>
          </a:ln>
        </p:spPr>
        <p:txBody>
          <a:bodyPr anchorCtr="0" anchor="ctr" bIns="84875" lIns="84875" spcFirstLastPara="1" rIns="84875" wrap="square" tIns="84875">
            <a:noAutofit/>
          </a:bodyPr>
          <a:lstStyle/>
          <a:p>
            <a:pPr indent="0" lvl="0" marL="0" marR="0" rtl="0" algn="ctr">
              <a:lnSpc>
                <a:spcPct val="100000"/>
              </a:lnSpc>
              <a:spcBef>
                <a:spcPts val="0"/>
              </a:spcBef>
              <a:spcAft>
                <a:spcPts val="0"/>
              </a:spcAft>
              <a:buClr>
                <a:schemeClr val="dk1"/>
              </a:buClr>
              <a:buSzPts val="1021"/>
              <a:buFont typeface="Arial"/>
              <a:buNone/>
            </a:pPr>
            <a:r>
              <a:rPr b="1" i="0" lang="uk" sz="1400" u="none" cap="none" strike="noStrike">
                <a:solidFill>
                  <a:schemeClr val="dk1"/>
                </a:solidFill>
                <a:latin typeface="Montserrat"/>
                <a:ea typeface="Montserrat"/>
                <a:cs typeface="Montserrat"/>
                <a:sym typeface="Montserrat"/>
              </a:rPr>
              <a:t>холера</a:t>
            </a:r>
            <a:endParaRPr b="0" i="0" sz="1400" u="none" cap="none" strike="noStrike">
              <a:solidFill>
                <a:schemeClr val="dk1"/>
              </a:solidFill>
              <a:latin typeface="Montserrat"/>
              <a:ea typeface="Montserrat"/>
              <a:cs typeface="Montserrat"/>
              <a:sym typeface="Montserrat"/>
            </a:endParaRPr>
          </a:p>
        </p:txBody>
      </p:sp>
      <p:sp>
        <p:nvSpPr>
          <p:cNvPr id="217" name="Google Shape;217;p10"/>
          <p:cNvSpPr/>
          <p:nvPr/>
        </p:nvSpPr>
        <p:spPr>
          <a:xfrm>
            <a:off x="1993213" y="3646448"/>
            <a:ext cx="2087400" cy="374100"/>
          </a:xfrm>
          <a:prstGeom prst="roundRect">
            <a:avLst>
              <a:gd fmla="val 33678" name="adj"/>
            </a:avLst>
          </a:prstGeom>
          <a:solidFill>
            <a:srgbClr val="DBEDFF"/>
          </a:solidFill>
          <a:ln>
            <a:noFill/>
          </a:ln>
        </p:spPr>
        <p:txBody>
          <a:bodyPr anchorCtr="0" anchor="ctr" bIns="84875" lIns="84875" spcFirstLastPara="1" rIns="84875" wrap="square" tIns="84875">
            <a:noAutofit/>
          </a:bodyPr>
          <a:lstStyle/>
          <a:p>
            <a:pPr indent="0" lvl="0" marL="0" marR="0" rtl="0" algn="ctr">
              <a:lnSpc>
                <a:spcPct val="100000"/>
              </a:lnSpc>
              <a:spcBef>
                <a:spcPts val="0"/>
              </a:spcBef>
              <a:spcAft>
                <a:spcPts val="0"/>
              </a:spcAft>
              <a:buClr>
                <a:schemeClr val="dk1"/>
              </a:buClr>
              <a:buSzPts val="1021"/>
              <a:buFont typeface="Arial"/>
              <a:buNone/>
            </a:pPr>
            <a:r>
              <a:rPr b="1" i="0" lang="uk" sz="1400" u="none" cap="none" strike="noStrike">
                <a:solidFill>
                  <a:schemeClr val="dk1"/>
                </a:solidFill>
                <a:latin typeface="Montserrat"/>
                <a:ea typeface="Montserrat"/>
                <a:cs typeface="Montserrat"/>
                <a:sym typeface="Montserrat"/>
              </a:rPr>
              <a:t>дизентерія</a:t>
            </a:r>
            <a:endParaRPr b="0" i="0" sz="1400" u="none" cap="none" strike="noStrike">
              <a:solidFill>
                <a:schemeClr val="dk1"/>
              </a:solidFill>
              <a:latin typeface="Montserrat"/>
              <a:ea typeface="Montserrat"/>
              <a:cs typeface="Montserrat"/>
              <a:sym typeface="Montserrat"/>
            </a:endParaRPr>
          </a:p>
        </p:txBody>
      </p:sp>
      <p:sp>
        <p:nvSpPr>
          <p:cNvPr id="218" name="Google Shape;218;p10"/>
          <p:cNvSpPr/>
          <p:nvPr/>
        </p:nvSpPr>
        <p:spPr>
          <a:xfrm>
            <a:off x="366900" y="4081423"/>
            <a:ext cx="3714000" cy="374100"/>
          </a:xfrm>
          <a:prstGeom prst="roundRect">
            <a:avLst>
              <a:gd fmla="val 33678" name="adj"/>
            </a:avLst>
          </a:prstGeom>
          <a:solidFill>
            <a:srgbClr val="DBEDFF"/>
          </a:solidFill>
          <a:ln>
            <a:noFill/>
          </a:ln>
        </p:spPr>
        <p:txBody>
          <a:bodyPr anchorCtr="0" anchor="ctr" bIns="84875" lIns="84875" spcFirstLastPara="1" rIns="84875" wrap="square" tIns="84875">
            <a:noAutofit/>
          </a:bodyPr>
          <a:lstStyle/>
          <a:p>
            <a:pPr indent="0" lvl="0" marL="0" marR="0" rtl="0" algn="ctr">
              <a:lnSpc>
                <a:spcPct val="100000"/>
              </a:lnSpc>
              <a:spcBef>
                <a:spcPts val="0"/>
              </a:spcBef>
              <a:spcAft>
                <a:spcPts val="0"/>
              </a:spcAft>
              <a:buClr>
                <a:schemeClr val="dk1"/>
              </a:buClr>
              <a:buSzPts val="1021"/>
              <a:buFont typeface="Arial"/>
              <a:buNone/>
            </a:pPr>
            <a:r>
              <a:rPr b="1" i="0" lang="uk" sz="1400" u="none" cap="none" strike="noStrike">
                <a:solidFill>
                  <a:schemeClr val="dk1"/>
                </a:solidFill>
                <a:latin typeface="Montserrat"/>
                <a:ea typeface="Montserrat"/>
                <a:cs typeface="Montserrat"/>
                <a:sym typeface="Montserrat"/>
              </a:rPr>
              <a:t>діарейні захворювання</a:t>
            </a:r>
            <a:endParaRPr b="0" i="0" sz="1400" u="none" cap="none" strike="noStrike">
              <a:solidFill>
                <a:schemeClr val="dk1"/>
              </a:solidFill>
              <a:latin typeface="Montserrat"/>
              <a:ea typeface="Montserrat"/>
              <a:cs typeface="Montserrat"/>
              <a:sym typeface="Montserrat"/>
            </a:endParaRPr>
          </a:p>
        </p:txBody>
      </p:sp>
      <p:sp>
        <p:nvSpPr>
          <p:cNvPr id="219" name="Google Shape;219;p10"/>
          <p:cNvSpPr/>
          <p:nvPr/>
        </p:nvSpPr>
        <p:spPr>
          <a:xfrm>
            <a:off x="366900" y="4523972"/>
            <a:ext cx="3714000" cy="374100"/>
          </a:xfrm>
          <a:prstGeom prst="roundRect">
            <a:avLst>
              <a:gd fmla="val 33678" name="adj"/>
            </a:avLst>
          </a:prstGeom>
          <a:solidFill>
            <a:srgbClr val="DBEDFF"/>
          </a:solidFill>
          <a:ln>
            <a:noFill/>
          </a:ln>
        </p:spPr>
        <p:txBody>
          <a:bodyPr anchorCtr="0" anchor="ctr" bIns="84875" lIns="84875" spcFirstLastPara="1" rIns="84875" wrap="square" tIns="84875">
            <a:noAutofit/>
          </a:bodyPr>
          <a:lstStyle/>
          <a:p>
            <a:pPr indent="0" lvl="0" marL="0" marR="0" rtl="0" algn="ctr">
              <a:lnSpc>
                <a:spcPct val="100000"/>
              </a:lnSpc>
              <a:spcBef>
                <a:spcPts val="0"/>
              </a:spcBef>
              <a:spcAft>
                <a:spcPts val="0"/>
              </a:spcAft>
              <a:buClr>
                <a:schemeClr val="dk1"/>
              </a:buClr>
              <a:buSzPts val="1021"/>
              <a:buFont typeface="Arial"/>
              <a:buNone/>
            </a:pPr>
            <a:r>
              <a:rPr b="1" i="0" lang="uk" sz="1400" u="none" cap="none" strike="noStrike">
                <a:solidFill>
                  <a:schemeClr val="dk1"/>
                </a:solidFill>
                <a:latin typeface="Montserrat"/>
                <a:ea typeface="Montserrat"/>
                <a:cs typeface="Montserrat"/>
                <a:sym typeface="Montserrat"/>
              </a:rPr>
              <a:t>черевний тиф та інші інфекції</a:t>
            </a:r>
            <a:endParaRPr b="1" i="0" sz="14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1"/>
          <p:cNvSpPr txBox="1"/>
          <p:nvPr/>
        </p:nvSpPr>
        <p:spPr>
          <a:xfrm>
            <a:off x="352025" y="323044"/>
            <a:ext cx="6528600" cy="68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ДЛЯ УКРАЇНИ ВОДА — ЦЕ ПИТАННЯ ВІЙНИ, ІНФРАСТРУКТУРИ Й БЕЗПЕКИ</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225" name="Google Shape;225;p11"/>
          <p:cNvSpPr txBox="1"/>
          <p:nvPr/>
        </p:nvSpPr>
        <p:spPr>
          <a:xfrm>
            <a:off x="352025" y="1179075"/>
            <a:ext cx="5490000" cy="1509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200" u="none" cap="none" strike="noStrike">
                <a:solidFill>
                  <a:srgbClr val="001D35"/>
                </a:solidFill>
                <a:latin typeface="Montserrat"/>
                <a:ea typeface="Montserrat"/>
                <a:cs typeface="Montserrat"/>
                <a:sym typeface="Montserrat"/>
              </a:rPr>
              <a:t>Під час війни водна інфраструктура може бути пошкоджена, а перебої з електроенергією впливають на роботу насосів і станцій.</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200" u="none" cap="none" strike="noStrike">
                <a:solidFill>
                  <a:srgbClr val="001D35"/>
                </a:solidFill>
                <a:latin typeface="Montserrat"/>
                <a:ea typeface="Montserrat"/>
                <a:cs typeface="Montserrat"/>
                <a:sym typeface="Montserrat"/>
              </a:rPr>
              <a:t>За даними </a:t>
            </a:r>
            <a:r>
              <a:rPr b="0" i="0" lang="uk" sz="1200" u="sng" cap="none" strike="noStrike">
                <a:solidFill>
                  <a:srgbClr val="41B2FF"/>
                </a:solidFill>
                <a:latin typeface="Montserrat ExtraBold"/>
                <a:ea typeface="Montserrat ExtraBold"/>
                <a:cs typeface="Montserrat ExtraBold"/>
                <a:sym typeface="Montserrat ExtraBold"/>
                <a:hlinkClick r:id="rId3">
                  <a:extLst>
                    <a:ext uri="{A12FA001-AC4F-418D-AE19-62706E023703}">
                      <ahyp:hlinkClr val="tx"/>
                    </a:ext>
                  </a:extLst>
                </a:hlinkClick>
              </a:rPr>
              <a:t>Європейського регіонального бюро Всесвітньої організації охорони здоров’я, оприлюдненими 3 квітня 2025 року в матеріалі «Забезпечення українців безпечною питною водою: Уряд співпрацює з ВООЗ та ЮНІСЕФ»</a:t>
            </a:r>
            <a:r>
              <a:rPr b="0" i="0" lang="uk" sz="1200" u="none" cap="none" strike="noStrike">
                <a:solidFill>
                  <a:srgbClr val="001D35"/>
                </a:solidFill>
                <a:latin typeface="Montserrat"/>
                <a:ea typeface="Montserrat"/>
                <a:cs typeface="Montserrat"/>
                <a:sym typeface="Montserrat"/>
              </a:rPr>
              <a:t>, у 2024 році 9,6 млн українців потребували основних послуг водопостачання, санітарії та гігієни. Дані наведено станом на 2024 рік.</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200" u="none" cap="none" strike="noStrike">
              <a:solidFill>
                <a:srgbClr val="001D35"/>
              </a:solidFill>
              <a:latin typeface="Montserrat"/>
              <a:ea typeface="Montserrat"/>
              <a:cs typeface="Montserrat"/>
              <a:sym typeface="Montserrat"/>
            </a:endParaRPr>
          </a:p>
        </p:txBody>
      </p:sp>
      <p:sp>
        <p:nvSpPr>
          <p:cNvPr id="226" name="Google Shape;226;p11"/>
          <p:cNvSpPr/>
          <p:nvPr/>
        </p:nvSpPr>
        <p:spPr>
          <a:xfrm>
            <a:off x="352025" y="2957565"/>
            <a:ext cx="2696400" cy="945600"/>
          </a:xfrm>
          <a:prstGeom prst="roundRect">
            <a:avLst>
              <a:gd fmla="val 15376"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uk" sz="1200">
                <a:solidFill>
                  <a:srgbClr val="001D35"/>
                </a:solidFill>
                <a:latin typeface="Montserrat"/>
                <a:ea typeface="Montserrat"/>
                <a:cs typeface="Montserrat"/>
                <a:sym typeface="Montserrat"/>
              </a:rPr>
              <a:t>П</a:t>
            </a:r>
            <a:r>
              <a:rPr b="1" i="0" lang="uk" sz="1200" u="none" cap="none" strike="noStrike">
                <a:solidFill>
                  <a:srgbClr val="001D35"/>
                </a:solidFill>
                <a:latin typeface="Montserrat"/>
                <a:ea typeface="Montserrat"/>
                <a:cs typeface="Montserrat"/>
                <a:sym typeface="Montserrat"/>
              </a:rPr>
              <a:t>огіршення якості водопровідної води</a:t>
            </a:r>
            <a:endParaRPr b="1" i="0" sz="1200" u="none" cap="none" strike="noStrike">
              <a:solidFill>
                <a:srgbClr val="001D35"/>
              </a:solidFill>
              <a:latin typeface="Montserrat"/>
              <a:ea typeface="Montserrat"/>
              <a:cs typeface="Montserrat"/>
              <a:sym typeface="Montserrat"/>
            </a:endParaRPr>
          </a:p>
        </p:txBody>
      </p:sp>
      <p:sp>
        <p:nvSpPr>
          <p:cNvPr id="227" name="Google Shape;227;p11"/>
          <p:cNvSpPr/>
          <p:nvPr/>
        </p:nvSpPr>
        <p:spPr>
          <a:xfrm>
            <a:off x="3145752" y="2957547"/>
            <a:ext cx="2696400" cy="945600"/>
          </a:xfrm>
          <a:prstGeom prst="roundRect">
            <a:avLst>
              <a:gd fmla="val 14131" name="adj"/>
            </a:avLst>
          </a:prstGeom>
          <a:solidFill>
            <a:srgbClr val="52D893"/>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uk" sz="1200">
                <a:solidFill>
                  <a:schemeClr val="lt1"/>
                </a:solidFill>
                <a:latin typeface="Montserrat"/>
                <a:ea typeface="Montserrat"/>
                <a:cs typeface="Montserrat"/>
                <a:sym typeface="Montserrat"/>
              </a:rPr>
              <a:t>П</a:t>
            </a:r>
            <a:r>
              <a:rPr b="1" i="0" lang="uk" sz="1200" u="none" cap="none" strike="noStrike">
                <a:solidFill>
                  <a:schemeClr val="lt1"/>
                </a:solidFill>
                <a:latin typeface="Montserrat"/>
                <a:ea typeface="Montserrat"/>
                <a:cs typeface="Montserrat"/>
                <a:sym typeface="Montserrat"/>
              </a:rPr>
              <a:t>еребої</a:t>
            </a:r>
            <a:endParaRPr b="1" i="0" sz="1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водопостачання</a:t>
            </a:r>
            <a:endParaRPr b="1" i="0" sz="1200" u="none" cap="none" strike="noStrike">
              <a:solidFill>
                <a:schemeClr val="lt1"/>
              </a:solidFill>
              <a:latin typeface="Montserrat"/>
              <a:ea typeface="Montserrat"/>
              <a:cs typeface="Montserrat"/>
              <a:sym typeface="Montserrat"/>
            </a:endParaRPr>
          </a:p>
        </p:txBody>
      </p:sp>
      <p:sp>
        <p:nvSpPr>
          <p:cNvPr id="228" name="Google Shape;228;p11"/>
          <p:cNvSpPr/>
          <p:nvPr/>
        </p:nvSpPr>
        <p:spPr>
          <a:xfrm>
            <a:off x="5939475" y="4001464"/>
            <a:ext cx="2696400" cy="945600"/>
          </a:xfrm>
          <a:prstGeom prst="roundRect">
            <a:avLst>
              <a:gd fmla="val 15289" name="adj"/>
            </a:avLst>
          </a:prstGeom>
          <a:solidFill>
            <a:srgbClr val="B1ECC8"/>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uk" sz="1200">
                <a:solidFill>
                  <a:srgbClr val="001D35"/>
                </a:solidFill>
                <a:latin typeface="Montserrat"/>
                <a:ea typeface="Montserrat"/>
                <a:cs typeface="Montserrat"/>
                <a:sym typeface="Montserrat"/>
              </a:rPr>
              <a:t>С</a:t>
            </a:r>
            <a:r>
              <a:rPr b="1" i="0" lang="uk" sz="1200" u="none" cap="none" strike="noStrike">
                <a:solidFill>
                  <a:srgbClr val="001D35"/>
                </a:solidFill>
                <a:latin typeface="Montserrat"/>
                <a:ea typeface="Montserrat"/>
                <a:cs typeface="Montserrat"/>
                <a:sym typeface="Montserrat"/>
              </a:rPr>
              <a:t>трес</a:t>
            </a:r>
            <a:endParaRPr b="1"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і невизначеність</a:t>
            </a:r>
            <a:endParaRPr b="1" i="0" sz="1200" u="none" cap="none" strike="noStrike">
              <a:solidFill>
                <a:srgbClr val="001D35"/>
              </a:solidFill>
              <a:latin typeface="Montserrat"/>
              <a:ea typeface="Montserrat"/>
              <a:cs typeface="Montserrat"/>
              <a:sym typeface="Montserrat"/>
            </a:endParaRPr>
          </a:p>
        </p:txBody>
      </p:sp>
      <p:sp>
        <p:nvSpPr>
          <p:cNvPr id="229" name="Google Shape;229;p11"/>
          <p:cNvSpPr/>
          <p:nvPr/>
        </p:nvSpPr>
        <p:spPr>
          <a:xfrm>
            <a:off x="352026" y="4001454"/>
            <a:ext cx="2696400" cy="945600"/>
          </a:xfrm>
          <a:prstGeom prst="roundRect">
            <a:avLst>
              <a:gd fmla="val 17613" name="adj"/>
            </a:avLst>
          </a:prstGeom>
          <a:solidFill>
            <a:srgbClr val="41B2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uk" sz="1200">
                <a:solidFill>
                  <a:schemeClr val="lt1"/>
                </a:solidFill>
                <a:latin typeface="Montserrat"/>
                <a:ea typeface="Montserrat"/>
                <a:cs typeface="Montserrat"/>
                <a:sym typeface="Montserrat"/>
              </a:rPr>
              <a:t>С</a:t>
            </a:r>
            <a:r>
              <a:rPr b="1" i="0" lang="uk" sz="1200" u="none" cap="none" strike="noStrike">
                <a:solidFill>
                  <a:schemeClr val="lt1"/>
                </a:solidFill>
                <a:latin typeface="Montserrat"/>
                <a:ea typeface="Montserrat"/>
                <a:cs typeface="Montserrat"/>
                <a:sym typeface="Montserrat"/>
              </a:rPr>
              <a:t>кладнощі з гігієною </a:t>
            </a:r>
            <a:endParaRPr b="1" i="0" sz="1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та санітарією</a:t>
            </a:r>
            <a:endParaRPr b="1" i="0" sz="1200" u="none" cap="none" strike="noStrike">
              <a:solidFill>
                <a:schemeClr val="lt1"/>
              </a:solidFill>
              <a:latin typeface="Montserrat"/>
              <a:ea typeface="Montserrat"/>
              <a:cs typeface="Montserrat"/>
              <a:sym typeface="Montserrat"/>
            </a:endParaRPr>
          </a:p>
        </p:txBody>
      </p:sp>
      <p:sp>
        <p:nvSpPr>
          <p:cNvPr id="230" name="Google Shape;230;p11"/>
          <p:cNvSpPr/>
          <p:nvPr/>
        </p:nvSpPr>
        <p:spPr>
          <a:xfrm>
            <a:off x="3145751" y="4001477"/>
            <a:ext cx="2696400" cy="945600"/>
          </a:xfrm>
          <a:prstGeom prst="roundRect">
            <a:avLst>
              <a:gd fmla="val 16571" name="adj"/>
            </a:avLst>
          </a:prstGeom>
          <a:solidFill>
            <a:srgbClr val="ADE9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uk" sz="1200">
                <a:solidFill>
                  <a:srgbClr val="001D35"/>
                </a:solidFill>
                <a:latin typeface="Montserrat"/>
                <a:ea typeface="Montserrat"/>
                <a:cs typeface="Montserrat"/>
                <a:sym typeface="Montserrat"/>
              </a:rPr>
              <a:t>О</a:t>
            </a:r>
            <a:r>
              <a:rPr b="1" i="0" lang="uk" sz="1200" u="none" cap="none" strike="noStrike">
                <a:solidFill>
                  <a:srgbClr val="001D35"/>
                </a:solidFill>
                <a:latin typeface="Montserrat"/>
                <a:ea typeface="Montserrat"/>
                <a:cs typeface="Montserrat"/>
                <a:sym typeface="Montserrat"/>
              </a:rPr>
              <a:t>собливі ризики для дітей і людей старшого віку</a:t>
            </a:r>
            <a:endParaRPr b="1" i="0" sz="1200" u="none" cap="none" strike="noStrike">
              <a:solidFill>
                <a:srgbClr val="001D35"/>
              </a:solidFill>
              <a:latin typeface="Montserrat"/>
              <a:ea typeface="Montserrat"/>
              <a:cs typeface="Montserrat"/>
              <a:sym typeface="Montserrat"/>
            </a:endParaRPr>
          </a:p>
        </p:txBody>
      </p:sp>
      <p:pic>
        <p:nvPicPr>
          <p:cNvPr id="231" name="Google Shape;231;p11" title="Asset 4@3x.png"/>
          <p:cNvPicPr preferRelativeResize="0"/>
          <p:nvPr/>
        </p:nvPicPr>
        <p:blipFill rotWithShape="1">
          <a:blip r:embed="rId4">
            <a:alphaModFix amt="48000"/>
          </a:blip>
          <a:srcRect b="0" l="0" r="0" t="0"/>
          <a:stretch/>
        </p:blipFill>
        <p:spPr>
          <a:xfrm>
            <a:off x="5939475" y="1453443"/>
            <a:ext cx="2837124" cy="1939495"/>
          </a:xfrm>
          <a:prstGeom prst="rect">
            <a:avLst/>
          </a:prstGeom>
          <a:noFill/>
          <a:ln>
            <a:noFill/>
          </a:ln>
        </p:spPr>
      </p:pic>
      <p:pic>
        <p:nvPicPr>
          <p:cNvPr id="232" name="Google Shape;232;p11" title="Vector 55.png"/>
          <p:cNvPicPr preferRelativeResize="0"/>
          <p:nvPr/>
        </p:nvPicPr>
        <p:blipFill rotWithShape="1">
          <a:blip r:embed="rId5">
            <a:alphaModFix/>
          </a:blip>
          <a:srcRect b="0" l="0" r="0" t="0"/>
          <a:stretch/>
        </p:blipFill>
        <p:spPr>
          <a:xfrm rot="1474511">
            <a:off x="5000616" y="3346236"/>
            <a:ext cx="208438" cy="285537"/>
          </a:xfrm>
          <a:prstGeom prst="rect">
            <a:avLst/>
          </a:prstGeom>
          <a:noFill/>
          <a:ln>
            <a:noFill/>
          </a:ln>
        </p:spPr>
      </p:pic>
      <p:pic>
        <p:nvPicPr>
          <p:cNvPr id="233" name="Google Shape;233;p11" title="Group 303.png"/>
          <p:cNvPicPr preferRelativeResize="0"/>
          <p:nvPr/>
        </p:nvPicPr>
        <p:blipFill rotWithShape="1">
          <a:blip r:embed="rId6">
            <a:alphaModFix/>
          </a:blip>
          <a:srcRect b="0" l="0" r="0" t="0"/>
          <a:stretch/>
        </p:blipFill>
        <p:spPr>
          <a:xfrm rot="603581">
            <a:off x="4765964" y="2980536"/>
            <a:ext cx="990615" cy="342854"/>
          </a:xfrm>
          <a:prstGeom prst="rect">
            <a:avLst/>
          </a:prstGeom>
          <a:noFill/>
          <a:ln>
            <a:noFill/>
          </a:ln>
        </p:spPr>
      </p:pic>
      <p:pic>
        <p:nvPicPr>
          <p:cNvPr id="234" name="Google Shape;234;p11" title="Vector 55.png"/>
          <p:cNvPicPr preferRelativeResize="0"/>
          <p:nvPr/>
        </p:nvPicPr>
        <p:blipFill rotWithShape="1">
          <a:blip r:embed="rId5">
            <a:alphaModFix/>
          </a:blip>
          <a:srcRect b="0" l="0" r="0" t="0"/>
          <a:stretch/>
        </p:blipFill>
        <p:spPr>
          <a:xfrm rot="-988828">
            <a:off x="5252097" y="3340060"/>
            <a:ext cx="142490" cy="195202"/>
          </a:xfrm>
          <a:prstGeom prst="rect">
            <a:avLst/>
          </a:prstGeom>
          <a:noFill/>
          <a:ln>
            <a:noFill/>
          </a:ln>
        </p:spPr>
      </p:pic>
      <p:pic>
        <p:nvPicPr>
          <p:cNvPr id="235" name="Google Shape;235;p11" title="Group 156.png"/>
          <p:cNvPicPr preferRelativeResize="0"/>
          <p:nvPr/>
        </p:nvPicPr>
        <p:blipFill rotWithShape="1">
          <a:blip r:embed="rId7">
            <a:alphaModFix/>
          </a:blip>
          <a:srcRect b="0" l="0" r="0" t="0"/>
          <a:stretch/>
        </p:blipFill>
        <p:spPr>
          <a:xfrm rot="793731">
            <a:off x="6738316" y="1476357"/>
            <a:ext cx="1255443" cy="1255443"/>
          </a:xfrm>
          <a:prstGeom prst="rect">
            <a:avLst/>
          </a:prstGeom>
          <a:noFill/>
          <a:ln>
            <a:noFill/>
          </a:ln>
        </p:spPr>
      </p:pic>
      <p:pic>
        <p:nvPicPr>
          <p:cNvPr id="236" name="Google Shape;236;p11" title="Group 226.png"/>
          <p:cNvPicPr preferRelativeResize="0"/>
          <p:nvPr/>
        </p:nvPicPr>
        <p:blipFill rotWithShape="1">
          <a:blip r:embed="rId8">
            <a:alphaModFix/>
          </a:blip>
          <a:srcRect b="0" l="0" r="0" t="0"/>
          <a:stretch/>
        </p:blipFill>
        <p:spPr>
          <a:xfrm rot="-555748">
            <a:off x="5166996" y="3645556"/>
            <a:ext cx="852257" cy="691357"/>
          </a:xfrm>
          <a:prstGeom prst="rect">
            <a:avLst/>
          </a:prstGeom>
          <a:noFill/>
          <a:ln>
            <a:noFill/>
          </a:ln>
        </p:spPr>
      </p:pic>
      <p:pic>
        <p:nvPicPr>
          <p:cNvPr id="237" name="Google Shape;237;p11" title="Group 291 (2).png"/>
          <p:cNvPicPr preferRelativeResize="0"/>
          <p:nvPr/>
        </p:nvPicPr>
        <p:blipFill rotWithShape="1">
          <a:blip r:embed="rId9">
            <a:alphaModFix/>
          </a:blip>
          <a:srcRect b="0" l="0" r="0" t="0"/>
          <a:stretch/>
        </p:blipFill>
        <p:spPr>
          <a:xfrm>
            <a:off x="2458972" y="3581476"/>
            <a:ext cx="415725" cy="1007677"/>
          </a:xfrm>
          <a:prstGeom prst="rect">
            <a:avLst/>
          </a:prstGeom>
          <a:noFill/>
          <a:ln>
            <a:noFill/>
          </a:ln>
        </p:spPr>
      </p:pic>
      <p:pic>
        <p:nvPicPr>
          <p:cNvPr id="238" name="Google Shape;238;p11" title="clnka.png"/>
          <p:cNvPicPr preferRelativeResize="0"/>
          <p:nvPr/>
        </p:nvPicPr>
        <p:blipFill rotWithShape="1">
          <a:blip r:embed="rId10">
            <a:alphaModFix/>
          </a:blip>
          <a:srcRect b="0" l="0" r="46430" t="0"/>
          <a:stretch/>
        </p:blipFill>
        <p:spPr>
          <a:xfrm>
            <a:off x="7645876" y="3836021"/>
            <a:ext cx="823067" cy="819525"/>
          </a:xfrm>
          <a:prstGeom prst="rect">
            <a:avLst/>
          </a:prstGeom>
          <a:noFill/>
          <a:ln>
            <a:noFill/>
          </a:ln>
        </p:spPr>
      </p:pic>
      <p:pic>
        <p:nvPicPr>
          <p:cNvPr id="239" name="Google Shape;239;p11" title="Group 163.png"/>
          <p:cNvPicPr preferRelativeResize="0"/>
          <p:nvPr/>
        </p:nvPicPr>
        <p:blipFill rotWithShape="1">
          <a:blip r:embed="rId11">
            <a:alphaModFix/>
          </a:blip>
          <a:srcRect b="0" l="0" r="0" t="0"/>
          <a:stretch/>
        </p:blipFill>
        <p:spPr>
          <a:xfrm rot="-9229788">
            <a:off x="2546801" y="2882509"/>
            <a:ext cx="483728" cy="538922"/>
          </a:xfrm>
          <a:prstGeom prst="rect">
            <a:avLst/>
          </a:prstGeom>
          <a:noFill/>
          <a:ln>
            <a:noFill/>
          </a:ln>
        </p:spPr>
      </p:pic>
      <p:pic>
        <p:nvPicPr>
          <p:cNvPr id="240" name="Google Shape;240;p11" title="Group 167.png"/>
          <p:cNvPicPr preferRelativeResize="0"/>
          <p:nvPr/>
        </p:nvPicPr>
        <p:blipFill rotWithShape="1">
          <a:blip r:embed="rId12">
            <a:alphaModFix/>
          </a:blip>
          <a:srcRect b="0" l="0" r="0" t="0"/>
          <a:stretch/>
        </p:blipFill>
        <p:spPr>
          <a:xfrm rot="-5400000">
            <a:off x="2157085" y="3026720"/>
            <a:ext cx="299013" cy="194964"/>
          </a:xfrm>
          <a:prstGeom prst="rect">
            <a:avLst/>
          </a:prstGeom>
          <a:noFill/>
          <a:ln>
            <a:noFill/>
          </a:ln>
        </p:spPr>
      </p:pic>
      <p:pic>
        <p:nvPicPr>
          <p:cNvPr id="241" name="Google Shape;241;p11" title="Group 165.png"/>
          <p:cNvPicPr preferRelativeResize="0"/>
          <p:nvPr/>
        </p:nvPicPr>
        <p:blipFill rotWithShape="1">
          <a:blip r:embed="rId13">
            <a:alphaModFix/>
          </a:blip>
          <a:srcRect b="0" l="0" r="0" t="0"/>
          <a:stretch/>
        </p:blipFill>
        <p:spPr>
          <a:xfrm rot="5400000">
            <a:off x="2427042" y="3352192"/>
            <a:ext cx="125262" cy="1252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245" name="Shape 245"/>
        <p:cNvGrpSpPr/>
        <p:nvPr/>
      </p:nvGrpSpPr>
      <p:grpSpPr>
        <a:xfrm>
          <a:off x="0" y="0"/>
          <a:ext cx="0" cy="0"/>
          <a:chOff x="0" y="0"/>
          <a:chExt cx="0" cy="0"/>
        </a:xfrm>
      </p:grpSpPr>
      <p:sp>
        <p:nvSpPr>
          <p:cNvPr id="246" name="Google Shape;246;p12"/>
          <p:cNvSpPr txBox="1"/>
          <p:nvPr/>
        </p:nvSpPr>
        <p:spPr>
          <a:xfrm>
            <a:off x="352025" y="323050"/>
            <a:ext cx="4825800" cy="68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ExtraBold"/>
                <a:ea typeface="Montserrat ExtraBold"/>
                <a:cs typeface="Montserrat ExtraBold"/>
                <a:sym typeface="Montserrat ExtraBold"/>
              </a:rPr>
              <a:t>ВОДА ВПЛИВАЄ НА ПРАВО </a:t>
            </a:r>
            <a:br>
              <a:rPr b="0" i="0" lang="uk" sz="2000" u="none" cap="none" strike="noStrike">
                <a:solidFill>
                  <a:srgbClr val="001D35"/>
                </a:solidFill>
                <a:latin typeface="Montserrat ExtraBold"/>
                <a:ea typeface="Montserrat ExtraBold"/>
                <a:cs typeface="Montserrat ExtraBold"/>
                <a:sym typeface="Montserrat ExtraBold"/>
              </a:rPr>
            </a:br>
            <a:r>
              <a:rPr b="0" i="0" lang="uk" sz="2000" u="none" cap="none" strike="noStrike">
                <a:solidFill>
                  <a:srgbClr val="001D35"/>
                </a:solidFill>
                <a:latin typeface="Montserrat ExtraBold"/>
                <a:ea typeface="Montserrat ExtraBold"/>
                <a:cs typeface="Montserrat ExtraBold"/>
                <a:sym typeface="Montserrat ExtraBold"/>
              </a:rPr>
              <a:t>ДІТЕЙ НАВЧАТИСЯ БЕЗПЕЧНО</a:t>
            </a:r>
            <a:endParaRPr b="0" i="0" sz="2000" u="none" cap="none" strike="noStrike">
              <a:solidFill>
                <a:srgbClr val="001D35"/>
              </a:solidFill>
              <a:latin typeface="Montserrat ExtraBold"/>
              <a:ea typeface="Montserrat ExtraBold"/>
              <a:cs typeface="Montserrat ExtraBold"/>
              <a:sym typeface="Montserrat ExtraBold"/>
            </a:endParaRPr>
          </a:p>
        </p:txBody>
      </p:sp>
      <p:sp>
        <p:nvSpPr>
          <p:cNvPr id="247" name="Google Shape;247;p12"/>
          <p:cNvSpPr txBox="1"/>
          <p:nvPr/>
        </p:nvSpPr>
        <p:spPr>
          <a:xfrm>
            <a:off x="352025" y="997794"/>
            <a:ext cx="4279500" cy="935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400" u="none" cap="none" strike="noStrike">
                <a:solidFill>
                  <a:srgbClr val="001D35"/>
                </a:solidFill>
                <a:latin typeface="Montserrat"/>
                <a:ea typeface="Montserrat"/>
                <a:cs typeface="Montserrat"/>
                <a:sym typeface="Montserrat"/>
              </a:rPr>
              <a:t>Для України наведено оцінки, що мільйони дітей можуть бути зачеплені проблемами доступу до безпечних водних послуг і належного очищення стічних вод.</a:t>
            </a:r>
            <a:endParaRPr b="0" i="0" sz="1400" u="none" cap="none" strike="noStrike">
              <a:solidFill>
                <a:srgbClr val="001D35"/>
              </a:solidFill>
              <a:latin typeface="Montserrat"/>
              <a:ea typeface="Montserrat"/>
              <a:cs typeface="Montserrat"/>
              <a:sym typeface="Montserrat"/>
            </a:endParaRPr>
          </a:p>
        </p:txBody>
      </p:sp>
      <p:sp>
        <p:nvSpPr>
          <p:cNvPr id="248" name="Google Shape;248;p12"/>
          <p:cNvSpPr txBox="1"/>
          <p:nvPr/>
        </p:nvSpPr>
        <p:spPr>
          <a:xfrm>
            <a:off x="384325" y="1958113"/>
            <a:ext cx="36891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400" u="none" cap="none" strike="noStrike">
                <a:solidFill>
                  <a:srgbClr val="001D35"/>
                </a:solidFill>
                <a:latin typeface="Montserrat ExtraBold"/>
                <a:ea typeface="Montserrat ExtraBold"/>
                <a:cs typeface="Montserrat ExtraBold"/>
                <a:sym typeface="Montserrat ExtraBold"/>
              </a:rPr>
              <a:t>Щоб навчання було безпечним, школі потрібні:</a:t>
            </a:r>
            <a:endParaRPr b="0" i="0" sz="1400" u="none" cap="none" strike="noStrike">
              <a:solidFill>
                <a:srgbClr val="001D35"/>
              </a:solidFill>
              <a:latin typeface="Montserrat ExtraBold"/>
              <a:ea typeface="Montserrat ExtraBold"/>
              <a:cs typeface="Montserrat ExtraBold"/>
              <a:sym typeface="Montserrat ExtraBold"/>
            </a:endParaRPr>
          </a:p>
        </p:txBody>
      </p:sp>
      <p:sp>
        <p:nvSpPr>
          <p:cNvPr id="249" name="Google Shape;249;p12"/>
          <p:cNvSpPr/>
          <p:nvPr/>
        </p:nvSpPr>
        <p:spPr>
          <a:xfrm>
            <a:off x="352025" y="3137309"/>
            <a:ext cx="2449500" cy="5400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мило та умови для гігієни</a:t>
            </a:r>
            <a:endParaRPr b="0" i="0" sz="1400" u="none" cap="none" strike="noStrike">
              <a:solidFill>
                <a:srgbClr val="000000"/>
              </a:solidFill>
              <a:latin typeface="Montserrat"/>
              <a:ea typeface="Montserrat"/>
              <a:cs typeface="Montserrat"/>
              <a:sym typeface="Montserrat"/>
            </a:endParaRPr>
          </a:p>
        </p:txBody>
      </p:sp>
      <p:sp>
        <p:nvSpPr>
          <p:cNvPr id="250" name="Google Shape;250;p12"/>
          <p:cNvSpPr/>
          <p:nvPr/>
        </p:nvSpPr>
        <p:spPr>
          <a:xfrm>
            <a:off x="2402571" y="2471825"/>
            <a:ext cx="2000700" cy="5400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туалети й умивальники</a:t>
            </a:r>
            <a:endParaRPr b="0" i="0" sz="1400" u="none" cap="none" strike="noStrike">
              <a:solidFill>
                <a:srgbClr val="000000"/>
              </a:solidFill>
              <a:latin typeface="Montserrat"/>
              <a:ea typeface="Montserrat"/>
              <a:cs typeface="Montserrat"/>
              <a:sym typeface="Montserrat"/>
            </a:endParaRPr>
          </a:p>
        </p:txBody>
      </p:sp>
      <p:sp>
        <p:nvSpPr>
          <p:cNvPr id="251" name="Google Shape;251;p12"/>
          <p:cNvSpPr/>
          <p:nvPr/>
        </p:nvSpPr>
        <p:spPr>
          <a:xfrm>
            <a:off x="352191" y="2471825"/>
            <a:ext cx="1974600" cy="5400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доступ до питної води</a:t>
            </a:r>
            <a:endParaRPr b="0" i="0" sz="1400" u="none" cap="none" strike="noStrike">
              <a:solidFill>
                <a:srgbClr val="000000"/>
              </a:solidFill>
              <a:latin typeface="Montserrat"/>
              <a:ea typeface="Montserrat"/>
              <a:cs typeface="Montserrat"/>
              <a:sym typeface="Montserrat"/>
            </a:endParaRPr>
          </a:p>
        </p:txBody>
      </p:sp>
      <p:sp>
        <p:nvSpPr>
          <p:cNvPr id="252" name="Google Shape;252;p12"/>
          <p:cNvSpPr/>
          <p:nvPr/>
        </p:nvSpPr>
        <p:spPr>
          <a:xfrm>
            <a:off x="2884272" y="3137309"/>
            <a:ext cx="1518600" cy="5400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регулярне прибирання</a:t>
            </a:r>
            <a:endParaRPr b="0" i="0" sz="1400" u="none" cap="none" strike="noStrike">
              <a:solidFill>
                <a:srgbClr val="000000"/>
              </a:solidFill>
              <a:latin typeface="Montserrat"/>
              <a:ea typeface="Montserrat"/>
              <a:cs typeface="Montserrat"/>
              <a:sym typeface="Montserrat"/>
            </a:endParaRPr>
          </a:p>
        </p:txBody>
      </p:sp>
      <p:sp>
        <p:nvSpPr>
          <p:cNvPr id="253" name="Google Shape;253;p12"/>
          <p:cNvSpPr/>
          <p:nvPr/>
        </p:nvSpPr>
        <p:spPr>
          <a:xfrm>
            <a:off x="352025" y="3776375"/>
            <a:ext cx="4050900" cy="3738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профілактик</a:t>
            </a:r>
            <a:r>
              <a:rPr lang="uk">
                <a:latin typeface="Montserrat"/>
                <a:ea typeface="Montserrat"/>
                <a:cs typeface="Montserrat"/>
                <a:sym typeface="Montserrat"/>
              </a:rPr>
              <a:t>а</a:t>
            </a:r>
            <a:r>
              <a:rPr b="0" i="0" lang="uk" sz="1400" u="none" cap="none" strike="noStrike">
                <a:solidFill>
                  <a:srgbClr val="000000"/>
                </a:solidFill>
                <a:latin typeface="Montserrat"/>
                <a:ea typeface="Montserrat"/>
                <a:cs typeface="Montserrat"/>
                <a:sym typeface="Montserrat"/>
              </a:rPr>
              <a:t> інфекцій</a:t>
            </a:r>
            <a:endParaRPr b="0" i="0" sz="1400" u="none" cap="none" strike="noStrike">
              <a:solidFill>
                <a:srgbClr val="000000"/>
              </a:solidFill>
              <a:latin typeface="Montserrat"/>
              <a:ea typeface="Montserrat"/>
              <a:cs typeface="Montserrat"/>
              <a:sym typeface="Montserrat"/>
            </a:endParaRPr>
          </a:p>
        </p:txBody>
      </p:sp>
      <p:sp>
        <p:nvSpPr>
          <p:cNvPr id="254" name="Google Shape;254;p12"/>
          <p:cNvSpPr/>
          <p:nvPr/>
        </p:nvSpPr>
        <p:spPr>
          <a:xfrm>
            <a:off x="352025" y="4237309"/>
            <a:ext cx="4050900" cy="373800"/>
          </a:xfrm>
          <a:prstGeom prst="roundRect">
            <a:avLst>
              <a:gd fmla="val 33678" name="adj"/>
            </a:avLst>
          </a:prstGeom>
          <a:solidFill>
            <a:schemeClr val="lt1"/>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rgbClr val="000000"/>
              </a:buClr>
              <a:buSzPts val="937"/>
              <a:buFont typeface="Arial"/>
              <a:buNone/>
            </a:pPr>
            <a:r>
              <a:rPr b="0" i="0" lang="uk" sz="1400" u="none" cap="none" strike="noStrike">
                <a:solidFill>
                  <a:srgbClr val="000000"/>
                </a:solidFill>
                <a:latin typeface="Montserrat"/>
                <a:ea typeface="Montserrat"/>
                <a:cs typeface="Montserrat"/>
                <a:sym typeface="Montserrat"/>
              </a:rPr>
              <a:t>безпечне навчальне середовище</a:t>
            </a:r>
            <a:endParaRPr b="0" i="0" sz="1400" u="none" cap="none" strike="noStrike">
              <a:solidFill>
                <a:srgbClr val="000000"/>
              </a:solidFill>
              <a:latin typeface="Montserrat"/>
              <a:ea typeface="Montserrat"/>
              <a:cs typeface="Montserrat"/>
              <a:sym typeface="Montserrat"/>
            </a:endParaRPr>
          </a:p>
        </p:txBody>
      </p:sp>
      <p:pic>
        <p:nvPicPr>
          <p:cNvPr id="255" name="Google Shape;255;p12" title="Vector 18.png"/>
          <p:cNvPicPr preferRelativeResize="0"/>
          <p:nvPr/>
        </p:nvPicPr>
        <p:blipFill rotWithShape="1">
          <a:blip r:embed="rId3">
            <a:alphaModFix/>
          </a:blip>
          <a:srcRect b="0" l="0" r="0" t="0"/>
          <a:stretch/>
        </p:blipFill>
        <p:spPr>
          <a:xfrm>
            <a:off x="5193349" y="718009"/>
            <a:ext cx="3497624" cy="4077101"/>
          </a:xfrm>
          <a:prstGeom prst="rect">
            <a:avLst/>
          </a:prstGeom>
          <a:noFill/>
          <a:ln>
            <a:noFill/>
          </a:ln>
        </p:spPr>
      </p:pic>
      <p:pic>
        <p:nvPicPr>
          <p:cNvPr id="256" name="Google Shape;256;p12" title="png-bowl-toilet-bathroom-white-white-background 1.png"/>
          <p:cNvPicPr preferRelativeResize="0"/>
          <p:nvPr/>
        </p:nvPicPr>
        <p:blipFill rotWithShape="1">
          <a:blip r:embed="rId4">
            <a:alphaModFix/>
          </a:blip>
          <a:srcRect b="0" l="0" r="0" t="0"/>
          <a:stretch/>
        </p:blipFill>
        <p:spPr>
          <a:xfrm rot="-704743">
            <a:off x="5549774" y="2851012"/>
            <a:ext cx="974078" cy="1732025"/>
          </a:xfrm>
          <a:prstGeom prst="rect">
            <a:avLst/>
          </a:prstGeom>
          <a:noFill/>
          <a:ln>
            <a:noFill/>
          </a:ln>
        </p:spPr>
      </p:pic>
      <p:pic>
        <p:nvPicPr>
          <p:cNvPr id="257" name="Google Shape;257;p12" title="Group 278.png"/>
          <p:cNvPicPr preferRelativeResize="0"/>
          <p:nvPr/>
        </p:nvPicPr>
        <p:blipFill rotWithShape="1">
          <a:blip r:embed="rId5">
            <a:alphaModFix/>
          </a:blip>
          <a:srcRect b="0" l="0" r="0" t="0"/>
          <a:stretch/>
        </p:blipFill>
        <p:spPr>
          <a:xfrm rot="-817100">
            <a:off x="4964225" y="1878333"/>
            <a:ext cx="705676" cy="820107"/>
          </a:xfrm>
          <a:prstGeom prst="rect">
            <a:avLst/>
          </a:prstGeom>
          <a:noFill/>
          <a:ln>
            <a:noFill/>
          </a:ln>
        </p:spPr>
      </p:pic>
      <p:pic>
        <p:nvPicPr>
          <p:cNvPr id="258" name="Google Shape;258;p12" title="Group 288.png"/>
          <p:cNvPicPr preferRelativeResize="0"/>
          <p:nvPr/>
        </p:nvPicPr>
        <p:blipFill rotWithShape="1">
          <a:blip r:embed="rId6">
            <a:alphaModFix/>
          </a:blip>
          <a:srcRect b="0" l="0" r="0" t="0"/>
          <a:stretch/>
        </p:blipFill>
        <p:spPr>
          <a:xfrm rot="268742">
            <a:off x="6619298" y="2077141"/>
            <a:ext cx="2159130" cy="1582617"/>
          </a:xfrm>
          <a:prstGeom prst="rect">
            <a:avLst/>
          </a:prstGeom>
          <a:noFill/>
          <a:ln>
            <a:noFill/>
          </a:ln>
        </p:spPr>
      </p:pic>
      <p:pic>
        <p:nvPicPr>
          <p:cNvPr id="259" name="Google Shape;259;p12"/>
          <p:cNvPicPr preferRelativeResize="0"/>
          <p:nvPr/>
        </p:nvPicPr>
        <p:blipFill rotWithShape="1">
          <a:blip r:embed="rId7">
            <a:alphaModFix/>
          </a:blip>
          <a:srcRect b="0" l="0" r="0" t="0"/>
          <a:stretch/>
        </p:blipFill>
        <p:spPr>
          <a:xfrm>
            <a:off x="5208099" y="1048182"/>
            <a:ext cx="1087780" cy="1517851"/>
          </a:xfrm>
          <a:prstGeom prst="rect">
            <a:avLst/>
          </a:prstGeom>
          <a:noFill/>
          <a:ln>
            <a:noFill/>
          </a:ln>
        </p:spPr>
      </p:pic>
      <p:pic>
        <p:nvPicPr>
          <p:cNvPr id="260" name="Google Shape;260;p12" title="Group 355.png"/>
          <p:cNvPicPr preferRelativeResize="0"/>
          <p:nvPr/>
        </p:nvPicPr>
        <p:blipFill rotWithShape="1">
          <a:blip r:embed="rId8">
            <a:alphaModFix/>
          </a:blip>
          <a:srcRect b="0" l="0" r="0" t="0"/>
          <a:stretch/>
        </p:blipFill>
        <p:spPr>
          <a:xfrm rot="-218468">
            <a:off x="7253479" y="3964465"/>
            <a:ext cx="890777" cy="890777"/>
          </a:xfrm>
          <a:prstGeom prst="rect">
            <a:avLst/>
          </a:prstGeom>
          <a:noFill/>
          <a:ln>
            <a:noFill/>
          </a:ln>
        </p:spPr>
      </p:pic>
      <p:sp>
        <p:nvSpPr>
          <p:cNvPr id="261" name="Google Shape;261;p12"/>
          <p:cNvSpPr txBox="1"/>
          <p:nvPr/>
        </p:nvSpPr>
        <p:spPr>
          <a:xfrm>
            <a:off x="304800" y="4605506"/>
            <a:ext cx="3969900" cy="449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800"/>
              <a:buFont typeface="Arial"/>
              <a:buNone/>
            </a:pPr>
            <a:r>
              <a:rPr b="1" i="0" lang="uk" sz="800" u="sng" cap="none" strike="noStrike">
                <a:solidFill>
                  <a:srgbClr val="4895F7"/>
                </a:solidFill>
                <a:latin typeface="Montserrat"/>
                <a:ea typeface="Montserrat"/>
                <a:cs typeface="Montserrat"/>
                <a:sym typeface="Montserrat"/>
              </a:rPr>
              <a:t>Спільна програма моніторингу ВООЗ/ЮНІСЕФ. Дані наведено станом на 2022 рік та оприлюднено в оновленні 2023 року.</a:t>
            </a:r>
            <a:endParaRPr b="1" i="0" sz="800" u="sng" cap="none" strike="noStrike">
              <a:solidFill>
                <a:srgbClr val="4895F7"/>
              </a:solidFill>
              <a:latin typeface="Montserrat"/>
              <a:ea typeface="Montserrat"/>
              <a:cs typeface="Montserrat"/>
              <a:sym typeface="Montserrat"/>
            </a:endParaRPr>
          </a:p>
        </p:txBody>
      </p:sp>
      <p:sp>
        <p:nvSpPr>
          <p:cNvPr id="262" name="Google Shape;262;p12"/>
          <p:cNvSpPr/>
          <p:nvPr/>
        </p:nvSpPr>
        <p:spPr>
          <a:xfrm rot="358513">
            <a:off x="6474061" y="685817"/>
            <a:ext cx="2449609" cy="923304"/>
          </a:xfrm>
          <a:prstGeom prst="roundRect">
            <a:avLst>
              <a:gd fmla="val 25433" name="adj"/>
            </a:avLst>
          </a:prstGeom>
          <a:solidFill>
            <a:srgbClr val="FBBD0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200" u="none" cap="none" strike="noStrike">
                <a:solidFill>
                  <a:srgbClr val="36363F"/>
                </a:solidFill>
                <a:latin typeface="Montserrat"/>
                <a:ea typeface="Montserrat"/>
                <a:cs typeface="Montserrat"/>
                <a:sym typeface="Montserrat"/>
              </a:rPr>
              <a:t>Чи може школа працювати повноцінно без стабільного доступу до води?</a:t>
            </a:r>
            <a:endParaRPr b="1" i="0" sz="1200" u="none" cap="none" strike="noStrike">
              <a:solidFill>
                <a:srgbClr val="36363F"/>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DE9FF"/>
        </a:solidFill>
      </p:bgPr>
    </p:bg>
    <p:spTree>
      <p:nvGrpSpPr>
        <p:cNvPr id="266" name="Shape 266"/>
        <p:cNvGrpSpPr/>
        <p:nvPr/>
      </p:nvGrpSpPr>
      <p:grpSpPr>
        <a:xfrm>
          <a:off x="0" y="0"/>
          <a:ext cx="0" cy="0"/>
          <a:chOff x="0" y="0"/>
          <a:chExt cx="0" cy="0"/>
        </a:xfrm>
      </p:grpSpPr>
      <p:sp>
        <p:nvSpPr>
          <p:cNvPr id="267" name="Google Shape;267;g3f5d5b71081_0_0"/>
          <p:cNvSpPr/>
          <p:nvPr/>
        </p:nvSpPr>
        <p:spPr>
          <a:xfrm>
            <a:off x="5863525" y="371483"/>
            <a:ext cx="2377500" cy="23775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8" name="Google Shape;268;g3f5d5b71081_0_0"/>
          <p:cNvSpPr txBox="1"/>
          <p:nvPr/>
        </p:nvSpPr>
        <p:spPr>
          <a:xfrm>
            <a:off x="304800" y="1152675"/>
            <a:ext cx="5090700" cy="214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None/>
            </a:pPr>
            <a:r>
              <a:rPr lang="uk" sz="1800">
                <a:latin typeface="Montserrat"/>
                <a:ea typeface="Montserrat"/>
                <a:cs typeface="Montserrat"/>
                <a:sym typeface="Montserrat"/>
              </a:rPr>
              <a:t>Поєднай факт із тим, що він означає. Подумай, яку проблему показує цифра: доступ до води, здоров’я, перебої водопостачання чи вплив на дітей.</a:t>
            </a:r>
            <a:endParaRPr b="1" sz="1800">
              <a:solidFill>
                <a:srgbClr val="4895F7"/>
              </a:solidFill>
              <a:latin typeface="Montserrat"/>
              <a:ea typeface="Montserrat"/>
              <a:cs typeface="Montserrat"/>
              <a:sym typeface="Montserrat"/>
            </a:endParaRPr>
          </a:p>
        </p:txBody>
      </p:sp>
      <p:sp>
        <p:nvSpPr>
          <p:cNvPr id="269" name="Google Shape;269;g3f5d5b71081_0_0"/>
          <p:cNvSpPr txBox="1"/>
          <p:nvPr/>
        </p:nvSpPr>
        <p:spPr>
          <a:xfrm>
            <a:off x="352025" y="371475"/>
            <a:ext cx="4267200" cy="781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lang="uk" sz="2400">
                <a:solidFill>
                  <a:srgbClr val="001D35"/>
                </a:solidFill>
                <a:latin typeface="Montserrat ExtraBold"/>
                <a:ea typeface="Montserrat ExtraBold"/>
                <a:cs typeface="Montserrat ExtraBold"/>
                <a:sym typeface="Montserrat ExtraBold"/>
              </a:rPr>
              <a:t>ІНТЕРАКТИВ «ЩО ПОКАЗУЮТЬ ЦІ ДАНІ»</a:t>
            </a:r>
            <a:endParaRPr sz="2400">
              <a:solidFill>
                <a:srgbClr val="001D35"/>
              </a:solidFill>
              <a:latin typeface="Montserrat ExtraBold"/>
              <a:ea typeface="Montserrat ExtraBold"/>
              <a:cs typeface="Montserrat ExtraBold"/>
              <a:sym typeface="Montserrat ExtraBold"/>
            </a:endParaRPr>
          </a:p>
        </p:txBody>
      </p:sp>
      <p:grpSp>
        <p:nvGrpSpPr>
          <p:cNvPr id="270" name="Google Shape;270;g3f5d5b71081_0_0"/>
          <p:cNvGrpSpPr/>
          <p:nvPr/>
        </p:nvGrpSpPr>
        <p:grpSpPr>
          <a:xfrm rot="-242836">
            <a:off x="3044066" y="3113596"/>
            <a:ext cx="3866310" cy="1623554"/>
            <a:chOff x="237238" y="-1070068"/>
            <a:chExt cx="8859792" cy="4352780"/>
          </a:xfrm>
        </p:grpSpPr>
        <p:pic>
          <p:nvPicPr>
            <p:cNvPr id="271" name="Google Shape;271;g3f5d5b71081_0_0" title="reflekcia-yellow.png"/>
            <p:cNvPicPr preferRelativeResize="0"/>
            <p:nvPr/>
          </p:nvPicPr>
          <p:blipFill rotWithShape="1">
            <a:blip r:embed="rId3">
              <a:alphaModFix/>
            </a:blip>
            <a:srcRect b="0" l="0" r="0" t="0"/>
            <a:stretch/>
          </p:blipFill>
          <p:spPr>
            <a:xfrm rot="-1">
              <a:off x="237241" y="-1070067"/>
              <a:ext cx="8859786" cy="4352778"/>
            </a:xfrm>
            <a:prstGeom prst="rect">
              <a:avLst/>
            </a:prstGeom>
            <a:noFill/>
            <a:ln>
              <a:noFill/>
            </a:ln>
          </p:spPr>
        </p:pic>
        <p:sp>
          <p:nvSpPr>
            <p:cNvPr id="272" name="Google Shape;272;g3f5d5b71081_0_0"/>
            <p:cNvSpPr txBox="1"/>
            <p:nvPr/>
          </p:nvSpPr>
          <p:spPr>
            <a:xfrm>
              <a:off x="1037761" y="-170035"/>
              <a:ext cx="6990000" cy="3191400"/>
            </a:xfrm>
            <a:prstGeom prst="rect">
              <a:avLst/>
            </a:prstGeom>
            <a:noFill/>
            <a:ln>
              <a:noFill/>
            </a:ln>
          </p:spPr>
          <p:txBody>
            <a:bodyPr anchorCtr="0" anchor="t" bIns="37500" lIns="37500" spcFirstLastPara="1" rIns="37500" wrap="square" tIns="37500">
              <a:spAutoFit/>
            </a:bodyPr>
            <a:lstStyle/>
            <a:p>
              <a:pPr indent="0" lvl="0" marL="0" marR="0" rtl="0" algn="ctr">
                <a:lnSpc>
                  <a:spcPct val="100000"/>
                </a:lnSpc>
                <a:spcBef>
                  <a:spcPts val="0"/>
                </a:spcBef>
                <a:spcAft>
                  <a:spcPts val="0"/>
                </a:spcAft>
                <a:buClr>
                  <a:srgbClr val="000000"/>
                </a:buClr>
                <a:buSzPts val="1046"/>
                <a:buFont typeface="Arial"/>
                <a:buNone/>
              </a:pPr>
              <a:r>
                <a:rPr b="1" lang="uk" sz="1448">
                  <a:solidFill>
                    <a:srgbClr val="FFFFFF"/>
                  </a:solidFill>
                  <a:latin typeface="Montserrat"/>
                  <a:ea typeface="Montserrat"/>
                  <a:cs typeface="Montserrat"/>
                  <a:sym typeface="Montserrat"/>
                </a:rPr>
                <a:t>Який факт тебе найбільше здивував і яке рішення може допомогти на рівні людини, школи або громади?</a:t>
              </a:r>
              <a:endParaRPr b="1" sz="1448">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046"/>
                <a:buFont typeface="Arial"/>
                <a:buNone/>
              </a:pPr>
              <a:r>
                <a:t/>
              </a:r>
              <a:endParaRPr b="1" sz="1448">
                <a:solidFill>
                  <a:srgbClr val="FFFFFF"/>
                </a:solidFill>
                <a:latin typeface="Montserrat"/>
                <a:ea typeface="Montserrat"/>
                <a:cs typeface="Montserrat"/>
                <a:sym typeface="Montserrat"/>
              </a:endParaRPr>
            </a:p>
          </p:txBody>
        </p:sp>
      </p:grpSp>
      <p:sp>
        <p:nvSpPr>
          <p:cNvPr id="273" name="Google Shape;273;g3f5d5b71081_0_0">
            <a:hlinkClick r:id="rId4"/>
          </p:cNvPr>
          <p:cNvSpPr/>
          <p:nvPr/>
        </p:nvSpPr>
        <p:spPr>
          <a:xfrm>
            <a:off x="403200" y="2652725"/>
            <a:ext cx="3501900" cy="490200"/>
          </a:xfrm>
          <a:prstGeom prst="roundRect">
            <a:avLst>
              <a:gd fmla="val 26005" name="adj"/>
            </a:avLst>
          </a:prstGeom>
          <a:solidFill>
            <a:srgbClr val="41B2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lang="uk" sz="1800" u="sng">
                <a:solidFill>
                  <a:schemeClr val="lt1"/>
                </a:solidFill>
                <a:latin typeface="Montserrat"/>
                <a:ea typeface="Montserrat"/>
                <a:cs typeface="Montserrat"/>
                <a:sym typeface="Montserrat"/>
                <a:hlinkClick r:id="rId5">
                  <a:extLst>
                    <a:ext uri="{A12FA001-AC4F-418D-AE19-62706E023703}">
                      <ahyp:hlinkClr val="tx"/>
                    </a:ext>
                  </a:extLst>
                </a:hlinkClick>
              </a:rPr>
              <a:t>Перейти до інтерактиву</a:t>
            </a:r>
            <a:endParaRPr b="1" i="0" sz="1800" u="none" cap="none" strike="noStrike">
              <a:solidFill>
                <a:schemeClr val="lt1"/>
              </a:solidFill>
              <a:latin typeface="Montserrat"/>
              <a:ea typeface="Montserrat"/>
              <a:cs typeface="Montserrat"/>
              <a:sym typeface="Montserrat"/>
            </a:endParaRPr>
          </a:p>
        </p:txBody>
      </p:sp>
      <p:pic>
        <p:nvPicPr>
          <p:cNvPr id="274" name="Google Shape;274;g3f5d5b71081_0_0" title="qr-code (6).png"/>
          <p:cNvPicPr preferRelativeResize="0"/>
          <p:nvPr/>
        </p:nvPicPr>
        <p:blipFill>
          <a:blip r:embed="rId6">
            <a:alphaModFix/>
          </a:blip>
          <a:stretch>
            <a:fillRect/>
          </a:stretch>
        </p:blipFill>
        <p:spPr>
          <a:xfrm>
            <a:off x="5981575" y="489525"/>
            <a:ext cx="2141401" cy="2141401"/>
          </a:xfrm>
          <a:prstGeom prst="rect">
            <a:avLst/>
          </a:prstGeom>
          <a:noFill/>
          <a:ln>
            <a:noFill/>
          </a:ln>
        </p:spPr>
      </p:pic>
      <p:pic>
        <p:nvPicPr>
          <p:cNvPr id="275" name="Google Shape;275;g3f5d5b71081_0_0"/>
          <p:cNvPicPr preferRelativeResize="0"/>
          <p:nvPr/>
        </p:nvPicPr>
        <p:blipFill rotWithShape="1">
          <a:blip r:embed="rId7">
            <a:alphaModFix/>
          </a:blip>
          <a:srcRect b="0" l="0" r="0" t="0"/>
          <a:stretch/>
        </p:blipFill>
        <p:spPr>
          <a:xfrm>
            <a:off x="6311075" y="2184725"/>
            <a:ext cx="3178800" cy="32977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279" name="Shape 279"/>
        <p:cNvGrpSpPr/>
        <p:nvPr/>
      </p:nvGrpSpPr>
      <p:grpSpPr>
        <a:xfrm>
          <a:off x="0" y="0"/>
          <a:ext cx="0" cy="0"/>
          <a:chOff x="0" y="0"/>
          <a:chExt cx="0" cy="0"/>
        </a:xfrm>
      </p:grpSpPr>
      <p:pic>
        <p:nvPicPr>
          <p:cNvPr id="280" name="Google Shape;280;p14" title="Vector 33.png"/>
          <p:cNvPicPr preferRelativeResize="0"/>
          <p:nvPr/>
        </p:nvPicPr>
        <p:blipFill rotWithShape="1">
          <a:blip r:embed="rId3">
            <a:alphaModFix/>
          </a:blip>
          <a:srcRect b="0" l="0" r="0" t="0"/>
          <a:stretch/>
        </p:blipFill>
        <p:spPr>
          <a:xfrm>
            <a:off x="5569725" y="3530943"/>
            <a:ext cx="3183980" cy="1419421"/>
          </a:xfrm>
          <a:prstGeom prst="rect">
            <a:avLst/>
          </a:prstGeom>
          <a:noFill/>
          <a:ln>
            <a:noFill/>
          </a:ln>
        </p:spPr>
      </p:pic>
      <p:sp>
        <p:nvSpPr>
          <p:cNvPr id="281" name="Google Shape;281;p14"/>
          <p:cNvSpPr txBox="1"/>
          <p:nvPr/>
        </p:nvSpPr>
        <p:spPr>
          <a:xfrm>
            <a:off x="275625" y="4660775"/>
            <a:ext cx="38736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100"/>
              <a:buFont typeface="Arial"/>
              <a:buNone/>
            </a:pPr>
            <a:r>
              <a:rPr b="0" i="0" lang="uk" sz="1100" u="none" cap="none" strike="noStrike">
                <a:solidFill>
                  <a:schemeClr val="lt1"/>
                </a:solidFill>
                <a:latin typeface="Montserrat"/>
                <a:ea typeface="Montserrat"/>
                <a:cs typeface="Montserrat"/>
                <a:sym typeface="Montserrat"/>
              </a:rPr>
              <a:t>За дослідженнями ЮНІСЕФ / Rating Group (2026)</a:t>
            </a:r>
            <a:endParaRPr b="0" i="0" sz="1100" u="none" cap="none" strike="noStrike">
              <a:solidFill>
                <a:schemeClr val="lt1"/>
              </a:solidFill>
              <a:latin typeface="Montserrat"/>
              <a:ea typeface="Montserrat"/>
              <a:cs typeface="Montserrat"/>
              <a:sym typeface="Montserrat"/>
            </a:endParaRPr>
          </a:p>
        </p:txBody>
      </p:sp>
      <p:sp>
        <p:nvSpPr>
          <p:cNvPr id="282" name="Google Shape;282;p14"/>
          <p:cNvSpPr txBox="1"/>
          <p:nvPr/>
        </p:nvSpPr>
        <p:spPr>
          <a:xfrm>
            <a:off x="272825" y="209014"/>
            <a:ext cx="45897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chemeClr val="lt1"/>
                </a:solidFill>
                <a:latin typeface="Montserrat"/>
                <a:ea typeface="Montserrat"/>
                <a:cs typeface="Montserrat"/>
                <a:sym typeface="Montserrat"/>
              </a:rPr>
              <a:t>ЗНАТИ — НЕ ОЗНАЧАЄ ДІЯТИ</a:t>
            </a:r>
            <a:endParaRPr b="1" i="0" sz="2500" u="none" cap="none" strike="noStrike">
              <a:solidFill>
                <a:schemeClr val="lt1"/>
              </a:solidFill>
              <a:latin typeface="Montserrat"/>
              <a:ea typeface="Montserrat"/>
              <a:cs typeface="Montserrat"/>
              <a:sym typeface="Montserrat"/>
            </a:endParaRPr>
          </a:p>
        </p:txBody>
      </p:sp>
      <p:sp>
        <p:nvSpPr>
          <p:cNvPr id="283" name="Google Shape;283;p14"/>
          <p:cNvSpPr txBox="1"/>
          <p:nvPr/>
        </p:nvSpPr>
        <p:spPr>
          <a:xfrm>
            <a:off x="275625" y="-393155"/>
            <a:ext cx="51843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3. ПОВЕДІНКА. ЧОМУ ЗНАННЯ НЕ ЗАВЖДИ СТАЄ ДІЄЮ</a:t>
            </a:r>
            <a:endParaRPr b="0" i="0" sz="1100" u="none" cap="none" strike="noStrike">
              <a:solidFill>
                <a:schemeClr val="lt1"/>
              </a:solidFill>
              <a:latin typeface="Montserrat Medium"/>
              <a:ea typeface="Montserrat Medium"/>
              <a:cs typeface="Montserrat Medium"/>
              <a:sym typeface="Montserrat Medium"/>
            </a:endParaRPr>
          </a:p>
        </p:txBody>
      </p:sp>
      <p:sp>
        <p:nvSpPr>
          <p:cNvPr id="284" name="Google Shape;284;p14"/>
          <p:cNvSpPr/>
          <p:nvPr/>
        </p:nvSpPr>
        <p:spPr>
          <a:xfrm>
            <a:off x="305525" y="3032718"/>
            <a:ext cx="4422900" cy="749100"/>
          </a:xfrm>
          <a:prstGeom prst="roundRect">
            <a:avLst>
              <a:gd fmla="val 24353" name="adj"/>
            </a:avLst>
          </a:prstGeom>
          <a:solidFill>
            <a:schemeClr val="lt1"/>
          </a:solidFill>
          <a:ln>
            <a:noFill/>
          </a:ln>
        </p:spPr>
        <p:txBody>
          <a:bodyPr anchorCtr="0" anchor="ctr" bIns="77875" lIns="77875" spcFirstLastPara="1" rIns="77875" wrap="square" tIns="77875">
            <a:noAutofit/>
          </a:bodyPr>
          <a:lstStyle/>
          <a:p>
            <a:pPr indent="0" lvl="0" marL="0" marR="0" rtl="0" algn="l">
              <a:lnSpc>
                <a:spcPct val="100000"/>
              </a:lnSpc>
              <a:spcBef>
                <a:spcPts val="0"/>
              </a:spcBef>
              <a:spcAft>
                <a:spcPts val="0"/>
              </a:spcAft>
              <a:buClr>
                <a:schemeClr val="dk1"/>
              </a:buClr>
              <a:buSzPts val="2600"/>
              <a:buFont typeface="Arial"/>
              <a:buNone/>
            </a:pPr>
            <a:r>
              <a:rPr b="0" i="0" lang="uk" sz="1600" u="none" cap="none" strike="noStrike">
                <a:solidFill>
                  <a:srgbClr val="0B264A"/>
                </a:solidFill>
                <a:latin typeface="Montserrat"/>
                <a:ea typeface="Montserrat"/>
                <a:cs typeface="Montserrat"/>
                <a:sym typeface="Montserrat"/>
              </a:rPr>
              <a:t>Найпоширеніші практики — </a:t>
            </a:r>
            <a:r>
              <a:rPr b="0" i="0" lang="uk" sz="1600" u="none" cap="none" strike="noStrike">
                <a:solidFill>
                  <a:srgbClr val="0B264A"/>
                </a:solidFill>
                <a:latin typeface="Montserrat ExtraBold"/>
                <a:ea typeface="Montserrat ExtraBold"/>
                <a:cs typeface="Montserrat ExtraBold"/>
                <a:sym typeface="Montserrat ExtraBold"/>
              </a:rPr>
              <a:t>економія електроенергії та води.</a:t>
            </a:r>
            <a:endParaRPr b="1" i="0" sz="1600" u="none" cap="none" strike="noStrike">
              <a:solidFill>
                <a:srgbClr val="0B264A"/>
              </a:solidFill>
              <a:latin typeface="Montserrat"/>
              <a:ea typeface="Montserrat"/>
              <a:cs typeface="Montserrat"/>
              <a:sym typeface="Montserrat"/>
            </a:endParaRPr>
          </a:p>
        </p:txBody>
      </p:sp>
      <p:sp>
        <p:nvSpPr>
          <p:cNvPr id="285" name="Google Shape;285;p14"/>
          <p:cNvSpPr txBox="1"/>
          <p:nvPr/>
        </p:nvSpPr>
        <p:spPr>
          <a:xfrm>
            <a:off x="305525" y="3881322"/>
            <a:ext cx="5026500" cy="74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600" u="none" cap="none" strike="noStrike">
                <a:solidFill>
                  <a:schemeClr val="lt1"/>
                </a:solidFill>
                <a:latin typeface="Montserrat Medium"/>
                <a:ea typeface="Montserrat Medium"/>
                <a:cs typeface="Montserrat Medium"/>
                <a:sym typeface="Montserrat Medium"/>
              </a:rPr>
              <a:t>Але між «я вважаю це важливим» і «я роблю це регулярно» залишається розрив.</a:t>
            </a:r>
            <a:endParaRPr b="0" i="0" sz="1600" u="none" cap="none" strike="noStrike">
              <a:solidFill>
                <a:schemeClr val="lt1"/>
              </a:solidFill>
              <a:latin typeface="Montserrat Medium"/>
              <a:ea typeface="Montserrat Medium"/>
              <a:cs typeface="Montserrat Medium"/>
              <a:sym typeface="Montserrat Medium"/>
            </a:endParaRPr>
          </a:p>
        </p:txBody>
      </p:sp>
      <p:pic>
        <p:nvPicPr>
          <p:cNvPr id="286" name="Google Shape;286;p14" title="Vector 34.png"/>
          <p:cNvPicPr preferRelativeResize="0"/>
          <p:nvPr/>
        </p:nvPicPr>
        <p:blipFill rotWithShape="1">
          <a:blip r:embed="rId4">
            <a:alphaModFix/>
          </a:blip>
          <a:srcRect b="0" l="0" r="0" t="0"/>
          <a:stretch/>
        </p:blipFill>
        <p:spPr>
          <a:xfrm rot="10800000">
            <a:off x="5569725" y="1738175"/>
            <a:ext cx="3183980" cy="1420975"/>
          </a:xfrm>
          <a:prstGeom prst="rect">
            <a:avLst/>
          </a:prstGeom>
          <a:noFill/>
          <a:ln>
            <a:noFill/>
          </a:ln>
        </p:spPr>
      </p:pic>
      <p:pic>
        <p:nvPicPr>
          <p:cNvPr id="287" name="Google Shape;287;p14" title="Vector 34.png"/>
          <p:cNvPicPr preferRelativeResize="0"/>
          <p:nvPr/>
        </p:nvPicPr>
        <p:blipFill rotWithShape="1">
          <a:blip r:embed="rId4">
            <a:alphaModFix/>
          </a:blip>
          <a:srcRect b="0" l="0" r="0" t="0"/>
          <a:stretch/>
        </p:blipFill>
        <p:spPr>
          <a:xfrm>
            <a:off x="5569725" y="273870"/>
            <a:ext cx="3183980" cy="1420975"/>
          </a:xfrm>
          <a:prstGeom prst="rect">
            <a:avLst/>
          </a:prstGeom>
          <a:noFill/>
          <a:ln>
            <a:noFill/>
          </a:ln>
        </p:spPr>
      </p:pic>
      <p:pic>
        <p:nvPicPr>
          <p:cNvPr id="288" name="Google Shape;288;p14" title="Vector 126.png"/>
          <p:cNvPicPr preferRelativeResize="0"/>
          <p:nvPr/>
        </p:nvPicPr>
        <p:blipFill rotWithShape="1">
          <a:blip r:embed="rId5">
            <a:alphaModFix/>
          </a:blip>
          <a:srcRect b="0" l="0" r="0" t="0"/>
          <a:stretch/>
        </p:blipFill>
        <p:spPr>
          <a:xfrm>
            <a:off x="5569725" y="3175285"/>
            <a:ext cx="3183974" cy="332708"/>
          </a:xfrm>
          <a:prstGeom prst="rect">
            <a:avLst/>
          </a:prstGeom>
          <a:noFill/>
          <a:ln>
            <a:noFill/>
          </a:ln>
        </p:spPr>
      </p:pic>
      <p:sp>
        <p:nvSpPr>
          <p:cNvPr id="289" name="Google Shape;289;p14"/>
          <p:cNvSpPr txBox="1"/>
          <p:nvPr/>
        </p:nvSpPr>
        <p:spPr>
          <a:xfrm>
            <a:off x="5760278" y="732992"/>
            <a:ext cx="16122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rgbClr val="0B264A"/>
                </a:solidFill>
                <a:latin typeface="Montserrat"/>
                <a:ea typeface="Montserrat"/>
                <a:cs typeface="Montserrat"/>
                <a:sym typeface="Montserrat"/>
              </a:rPr>
              <a:t>ЗНАЮ</a:t>
            </a:r>
            <a:endParaRPr b="1" i="0" sz="2500" u="none" cap="none" strike="noStrike">
              <a:solidFill>
                <a:srgbClr val="0B264A"/>
              </a:solidFill>
              <a:latin typeface="Montserrat"/>
              <a:ea typeface="Montserrat"/>
              <a:cs typeface="Montserrat"/>
              <a:sym typeface="Montserrat"/>
            </a:endParaRPr>
          </a:p>
        </p:txBody>
      </p:sp>
      <p:sp>
        <p:nvSpPr>
          <p:cNvPr id="290" name="Google Shape;290;p14"/>
          <p:cNvSpPr txBox="1"/>
          <p:nvPr/>
        </p:nvSpPr>
        <p:spPr>
          <a:xfrm>
            <a:off x="5734380" y="1979823"/>
            <a:ext cx="29127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rgbClr val="0B264A"/>
                </a:solidFill>
                <a:latin typeface="Montserrat"/>
                <a:ea typeface="Montserrat"/>
                <a:cs typeface="Montserrat"/>
                <a:sym typeface="Montserrat"/>
              </a:rPr>
              <a:t>ВВАЖАЮ ВАЖЛИВИМ</a:t>
            </a:r>
            <a:endParaRPr b="1" i="0" sz="2500" u="none" cap="none" strike="noStrike">
              <a:solidFill>
                <a:srgbClr val="0B264A"/>
              </a:solidFill>
              <a:latin typeface="Montserrat"/>
              <a:ea typeface="Montserrat"/>
              <a:cs typeface="Montserrat"/>
              <a:sym typeface="Montserrat"/>
            </a:endParaRPr>
          </a:p>
        </p:txBody>
      </p:sp>
      <p:sp>
        <p:nvSpPr>
          <p:cNvPr id="291" name="Google Shape;291;p14"/>
          <p:cNvSpPr txBox="1"/>
          <p:nvPr/>
        </p:nvSpPr>
        <p:spPr>
          <a:xfrm>
            <a:off x="5734368" y="3792943"/>
            <a:ext cx="29127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rgbClr val="0B264A"/>
                </a:solidFill>
                <a:latin typeface="Montserrat"/>
                <a:ea typeface="Montserrat"/>
                <a:cs typeface="Montserrat"/>
                <a:sym typeface="Montserrat"/>
              </a:rPr>
              <a:t>РОБЛЮ РЕГУЛЯРНО</a:t>
            </a:r>
            <a:endParaRPr b="1" i="0" sz="2500" u="none" cap="none" strike="noStrike">
              <a:solidFill>
                <a:srgbClr val="0B264A"/>
              </a:solidFill>
              <a:latin typeface="Montserrat"/>
              <a:ea typeface="Montserrat"/>
              <a:cs typeface="Montserrat"/>
              <a:sym typeface="Montserrat"/>
            </a:endParaRPr>
          </a:p>
        </p:txBody>
      </p:sp>
      <p:pic>
        <p:nvPicPr>
          <p:cNvPr id="292" name="Google Shape;292;p14" title="Group (1).png"/>
          <p:cNvPicPr preferRelativeResize="0"/>
          <p:nvPr/>
        </p:nvPicPr>
        <p:blipFill rotWithShape="1">
          <a:blip r:embed="rId6">
            <a:alphaModFix/>
          </a:blip>
          <a:srcRect b="0" l="0" r="0" t="0"/>
          <a:stretch/>
        </p:blipFill>
        <p:spPr>
          <a:xfrm>
            <a:off x="7884371" y="3524126"/>
            <a:ext cx="946660" cy="1366333"/>
          </a:xfrm>
          <a:prstGeom prst="rect">
            <a:avLst/>
          </a:prstGeom>
          <a:noFill/>
          <a:ln>
            <a:noFill/>
          </a:ln>
        </p:spPr>
      </p:pic>
      <p:pic>
        <p:nvPicPr>
          <p:cNvPr id="293" name="Google Shape;293;p14" title="Group.png"/>
          <p:cNvPicPr preferRelativeResize="0"/>
          <p:nvPr/>
        </p:nvPicPr>
        <p:blipFill rotWithShape="1">
          <a:blip r:embed="rId7">
            <a:alphaModFix/>
          </a:blip>
          <a:srcRect b="0" l="0" r="0" t="0"/>
          <a:stretch/>
        </p:blipFill>
        <p:spPr>
          <a:xfrm>
            <a:off x="7851651" y="1738169"/>
            <a:ext cx="1110349" cy="1190769"/>
          </a:xfrm>
          <a:prstGeom prst="rect">
            <a:avLst/>
          </a:prstGeom>
          <a:noFill/>
          <a:ln>
            <a:noFill/>
          </a:ln>
        </p:spPr>
      </p:pic>
      <p:pic>
        <p:nvPicPr>
          <p:cNvPr id="294" name="Google Shape;294;p14" title="Group 357.png"/>
          <p:cNvPicPr preferRelativeResize="0"/>
          <p:nvPr/>
        </p:nvPicPr>
        <p:blipFill rotWithShape="1">
          <a:blip r:embed="rId8">
            <a:alphaModFix/>
          </a:blip>
          <a:srcRect b="0" l="0" r="0" t="0"/>
          <a:stretch/>
        </p:blipFill>
        <p:spPr>
          <a:xfrm>
            <a:off x="7939054" y="169776"/>
            <a:ext cx="935546" cy="1366337"/>
          </a:xfrm>
          <a:prstGeom prst="rect">
            <a:avLst/>
          </a:prstGeom>
          <a:noFill/>
          <a:ln>
            <a:noFill/>
          </a:ln>
        </p:spPr>
      </p:pic>
      <p:sp>
        <p:nvSpPr>
          <p:cNvPr id="295" name="Google Shape;295;p14"/>
          <p:cNvSpPr txBox="1"/>
          <p:nvPr/>
        </p:nvSpPr>
        <p:spPr>
          <a:xfrm>
            <a:off x="264825" y="1239625"/>
            <a:ext cx="5184300" cy="181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400" u="none" cap="none" strike="noStrike">
                <a:solidFill>
                  <a:schemeClr val="lt1"/>
                </a:solidFill>
                <a:latin typeface="Montserrat Medium"/>
                <a:ea typeface="Montserrat Medium"/>
                <a:cs typeface="Montserrat Medium"/>
                <a:sym typeface="Montserrat Medium"/>
              </a:rPr>
              <a:t>Дослідження «Екологічна обізнаність, знання та практики серед дітей та молоді в Україні» було проведено Rating Group на замовлення ЮНІСЕФ у травні 2026 року з метою оцінити рівень екологічної обізнаності, ставлення та практики дітей, підлітків і молоді щодо екологічної поведінки, а також порівняти ці відповіді з поглядами батьків.</a:t>
            </a:r>
            <a:endParaRPr b="0" i="0" sz="1400" u="none" cap="none" strike="noStrike">
              <a:solidFill>
                <a:schemeClr val="lt1"/>
              </a:solidFill>
              <a:latin typeface="Montserrat Medium"/>
              <a:ea typeface="Montserrat Medium"/>
              <a:cs typeface="Montserrat Medium"/>
              <a:sym typeface="Montserra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5"/>
          <p:cNvSpPr txBox="1"/>
          <p:nvPr/>
        </p:nvSpPr>
        <p:spPr>
          <a:xfrm>
            <a:off x="352025" y="386500"/>
            <a:ext cx="7383600" cy="430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300" u="none" cap="none" strike="noStrike">
                <a:solidFill>
                  <a:srgbClr val="001D35"/>
                </a:solidFill>
                <a:latin typeface="Montserrat ExtraBold"/>
                <a:ea typeface="Montserrat ExtraBold"/>
                <a:cs typeface="Montserrat ExtraBold"/>
                <a:sym typeface="Montserrat ExtraBold"/>
              </a:rPr>
              <a:t>ЩО ЗАВАЖАЄ ДІЯТИ?</a:t>
            </a:r>
            <a:endParaRPr b="0" i="0" sz="2300" u="none" cap="none" strike="noStrike">
              <a:solidFill>
                <a:srgbClr val="001D35"/>
              </a:solidFill>
              <a:latin typeface="Montserrat ExtraBold"/>
              <a:ea typeface="Montserrat ExtraBold"/>
              <a:cs typeface="Montserrat ExtraBold"/>
              <a:sym typeface="Montserrat ExtraBold"/>
            </a:endParaRPr>
          </a:p>
        </p:txBody>
      </p:sp>
      <p:sp>
        <p:nvSpPr>
          <p:cNvPr id="301" name="Google Shape;301;p15"/>
          <p:cNvSpPr txBox="1"/>
          <p:nvPr/>
        </p:nvSpPr>
        <p:spPr>
          <a:xfrm>
            <a:off x="352025" y="1281100"/>
            <a:ext cx="5432400" cy="574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Поведінка не формується лише від знань.</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На неї впливають:</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302" name="Google Shape;302;p15"/>
          <p:cNvSpPr/>
          <p:nvPr/>
        </p:nvSpPr>
        <p:spPr>
          <a:xfrm>
            <a:off x="352028" y="1992175"/>
            <a:ext cx="2665200" cy="889800"/>
          </a:xfrm>
          <a:prstGeom prst="roundRect">
            <a:avLst>
              <a:gd fmla="val 15376"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звички родини</a:t>
            </a:r>
            <a:endParaRPr b="1" i="0" sz="1800" u="none" cap="none" strike="noStrike">
              <a:solidFill>
                <a:srgbClr val="001D35"/>
              </a:solidFill>
              <a:latin typeface="Montserrat"/>
              <a:ea typeface="Montserrat"/>
              <a:cs typeface="Montserrat"/>
              <a:sym typeface="Montserrat"/>
            </a:endParaRPr>
          </a:p>
        </p:txBody>
      </p:sp>
      <p:grpSp>
        <p:nvGrpSpPr>
          <p:cNvPr id="303" name="Google Shape;303;p15"/>
          <p:cNvGrpSpPr/>
          <p:nvPr/>
        </p:nvGrpSpPr>
        <p:grpSpPr>
          <a:xfrm rot="181426">
            <a:off x="5691717" y="442249"/>
            <a:ext cx="3161981" cy="1577350"/>
            <a:chOff x="-11469" y="-1069899"/>
            <a:chExt cx="8872094" cy="4377797"/>
          </a:xfrm>
        </p:grpSpPr>
        <p:pic>
          <p:nvPicPr>
            <p:cNvPr id="304" name="Google Shape;304;p15" title="reflekcia-yellow.png"/>
            <p:cNvPicPr preferRelativeResize="0"/>
            <p:nvPr/>
          </p:nvPicPr>
          <p:blipFill rotWithShape="1">
            <a:blip r:embed="rId3">
              <a:alphaModFix/>
            </a:blip>
            <a:srcRect b="0" l="0" r="0" t="0"/>
            <a:stretch/>
          </p:blipFill>
          <p:spPr>
            <a:xfrm flipH="1" rot="9645">
              <a:off x="-5380" y="-1057479"/>
              <a:ext cx="8859916" cy="4352957"/>
            </a:xfrm>
            <a:prstGeom prst="rect">
              <a:avLst/>
            </a:prstGeom>
            <a:noFill/>
            <a:ln>
              <a:noFill/>
            </a:ln>
          </p:spPr>
        </p:pic>
        <p:sp>
          <p:nvSpPr>
            <p:cNvPr id="305" name="Google Shape;305;p15"/>
            <p:cNvSpPr txBox="1"/>
            <p:nvPr/>
          </p:nvSpPr>
          <p:spPr>
            <a:xfrm>
              <a:off x="1081411" y="107085"/>
              <a:ext cx="6990000" cy="1996500"/>
            </a:xfrm>
            <a:prstGeom prst="rect">
              <a:avLst/>
            </a:prstGeom>
            <a:noFill/>
            <a:ln>
              <a:noFill/>
            </a:ln>
          </p:spPr>
          <p:txBody>
            <a:bodyPr anchorCtr="0" anchor="t" bIns="36225" lIns="36225" spcFirstLastPara="1" rIns="36225" wrap="square" tIns="36225">
              <a:spAutoFit/>
            </a:bodyPr>
            <a:lstStyle/>
            <a:p>
              <a:pPr indent="0" lvl="0" marL="0" marR="0" rtl="0" algn="ctr">
                <a:lnSpc>
                  <a:spcPct val="100000"/>
                </a:lnSpc>
                <a:spcBef>
                  <a:spcPts val="0"/>
                </a:spcBef>
                <a:spcAft>
                  <a:spcPts val="0"/>
                </a:spcAft>
                <a:buClr>
                  <a:srgbClr val="000000"/>
                </a:buClr>
                <a:buSzPts val="1010"/>
                <a:buFont typeface="Arial"/>
                <a:buNone/>
              </a:pPr>
              <a:r>
                <a:rPr b="1" i="0" lang="uk" sz="1399" u="none" cap="none" strike="noStrike">
                  <a:solidFill>
                    <a:srgbClr val="FFFFFF"/>
                  </a:solidFill>
                  <a:latin typeface="Montserrat"/>
                  <a:ea typeface="Montserrat"/>
                  <a:cs typeface="Montserrat"/>
                  <a:sym typeface="Montserrat"/>
                </a:rPr>
                <a:t>Якщо людина не бачить сенсу або не має умов, дія не стає регулярною.</a:t>
              </a:r>
              <a:endParaRPr b="1" i="0" sz="1399" u="none" cap="none" strike="noStrike">
                <a:solidFill>
                  <a:srgbClr val="FFFFFF"/>
                </a:solidFill>
                <a:latin typeface="Montserrat"/>
                <a:ea typeface="Montserrat"/>
                <a:cs typeface="Montserrat"/>
                <a:sym typeface="Montserrat"/>
              </a:endParaRPr>
            </a:p>
          </p:txBody>
        </p:sp>
      </p:grpSp>
      <p:sp>
        <p:nvSpPr>
          <p:cNvPr id="306" name="Google Shape;306;p15"/>
          <p:cNvSpPr txBox="1"/>
          <p:nvPr/>
        </p:nvSpPr>
        <p:spPr>
          <a:xfrm>
            <a:off x="352025" y="780328"/>
            <a:ext cx="5691300" cy="364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300" u="none" cap="none" strike="noStrike">
                <a:solidFill>
                  <a:srgbClr val="001D35"/>
                </a:solidFill>
                <a:latin typeface="Montserrat ExtraBold"/>
                <a:ea typeface="Montserrat ExtraBold"/>
                <a:cs typeface="Montserrat ExtraBold"/>
                <a:sym typeface="Montserrat ExtraBold"/>
              </a:rPr>
              <a:t>ЧОМУ Я НЕ РОБЛЮ, ХОЧА ЗНАЮ?</a:t>
            </a:r>
            <a:endParaRPr b="0" i="0" sz="2300" u="none" cap="none" strike="noStrike">
              <a:solidFill>
                <a:srgbClr val="001D35"/>
              </a:solidFill>
              <a:latin typeface="Montserrat ExtraBold"/>
              <a:ea typeface="Montserrat ExtraBold"/>
              <a:cs typeface="Montserrat ExtraBold"/>
              <a:sym typeface="Montserrat ExtraBold"/>
            </a:endParaRPr>
          </a:p>
        </p:txBody>
      </p:sp>
      <p:sp>
        <p:nvSpPr>
          <p:cNvPr id="307" name="Google Shape;307;p15"/>
          <p:cNvSpPr/>
          <p:nvPr/>
        </p:nvSpPr>
        <p:spPr>
          <a:xfrm>
            <a:off x="3119289" y="1992175"/>
            <a:ext cx="2665200" cy="889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приклад друзів </a:t>
            </a:r>
            <a:br>
              <a:rPr b="1" i="0" lang="uk" sz="1800" u="none" cap="none" strike="noStrike">
                <a:solidFill>
                  <a:srgbClr val="001D35"/>
                </a:solidFill>
                <a:latin typeface="Montserrat"/>
                <a:ea typeface="Montserrat"/>
                <a:cs typeface="Montserrat"/>
                <a:sym typeface="Montserrat"/>
              </a:rPr>
            </a:br>
            <a:r>
              <a:rPr b="1" i="0" lang="uk" sz="1800" u="none" cap="none" strike="noStrike">
                <a:solidFill>
                  <a:srgbClr val="001D35"/>
                </a:solidFill>
                <a:latin typeface="Montserrat"/>
                <a:ea typeface="Montserrat"/>
                <a:cs typeface="Montserrat"/>
                <a:sym typeface="Montserrat"/>
              </a:rPr>
              <a:t>і школи</a:t>
            </a:r>
            <a:endParaRPr b="1" i="0" sz="1800" u="none" cap="none" strike="noStrike">
              <a:solidFill>
                <a:srgbClr val="001D35"/>
              </a:solidFill>
              <a:latin typeface="Montserrat"/>
              <a:ea typeface="Montserrat"/>
              <a:cs typeface="Montserrat"/>
              <a:sym typeface="Montserrat"/>
            </a:endParaRPr>
          </a:p>
        </p:txBody>
      </p:sp>
      <p:sp>
        <p:nvSpPr>
          <p:cNvPr id="308" name="Google Shape;308;p15"/>
          <p:cNvSpPr/>
          <p:nvPr/>
        </p:nvSpPr>
        <p:spPr>
          <a:xfrm>
            <a:off x="352025" y="2976062"/>
            <a:ext cx="2665200" cy="889800"/>
          </a:xfrm>
          <a:prstGeom prst="roundRect">
            <a:avLst>
              <a:gd fmla="val 15376"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зручність дії</a:t>
            </a:r>
            <a:endParaRPr b="1" i="0" sz="1800" u="none" cap="none" strike="noStrike">
              <a:solidFill>
                <a:srgbClr val="001D35"/>
              </a:solidFill>
              <a:latin typeface="Montserrat"/>
              <a:ea typeface="Montserrat"/>
              <a:cs typeface="Montserrat"/>
              <a:sym typeface="Montserrat"/>
            </a:endParaRPr>
          </a:p>
        </p:txBody>
      </p:sp>
      <p:sp>
        <p:nvSpPr>
          <p:cNvPr id="309" name="Google Shape;309;p15"/>
          <p:cNvSpPr/>
          <p:nvPr/>
        </p:nvSpPr>
        <p:spPr>
          <a:xfrm>
            <a:off x="3119286" y="2976062"/>
            <a:ext cx="2665200" cy="889800"/>
          </a:xfrm>
          <a:prstGeom prst="roundRect">
            <a:avLst>
              <a:gd fmla="val 15376"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інфраструктура</a:t>
            </a:r>
            <a:endParaRPr b="1" i="0" sz="1800" u="none" cap="none" strike="noStrike">
              <a:solidFill>
                <a:srgbClr val="001D35"/>
              </a:solidFill>
              <a:latin typeface="Montserrat"/>
              <a:ea typeface="Montserrat"/>
              <a:cs typeface="Montserrat"/>
              <a:sym typeface="Montserrat"/>
            </a:endParaRPr>
          </a:p>
        </p:txBody>
      </p:sp>
      <p:sp>
        <p:nvSpPr>
          <p:cNvPr id="310" name="Google Shape;310;p15"/>
          <p:cNvSpPr/>
          <p:nvPr/>
        </p:nvSpPr>
        <p:spPr>
          <a:xfrm>
            <a:off x="3119286" y="3959950"/>
            <a:ext cx="2665200" cy="889800"/>
          </a:xfrm>
          <a:prstGeom prst="roundRect">
            <a:avLst>
              <a:gd fmla="val 15376"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довіра до системи</a:t>
            </a:r>
            <a:endParaRPr b="1" i="0" sz="1800" u="none" cap="none" strike="noStrike">
              <a:solidFill>
                <a:srgbClr val="001D35"/>
              </a:solidFill>
              <a:latin typeface="Montserrat"/>
              <a:ea typeface="Montserrat"/>
              <a:cs typeface="Montserrat"/>
              <a:sym typeface="Montserrat"/>
            </a:endParaRPr>
          </a:p>
        </p:txBody>
      </p:sp>
      <p:sp>
        <p:nvSpPr>
          <p:cNvPr id="311" name="Google Shape;311;p15"/>
          <p:cNvSpPr/>
          <p:nvPr/>
        </p:nvSpPr>
        <p:spPr>
          <a:xfrm>
            <a:off x="352025" y="3959950"/>
            <a:ext cx="2665200" cy="889800"/>
          </a:xfrm>
          <a:prstGeom prst="roundRect">
            <a:avLst>
              <a:gd fmla="val 15376"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rgbClr val="001D35"/>
                </a:solidFill>
                <a:latin typeface="Montserrat"/>
                <a:ea typeface="Montserrat"/>
                <a:cs typeface="Montserrat"/>
                <a:sym typeface="Montserrat"/>
              </a:rPr>
              <a:t>відчуття власного впливу</a:t>
            </a:r>
            <a:endParaRPr b="1" i="0" sz="1800" u="none" cap="none" strike="noStrike">
              <a:solidFill>
                <a:srgbClr val="001D35"/>
              </a:solidFill>
              <a:latin typeface="Montserrat"/>
              <a:ea typeface="Montserrat"/>
              <a:cs typeface="Montserrat"/>
              <a:sym typeface="Montserrat"/>
            </a:endParaRPr>
          </a:p>
        </p:txBody>
      </p:sp>
      <p:pic>
        <p:nvPicPr>
          <p:cNvPr id="312" name="Google Shape;312;p15" title="Group (2).png"/>
          <p:cNvPicPr preferRelativeResize="0"/>
          <p:nvPr/>
        </p:nvPicPr>
        <p:blipFill rotWithShape="1">
          <a:blip r:embed="rId4">
            <a:alphaModFix/>
          </a:blip>
          <a:srcRect b="0" l="0" r="0" t="0"/>
          <a:stretch/>
        </p:blipFill>
        <p:spPr>
          <a:xfrm>
            <a:off x="6516850" y="1720473"/>
            <a:ext cx="2214975" cy="30307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6"/>
          <p:cNvSpPr txBox="1"/>
          <p:nvPr/>
        </p:nvSpPr>
        <p:spPr>
          <a:xfrm>
            <a:off x="352025" y="745555"/>
            <a:ext cx="4462200" cy="1217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200" u="none" cap="none" strike="noStrike">
                <a:solidFill>
                  <a:srgbClr val="001D35"/>
                </a:solidFill>
                <a:latin typeface="Montserrat"/>
                <a:ea typeface="Montserrat"/>
                <a:cs typeface="Montserrat"/>
                <a:sym typeface="Montserrat"/>
              </a:rPr>
              <a:t>Дослідження показують, що кращий поведінковий профіль мають ті діти, які називають родину джерелом інформації про екологію. Це означає, що поведінка формується не знаннями, а повторюваною практикою.</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200" u="none" cap="none" strike="noStrike">
                <a:solidFill>
                  <a:srgbClr val="001D35"/>
                </a:solidFill>
                <a:latin typeface="Montserrat"/>
                <a:ea typeface="Montserrat"/>
                <a:cs typeface="Montserrat"/>
                <a:sym typeface="Montserrat"/>
              </a:rPr>
              <a:t>Приклади родинної норми:</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200" u="none" cap="none" strike="noStrike">
              <a:solidFill>
                <a:srgbClr val="001D35"/>
              </a:solidFill>
              <a:latin typeface="Montserrat"/>
              <a:ea typeface="Montserrat"/>
              <a:cs typeface="Montserrat"/>
              <a:sym typeface="Montserrat"/>
            </a:endParaRPr>
          </a:p>
        </p:txBody>
      </p:sp>
      <p:pic>
        <p:nvPicPr>
          <p:cNvPr id="318" name="Google Shape;318;p16" title="Vector 33.png"/>
          <p:cNvPicPr preferRelativeResize="0"/>
          <p:nvPr/>
        </p:nvPicPr>
        <p:blipFill rotWithShape="1">
          <a:blip r:embed="rId3">
            <a:alphaModFix/>
          </a:blip>
          <a:srcRect b="0" l="0" r="0" t="0"/>
          <a:stretch/>
        </p:blipFill>
        <p:spPr>
          <a:xfrm rot="10800000">
            <a:off x="5137051" y="438201"/>
            <a:ext cx="3711499" cy="4267099"/>
          </a:xfrm>
          <a:prstGeom prst="rect">
            <a:avLst/>
          </a:prstGeom>
          <a:noFill/>
          <a:ln>
            <a:noFill/>
          </a:ln>
        </p:spPr>
      </p:pic>
      <p:sp>
        <p:nvSpPr>
          <p:cNvPr id="319" name="Google Shape;319;p16"/>
          <p:cNvSpPr txBox="1"/>
          <p:nvPr/>
        </p:nvSpPr>
        <p:spPr>
          <a:xfrm>
            <a:off x="352025" y="298393"/>
            <a:ext cx="4609500" cy="33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000" u="none" cap="none" strike="noStrike">
                <a:solidFill>
                  <a:srgbClr val="001D35"/>
                </a:solidFill>
                <a:latin typeface="Montserrat ExtraBold"/>
                <a:ea typeface="Montserrat ExtraBold"/>
                <a:cs typeface="Montserrat ExtraBold"/>
                <a:sym typeface="Montserrat ExtraBold"/>
              </a:rPr>
              <a:t>РОДИНА ЯК НОРМА ПОВЕДІНКИ</a:t>
            </a:r>
            <a:endParaRPr b="0" i="0" sz="2000" u="none" cap="none" strike="noStrike">
              <a:solidFill>
                <a:srgbClr val="001D35"/>
              </a:solidFill>
              <a:latin typeface="Montserrat ExtraBold"/>
              <a:ea typeface="Montserrat ExtraBold"/>
              <a:cs typeface="Montserrat ExtraBold"/>
              <a:sym typeface="Montserrat ExtraBold"/>
            </a:endParaRPr>
          </a:p>
        </p:txBody>
      </p:sp>
      <p:sp>
        <p:nvSpPr>
          <p:cNvPr id="320" name="Google Shape;320;p16"/>
          <p:cNvSpPr txBox="1"/>
          <p:nvPr/>
        </p:nvSpPr>
        <p:spPr>
          <a:xfrm>
            <a:off x="304800" y="4639446"/>
            <a:ext cx="41775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rgbClr val="000000"/>
              </a:buClr>
              <a:buSzPts val="800"/>
              <a:buFont typeface="Arial"/>
              <a:buNone/>
            </a:pPr>
            <a:r>
              <a:rPr b="0" i="0" lang="uk" sz="800" u="none" cap="none" strike="noStrike">
                <a:solidFill>
                  <a:srgbClr val="001D35"/>
                </a:solidFill>
                <a:latin typeface="Open Sans"/>
                <a:ea typeface="Open Sans"/>
                <a:cs typeface="Open Sans"/>
                <a:sym typeface="Open Sans"/>
              </a:rPr>
              <a:t>Дослідження «Екологічна обізнаність, знання та практики серед дітей та молоді в Україні» проведене Rating Group на замовлення ЮНІСЕФ у травні 2026 року.</a:t>
            </a:r>
            <a:endParaRPr b="0" i="0" sz="800" u="none" cap="none" strike="noStrike">
              <a:solidFill>
                <a:srgbClr val="001D35"/>
              </a:solidFill>
              <a:latin typeface="Open Sans"/>
              <a:ea typeface="Open Sans"/>
              <a:cs typeface="Open Sans"/>
              <a:sym typeface="Open Sans"/>
            </a:endParaRPr>
          </a:p>
        </p:txBody>
      </p:sp>
      <p:sp>
        <p:nvSpPr>
          <p:cNvPr id="321" name="Google Shape;321;p16"/>
          <p:cNvSpPr/>
          <p:nvPr/>
        </p:nvSpPr>
        <p:spPr>
          <a:xfrm>
            <a:off x="352027" y="1962950"/>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закривати кран </a:t>
            </a:r>
            <a:br>
              <a:rPr b="1" i="0" lang="uk" sz="1200" u="none" cap="none" strike="noStrike">
                <a:solidFill>
                  <a:srgbClr val="001D35"/>
                </a:solidFill>
                <a:latin typeface="Montserrat"/>
                <a:ea typeface="Montserrat"/>
                <a:cs typeface="Montserrat"/>
                <a:sym typeface="Montserrat"/>
              </a:rPr>
            </a:br>
            <a:r>
              <a:rPr b="1" i="0" lang="uk" sz="1200" u="none" cap="none" strike="noStrike">
                <a:solidFill>
                  <a:srgbClr val="001D35"/>
                </a:solidFill>
                <a:latin typeface="Montserrat"/>
                <a:ea typeface="Montserrat"/>
                <a:cs typeface="Montserrat"/>
                <a:sym typeface="Montserrat"/>
              </a:rPr>
              <a:t>під час чищення зубів</a:t>
            </a:r>
            <a:endParaRPr b="1" i="0" sz="1200" u="none" cap="none" strike="noStrike">
              <a:solidFill>
                <a:srgbClr val="001D35"/>
              </a:solidFill>
              <a:latin typeface="Montserrat"/>
              <a:ea typeface="Montserrat"/>
              <a:cs typeface="Montserrat"/>
              <a:sym typeface="Montserrat"/>
            </a:endParaRPr>
          </a:p>
        </p:txBody>
      </p:sp>
      <p:sp>
        <p:nvSpPr>
          <p:cNvPr id="322" name="Google Shape;322;p16"/>
          <p:cNvSpPr/>
          <p:nvPr/>
        </p:nvSpPr>
        <p:spPr>
          <a:xfrm>
            <a:off x="2625175" y="1962950"/>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економити </a:t>
            </a:r>
            <a:br>
              <a:rPr b="1" i="0" lang="uk" sz="1200" u="none" cap="none" strike="noStrike">
                <a:solidFill>
                  <a:srgbClr val="001D35"/>
                </a:solidFill>
                <a:latin typeface="Montserrat"/>
                <a:ea typeface="Montserrat"/>
                <a:cs typeface="Montserrat"/>
                <a:sym typeface="Montserrat"/>
              </a:rPr>
            </a:br>
            <a:r>
              <a:rPr b="1" i="0" lang="uk" sz="1200" u="none" cap="none" strike="noStrike">
                <a:solidFill>
                  <a:srgbClr val="001D35"/>
                </a:solidFill>
                <a:latin typeface="Montserrat"/>
                <a:ea typeface="Montserrat"/>
                <a:cs typeface="Montserrat"/>
                <a:sym typeface="Montserrat"/>
              </a:rPr>
              <a:t>гарячу воду</a:t>
            </a:r>
            <a:endParaRPr b="1" i="0" sz="1200" u="none" cap="none" strike="noStrike">
              <a:solidFill>
                <a:srgbClr val="001D35"/>
              </a:solidFill>
              <a:latin typeface="Montserrat"/>
              <a:ea typeface="Montserrat"/>
              <a:cs typeface="Montserrat"/>
              <a:sym typeface="Montserrat"/>
            </a:endParaRPr>
          </a:p>
        </p:txBody>
      </p:sp>
      <p:sp>
        <p:nvSpPr>
          <p:cNvPr id="323" name="Google Shape;323;p16"/>
          <p:cNvSpPr/>
          <p:nvPr/>
        </p:nvSpPr>
        <p:spPr>
          <a:xfrm>
            <a:off x="352025" y="2645236"/>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перевіряти протікання</a:t>
            </a:r>
            <a:endParaRPr b="1" i="0" sz="1200" u="none" cap="none" strike="noStrike">
              <a:solidFill>
                <a:srgbClr val="001D35"/>
              </a:solidFill>
              <a:latin typeface="Montserrat"/>
              <a:ea typeface="Montserrat"/>
              <a:cs typeface="Montserrat"/>
              <a:sym typeface="Montserrat"/>
            </a:endParaRPr>
          </a:p>
        </p:txBody>
      </p:sp>
      <p:sp>
        <p:nvSpPr>
          <p:cNvPr id="324" name="Google Shape;324;p16"/>
          <p:cNvSpPr/>
          <p:nvPr/>
        </p:nvSpPr>
        <p:spPr>
          <a:xfrm>
            <a:off x="2625173" y="2645236"/>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мати запас води</a:t>
            </a:r>
            <a:endParaRPr b="1" i="0" sz="1200" u="none" cap="none" strike="noStrike">
              <a:solidFill>
                <a:srgbClr val="001D35"/>
              </a:solidFill>
              <a:latin typeface="Montserrat"/>
              <a:ea typeface="Montserrat"/>
              <a:cs typeface="Montserrat"/>
              <a:sym typeface="Montserrat"/>
            </a:endParaRPr>
          </a:p>
        </p:txBody>
      </p:sp>
      <p:sp>
        <p:nvSpPr>
          <p:cNvPr id="325" name="Google Shape;325;p16"/>
          <p:cNvSpPr/>
          <p:nvPr/>
        </p:nvSpPr>
        <p:spPr>
          <a:xfrm>
            <a:off x="2625173" y="3327521"/>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 ігнорувати проблеми з </a:t>
            </a:r>
            <a:br>
              <a:rPr b="1" i="0" lang="uk" sz="1200" u="none" cap="none" strike="noStrike">
                <a:solidFill>
                  <a:srgbClr val="001D35"/>
                </a:solidFill>
                <a:latin typeface="Montserrat"/>
                <a:ea typeface="Montserrat"/>
                <a:cs typeface="Montserrat"/>
                <a:sym typeface="Montserrat"/>
              </a:rPr>
            </a:br>
            <a:r>
              <a:rPr b="1" i="0" lang="uk" sz="1200" u="none" cap="none" strike="noStrike">
                <a:solidFill>
                  <a:srgbClr val="001D35"/>
                </a:solidFill>
                <a:latin typeface="Montserrat"/>
                <a:ea typeface="Montserrat"/>
                <a:cs typeface="Montserrat"/>
                <a:sym typeface="Montserrat"/>
              </a:rPr>
              <a:t>якістю води</a:t>
            </a:r>
            <a:endParaRPr b="1" i="0" sz="1200" u="none" cap="none" strike="noStrike">
              <a:solidFill>
                <a:srgbClr val="001D35"/>
              </a:solidFill>
              <a:latin typeface="Montserrat"/>
              <a:ea typeface="Montserrat"/>
              <a:cs typeface="Montserrat"/>
              <a:sym typeface="Montserrat"/>
            </a:endParaRPr>
          </a:p>
        </p:txBody>
      </p:sp>
      <p:sp>
        <p:nvSpPr>
          <p:cNvPr id="326" name="Google Shape;326;p16"/>
          <p:cNvSpPr/>
          <p:nvPr/>
        </p:nvSpPr>
        <p:spPr>
          <a:xfrm>
            <a:off x="352025" y="3327521"/>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знати, яку воду </a:t>
            </a:r>
            <a:br>
              <a:rPr b="1" i="0" lang="uk" sz="1200" u="none" cap="none" strike="noStrike">
                <a:solidFill>
                  <a:srgbClr val="001D35"/>
                </a:solidFill>
                <a:latin typeface="Montserrat"/>
                <a:ea typeface="Montserrat"/>
                <a:cs typeface="Montserrat"/>
                <a:sym typeface="Montserrat"/>
              </a:rPr>
            </a:br>
            <a:r>
              <a:rPr b="1" i="0" lang="uk" sz="1200" u="none" cap="none" strike="noStrike">
                <a:solidFill>
                  <a:srgbClr val="001D35"/>
                </a:solidFill>
                <a:latin typeface="Montserrat"/>
                <a:ea typeface="Montserrat"/>
                <a:cs typeface="Montserrat"/>
                <a:sym typeface="Montserrat"/>
              </a:rPr>
              <a:t>можна пити</a:t>
            </a:r>
            <a:endParaRPr b="1" i="0" sz="1200" u="none" cap="none" strike="noStrike">
              <a:solidFill>
                <a:srgbClr val="001D35"/>
              </a:solidFill>
              <a:latin typeface="Montserrat"/>
              <a:ea typeface="Montserrat"/>
              <a:cs typeface="Montserrat"/>
              <a:sym typeface="Montserrat"/>
            </a:endParaRPr>
          </a:p>
        </p:txBody>
      </p:sp>
      <p:sp>
        <p:nvSpPr>
          <p:cNvPr id="327" name="Google Shape;327;p16"/>
          <p:cNvSpPr/>
          <p:nvPr/>
        </p:nvSpPr>
        <p:spPr>
          <a:xfrm>
            <a:off x="352000" y="4015332"/>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 залишати сміття біля водойм</a:t>
            </a:r>
            <a:endParaRPr b="1" i="0" sz="1200" u="none" cap="none" strike="noStrike">
              <a:solidFill>
                <a:srgbClr val="001D35"/>
              </a:solidFill>
              <a:latin typeface="Montserrat"/>
              <a:ea typeface="Montserrat"/>
              <a:cs typeface="Montserrat"/>
              <a:sym typeface="Montserrat"/>
            </a:endParaRPr>
          </a:p>
        </p:txBody>
      </p:sp>
      <p:sp>
        <p:nvSpPr>
          <p:cNvPr id="328" name="Google Shape;328;p16"/>
          <p:cNvSpPr/>
          <p:nvPr/>
        </p:nvSpPr>
        <p:spPr>
          <a:xfrm>
            <a:off x="2625148" y="4015332"/>
            <a:ext cx="2189100" cy="616800"/>
          </a:xfrm>
          <a:prstGeom prst="roundRect">
            <a:avLst>
              <a:gd fmla="val 15376"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не викидати відходи </a:t>
            </a:r>
            <a:br>
              <a:rPr b="1" i="0" lang="uk" sz="1200" u="none" cap="none" strike="noStrike">
                <a:solidFill>
                  <a:srgbClr val="001D35"/>
                </a:solidFill>
                <a:latin typeface="Montserrat"/>
                <a:ea typeface="Montserrat"/>
                <a:cs typeface="Montserrat"/>
                <a:sym typeface="Montserrat"/>
              </a:rPr>
            </a:br>
            <a:r>
              <a:rPr b="1" i="0" lang="uk" sz="1200" u="none" cap="none" strike="noStrike">
                <a:solidFill>
                  <a:srgbClr val="001D35"/>
                </a:solidFill>
                <a:latin typeface="Montserrat"/>
                <a:ea typeface="Montserrat"/>
                <a:cs typeface="Montserrat"/>
                <a:sym typeface="Montserrat"/>
              </a:rPr>
              <a:t>у річки, озера чи зливову каналізацію</a:t>
            </a:r>
            <a:endParaRPr b="1" i="0" sz="1200" u="none" cap="none" strike="noStrike">
              <a:solidFill>
                <a:srgbClr val="001D35"/>
              </a:solidFill>
              <a:latin typeface="Montserrat"/>
              <a:ea typeface="Montserrat"/>
              <a:cs typeface="Montserrat"/>
              <a:sym typeface="Montserrat"/>
            </a:endParaRPr>
          </a:p>
        </p:txBody>
      </p:sp>
      <p:pic>
        <p:nvPicPr>
          <p:cNvPr id="329" name="Google Shape;329;p16"/>
          <p:cNvPicPr preferRelativeResize="0"/>
          <p:nvPr/>
        </p:nvPicPr>
        <p:blipFill rotWithShape="1">
          <a:blip r:embed="rId4">
            <a:alphaModFix/>
          </a:blip>
          <a:srcRect b="0" l="0" r="0" t="0"/>
          <a:stretch/>
        </p:blipFill>
        <p:spPr>
          <a:xfrm>
            <a:off x="6918153" y="3027664"/>
            <a:ext cx="804714" cy="904315"/>
          </a:xfrm>
          <a:prstGeom prst="rect">
            <a:avLst/>
          </a:prstGeom>
          <a:noFill/>
          <a:ln>
            <a:noFill/>
          </a:ln>
        </p:spPr>
      </p:pic>
      <p:pic>
        <p:nvPicPr>
          <p:cNvPr id="330" name="Google Shape;330;p16"/>
          <p:cNvPicPr preferRelativeResize="0"/>
          <p:nvPr/>
        </p:nvPicPr>
        <p:blipFill rotWithShape="1">
          <a:blip r:embed="rId5">
            <a:alphaModFix/>
          </a:blip>
          <a:srcRect b="0" l="0" r="0" t="0"/>
          <a:stretch/>
        </p:blipFill>
        <p:spPr>
          <a:xfrm>
            <a:off x="4482175" y="662076"/>
            <a:ext cx="4892079" cy="45144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7"/>
          <p:cNvSpPr txBox="1"/>
          <p:nvPr/>
        </p:nvSpPr>
        <p:spPr>
          <a:xfrm>
            <a:off x="352025" y="1275952"/>
            <a:ext cx="4462200" cy="904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Дані показують: найкраще працює </a:t>
            </a:r>
            <a:r>
              <a:rPr b="0" i="0" lang="uk" sz="1600" u="none" cap="none" strike="noStrike">
                <a:solidFill>
                  <a:srgbClr val="001D35"/>
                </a:solidFill>
                <a:latin typeface="Montserrat ExtraBold"/>
                <a:ea typeface="Montserrat ExtraBold"/>
                <a:cs typeface="Montserrat ExtraBold"/>
                <a:sym typeface="Montserrat ExtraBold"/>
              </a:rPr>
              <a:t>поєднання вигоди й цінності.</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1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Сильна рамка поведінки:</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p:txBody>
      </p:sp>
      <p:sp>
        <p:nvSpPr>
          <p:cNvPr id="336" name="Google Shape;336;p17"/>
          <p:cNvSpPr txBox="1"/>
          <p:nvPr/>
        </p:nvSpPr>
        <p:spPr>
          <a:xfrm>
            <a:off x="352025" y="263757"/>
            <a:ext cx="5479200" cy="680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ЕКОНОМІЯ ВОДИ — ЦЕ </a:t>
            </a:r>
            <a:br>
              <a:rPr b="0" i="0" lang="uk" sz="2400" u="none" cap="none" strike="noStrike">
                <a:solidFill>
                  <a:srgbClr val="001D35"/>
                </a:solidFill>
                <a:latin typeface="Montserrat ExtraBold"/>
                <a:ea typeface="Montserrat ExtraBold"/>
                <a:cs typeface="Montserrat ExtraBold"/>
                <a:sym typeface="Montserrat ExtraBold"/>
              </a:rPr>
            </a:br>
            <a:r>
              <a:rPr b="0" i="0" lang="uk" sz="2400" u="none" cap="none" strike="noStrike">
                <a:solidFill>
                  <a:srgbClr val="001D35"/>
                </a:solidFill>
                <a:latin typeface="Montserrat ExtraBold"/>
                <a:ea typeface="Montserrat ExtraBold"/>
                <a:cs typeface="Montserrat ExtraBold"/>
                <a:sym typeface="Montserrat ExtraBold"/>
              </a:rPr>
              <a:t>НЕ ЛИШЕ «МЕНШЕ ПЛАТИТИ»</a:t>
            </a:r>
            <a:endParaRPr b="0" i="0" sz="2400" u="none" cap="none" strike="noStrike">
              <a:solidFill>
                <a:srgbClr val="001D35"/>
              </a:solidFill>
              <a:latin typeface="Montserrat ExtraBold"/>
              <a:ea typeface="Montserrat ExtraBold"/>
              <a:cs typeface="Montserrat ExtraBold"/>
              <a:sym typeface="Montserrat ExtraBold"/>
            </a:endParaRPr>
          </a:p>
        </p:txBody>
      </p:sp>
      <p:grpSp>
        <p:nvGrpSpPr>
          <p:cNvPr id="337" name="Google Shape;337;p17"/>
          <p:cNvGrpSpPr/>
          <p:nvPr/>
        </p:nvGrpSpPr>
        <p:grpSpPr>
          <a:xfrm rot="181785">
            <a:off x="5012763" y="790249"/>
            <a:ext cx="4090079" cy="1465020"/>
            <a:chOff x="237240" y="-1070068"/>
            <a:chExt cx="8859787" cy="4352781"/>
          </a:xfrm>
        </p:grpSpPr>
        <p:pic>
          <p:nvPicPr>
            <p:cNvPr id="338" name="Google Shape;338;p17" title="reflekcia-yellow.png"/>
            <p:cNvPicPr preferRelativeResize="0"/>
            <p:nvPr/>
          </p:nvPicPr>
          <p:blipFill rotWithShape="1">
            <a:blip r:embed="rId3">
              <a:alphaModFix/>
            </a:blip>
            <a:srcRect b="0" l="0" r="0" t="0"/>
            <a:stretch/>
          </p:blipFill>
          <p:spPr>
            <a:xfrm rot="-1">
              <a:off x="237241" y="-1070067"/>
              <a:ext cx="8859786" cy="4352778"/>
            </a:xfrm>
            <a:prstGeom prst="rect">
              <a:avLst/>
            </a:prstGeom>
            <a:noFill/>
            <a:ln>
              <a:noFill/>
            </a:ln>
          </p:spPr>
        </p:pic>
        <p:sp>
          <p:nvSpPr>
            <p:cNvPr id="339" name="Google Shape;339;p17"/>
            <p:cNvSpPr txBox="1"/>
            <p:nvPr/>
          </p:nvSpPr>
          <p:spPr>
            <a:xfrm>
              <a:off x="663896" y="-15601"/>
              <a:ext cx="7727700" cy="22704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507" u="none" cap="none" strike="noStrike">
                  <a:solidFill>
                    <a:srgbClr val="FFFFFF"/>
                  </a:solidFill>
                  <a:latin typeface="Montserrat"/>
                  <a:ea typeface="Montserrat"/>
                  <a:cs typeface="Montserrat"/>
                  <a:sym typeface="Montserrat"/>
                </a:rPr>
                <a:t>Економити воду — це про безпеку, стабільність системи, спільну дію й відповідальність.</a:t>
              </a:r>
              <a:endParaRPr b="1" i="0" sz="1507" u="none" cap="none" strike="noStrike">
                <a:solidFill>
                  <a:srgbClr val="FFFFFF"/>
                </a:solidFill>
                <a:latin typeface="Montserrat"/>
                <a:ea typeface="Montserrat"/>
                <a:cs typeface="Montserrat"/>
                <a:sym typeface="Montserrat"/>
              </a:endParaRPr>
            </a:p>
          </p:txBody>
        </p:sp>
      </p:grpSp>
      <p:pic>
        <p:nvPicPr>
          <p:cNvPr id="340" name="Google Shape;340;p17" title="Group (1).png"/>
          <p:cNvPicPr preferRelativeResize="0"/>
          <p:nvPr/>
        </p:nvPicPr>
        <p:blipFill rotWithShape="1">
          <a:blip r:embed="rId4">
            <a:alphaModFix/>
          </a:blip>
          <a:srcRect b="0" l="0" r="0" t="0"/>
          <a:stretch/>
        </p:blipFill>
        <p:spPr>
          <a:xfrm>
            <a:off x="6241866" y="2162500"/>
            <a:ext cx="2476975" cy="3575075"/>
          </a:xfrm>
          <a:prstGeom prst="rect">
            <a:avLst/>
          </a:prstGeom>
          <a:noFill/>
          <a:ln>
            <a:noFill/>
          </a:ln>
        </p:spPr>
      </p:pic>
      <p:sp>
        <p:nvSpPr>
          <p:cNvPr id="341" name="Google Shape;341;p17"/>
          <p:cNvSpPr txBox="1"/>
          <p:nvPr/>
        </p:nvSpPr>
        <p:spPr>
          <a:xfrm>
            <a:off x="352025" y="4263739"/>
            <a:ext cx="5479200" cy="774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400" u="none" cap="none" strike="noStrike">
                <a:solidFill>
                  <a:srgbClr val="001D35"/>
                </a:solidFill>
                <a:latin typeface="Montserrat"/>
                <a:ea typeface="Montserrat"/>
                <a:cs typeface="Montserrat"/>
                <a:sym typeface="Montserrat"/>
              </a:rPr>
              <a:t>Відповідальне ставлення до води охоплює і недопущення забруднення водойм, адже очищення забрудненої води потребує додаткових ресурсів та електроенергії. </a:t>
            </a:r>
            <a:endParaRPr b="0" i="0" sz="1400" u="none" cap="none" strike="noStrike">
              <a:solidFill>
                <a:srgbClr val="001D35"/>
              </a:solidFill>
              <a:latin typeface="Montserrat"/>
              <a:ea typeface="Montserrat"/>
              <a:cs typeface="Montserrat"/>
              <a:sym typeface="Montserrat"/>
            </a:endParaRPr>
          </a:p>
        </p:txBody>
      </p:sp>
      <p:pic>
        <p:nvPicPr>
          <p:cNvPr id="342" name="Google Shape;342;p17"/>
          <p:cNvPicPr preferRelativeResize="0"/>
          <p:nvPr/>
        </p:nvPicPr>
        <p:blipFill rotWithShape="1">
          <a:blip r:embed="rId5">
            <a:alphaModFix/>
          </a:blip>
          <a:srcRect b="0" l="0" r="0" t="0"/>
          <a:stretch/>
        </p:blipFill>
        <p:spPr>
          <a:xfrm>
            <a:off x="4702019" y="1331707"/>
            <a:ext cx="804714" cy="904315"/>
          </a:xfrm>
          <a:prstGeom prst="rect">
            <a:avLst/>
          </a:prstGeom>
          <a:noFill/>
          <a:ln>
            <a:noFill/>
          </a:ln>
        </p:spPr>
      </p:pic>
      <p:sp>
        <p:nvSpPr>
          <p:cNvPr id="343" name="Google Shape;343;p17"/>
          <p:cNvSpPr/>
          <p:nvPr/>
        </p:nvSpPr>
        <p:spPr>
          <a:xfrm>
            <a:off x="352025" y="2435725"/>
            <a:ext cx="2004900" cy="794700"/>
          </a:xfrm>
          <a:prstGeom prst="roundRect">
            <a:avLst>
              <a:gd fmla="val 15376"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З КОРИСТЮ ДЛЯ МЕНЕ ТА РОДИНИ</a:t>
            </a:r>
            <a:endParaRPr b="1" i="0" sz="1400" u="none" cap="none" strike="noStrike">
              <a:solidFill>
                <a:srgbClr val="001D35"/>
              </a:solidFill>
              <a:latin typeface="Montserrat"/>
              <a:ea typeface="Montserrat"/>
              <a:cs typeface="Montserrat"/>
              <a:sym typeface="Montserrat"/>
            </a:endParaRPr>
          </a:p>
        </p:txBody>
      </p:sp>
      <p:sp>
        <p:nvSpPr>
          <p:cNvPr id="344" name="Google Shape;344;p17"/>
          <p:cNvSpPr/>
          <p:nvPr/>
        </p:nvSpPr>
        <p:spPr>
          <a:xfrm>
            <a:off x="2412175" y="3276574"/>
            <a:ext cx="2004900" cy="794700"/>
          </a:xfrm>
          <a:prstGeom prst="roundRect">
            <a:avLst>
              <a:gd fmla="val 15376"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ВІДПОВІДАЛЬНО ЩОДО ІНШИХ</a:t>
            </a:r>
            <a:endParaRPr b="1" i="0" sz="1400" u="none" cap="none" strike="noStrike">
              <a:solidFill>
                <a:srgbClr val="001D35"/>
              </a:solidFill>
              <a:latin typeface="Montserrat"/>
              <a:ea typeface="Montserrat"/>
              <a:cs typeface="Montserrat"/>
              <a:sym typeface="Montserrat"/>
            </a:endParaRPr>
          </a:p>
        </p:txBody>
      </p:sp>
      <p:sp>
        <p:nvSpPr>
          <p:cNvPr id="345" name="Google Shape;345;p17"/>
          <p:cNvSpPr/>
          <p:nvPr/>
        </p:nvSpPr>
        <p:spPr>
          <a:xfrm>
            <a:off x="4428810" y="2435734"/>
            <a:ext cx="2004900" cy="794700"/>
          </a:xfrm>
          <a:prstGeom prst="roundRect">
            <a:avLst>
              <a:gd fmla="val 15376"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ЩОДЕННА НОРМА</a:t>
            </a:r>
            <a:endParaRPr b="1" i="0" sz="1400" u="none" cap="none" strike="noStrike">
              <a:solidFill>
                <a:srgbClr val="001D35"/>
              </a:solidFill>
              <a:latin typeface="Montserrat"/>
              <a:ea typeface="Montserrat"/>
              <a:cs typeface="Montserrat"/>
              <a:sym typeface="Montserrat"/>
            </a:endParaRPr>
          </a:p>
        </p:txBody>
      </p:sp>
      <p:pic>
        <p:nvPicPr>
          <p:cNvPr id="346" name="Google Shape;346;p17" title="Group 270.png"/>
          <p:cNvPicPr preferRelativeResize="0"/>
          <p:nvPr/>
        </p:nvPicPr>
        <p:blipFill rotWithShape="1">
          <a:blip r:embed="rId6">
            <a:alphaModFix/>
          </a:blip>
          <a:srcRect b="0" l="0" r="0" t="0"/>
          <a:stretch/>
        </p:blipFill>
        <p:spPr>
          <a:xfrm>
            <a:off x="2050722" y="3105708"/>
            <a:ext cx="449337" cy="449337"/>
          </a:xfrm>
          <a:prstGeom prst="rect">
            <a:avLst/>
          </a:prstGeom>
          <a:noFill/>
          <a:ln>
            <a:noFill/>
          </a:ln>
        </p:spPr>
      </p:pic>
      <p:pic>
        <p:nvPicPr>
          <p:cNvPr id="347" name="Google Shape;347;p17" title="Group 270.png"/>
          <p:cNvPicPr preferRelativeResize="0"/>
          <p:nvPr/>
        </p:nvPicPr>
        <p:blipFill rotWithShape="1">
          <a:blip r:embed="rId6">
            <a:alphaModFix/>
          </a:blip>
          <a:srcRect b="0" l="0" r="0" t="0"/>
          <a:stretch/>
        </p:blipFill>
        <p:spPr>
          <a:xfrm>
            <a:off x="4281797" y="3105708"/>
            <a:ext cx="449337" cy="4493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351" name="Shape 351"/>
        <p:cNvGrpSpPr/>
        <p:nvPr/>
      </p:nvGrpSpPr>
      <p:grpSpPr>
        <a:xfrm>
          <a:off x="0" y="0"/>
          <a:ext cx="0" cy="0"/>
          <a:chOff x="0" y="0"/>
          <a:chExt cx="0" cy="0"/>
        </a:xfrm>
      </p:grpSpPr>
      <p:sp>
        <p:nvSpPr>
          <p:cNvPr id="352" name="Google Shape;352;p18"/>
          <p:cNvSpPr txBox="1"/>
          <p:nvPr/>
        </p:nvSpPr>
        <p:spPr>
          <a:xfrm>
            <a:off x="272825" y="209014"/>
            <a:ext cx="53808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chemeClr val="lt1"/>
                </a:solidFill>
                <a:latin typeface="Montserrat"/>
                <a:ea typeface="Montserrat"/>
                <a:cs typeface="Montserrat"/>
                <a:sym typeface="Montserrat"/>
              </a:rPr>
              <a:t>ВОДА В КРАНІ — РЕЗУЛЬТАТ РОБОТИ СИСТЕМИ</a:t>
            </a:r>
            <a:endParaRPr b="1" i="0" sz="2400" u="none" cap="none" strike="noStrike">
              <a:solidFill>
                <a:schemeClr val="lt1"/>
              </a:solidFill>
              <a:latin typeface="Montserrat"/>
              <a:ea typeface="Montserrat"/>
              <a:cs typeface="Montserrat"/>
              <a:sym typeface="Montserrat"/>
            </a:endParaRPr>
          </a:p>
        </p:txBody>
      </p:sp>
      <p:sp>
        <p:nvSpPr>
          <p:cNvPr id="353" name="Google Shape;353;p18"/>
          <p:cNvSpPr txBox="1"/>
          <p:nvPr/>
        </p:nvSpPr>
        <p:spPr>
          <a:xfrm>
            <a:off x="272825" y="1040129"/>
            <a:ext cx="6898500" cy="43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800" u="none" cap="none" strike="noStrike">
                <a:solidFill>
                  <a:schemeClr val="lt1"/>
                </a:solidFill>
                <a:latin typeface="Montserrat"/>
                <a:ea typeface="Montserrat"/>
                <a:cs typeface="Montserrat"/>
                <a:sym typeface="Montserrat"/>
              </a:rPr>
              <a:t>Щоб вода дійшла до людини, має працювати ланцюг:</a:t>
            </a:r>
            <a:endParaRPr b="0" i="0" sz="1800" u="none" cap="none" strike="noStrike">
              <a:solidFill>
                <a:schemeClr val="lt1"/>
              </a:solidFill>
              <a:latin typeface="Montserrat"/>
              <a:ea typeface="Montserrat"/>
              <a:cs typeface="Montserrat"/>
              <a:sym typeface="Montserrat"/>
            </a:endParaRPr>
          </a:p>
        </p:txBody>
      </p:sp>
      <p:pic>
        <p:nvPicPr>
          <p:cNvPr id="354" name="Google Shape;354;p18" title="Vector 18.png"/>
          <p:cNvPicPr preferRelativeResize="0"/>
          <p:nvPr/>
        </p:nvPicPr>
        <p:blipFill rotWithShape="1">
          <a:blip r:embed="rId3">
            <a:alphaModFix/>
          </a:blip>
          <a:srcRect b="0" l="0" r="0" t="0"/>
          <a:stretch/>
        </p:blipFill>
        <p:spPr>
          <a:xfrm>
            <a:off x="286425" y="1540199"/>
            <a:ext cx="2041914" cy="1606075"/>
          </a:xfrm>
          <a:prstGeom prst="rect">
            <a:avLst/>
          </a:prstGeom>
          <a:noFill/>
          <a:ln>
            <a:noFill/>
          </a:ln>
        </p:spPr>
      </p:pic>
      <p:pic>
        <p:nvPicPr>
          <p:cNvPr id="355" name="Google Shape;355;p18" title="Vector 18.png"/>
          <p:cNvPicPr preferRelativeResize="0"/>
          <p:nvPr/>
        </p:nvPicPr>
        <p:blipFill rotWithShape="1">
          <a:blip r:embed="rId3">
            <a:alphaModFix/>
          </a:blip>
          <a:srcRect b="0" l="0" r="0" t="0"/>
          <a:stretch/>
        </p:blipFill>
        <p:spPr>
          <a:xfrm>
            <a:off x="2436863" y="1540199"/>
            <a:ext cx="2041914" cy="1606075"/>
          </a:xfrm>
          <a:prstGeom prst="rect">
            <a:avLst/>
          </a:prstGeom>
          <a:noFill/>
          <a:ln>
            <a:noFill/>
          </a:ln>
        </p:spPr>
      </p:pic>
      <p:pic>
        <p:nvPicPr>
          <p:cNvPr id="356" name="Google Shape;356;p18" title="Vector 18.png"/>
          <p:cNvPicPr preferRelativeResize="0"/>
          <p:nvPr/>
        </p:nvPicPr>
        <p:blipFill rotWithShape="1">
          <a:blip r:embed="rId3">
            <a:alphaModFix/>
          </a:blip>
          <a:srcRect b="0" l="0" r="0" t="0"/>
          <a:stretch/>
        </p:blipFill>
        <p:spPr>
          <a:xfrm>
            <a:off x="4632798" y="1540199"/>
            <a:ext cx="2041914" cy="1606075"/>
          </a:xfrm>
          <a:prstGeom prst="rect">
            <a:avLst/>
          </a:prstGeom>
          <a:noFill/>
          <a:ln>
            <a:noFill/>
          </a:ln>
        </p:spPr>
      </p:pic>
      <p:pic>
        <p:nvPicPr>
          <p:cNvPr id="357" name="Google Shape;357;p18" title="Vector 18.png"/>
          <p:cNvPicPr preferRelativeResize="0"/>
          <p:nvPr/>
        </p:nvPicPr>
        <p:blipFill rotWithShape="1">
          <a:blip r:embed="rId3">
            <a:alphaModFix/>
          </a:blip>
          <a:srcRect b="0" l="0" r="0" t="0"/>
          <a:stretch/>
        </p:blipFill>
        <p:spPr>
          <a:xfrm>
            <a:off x="6783236" y="1540199"/>
            <a:ext cx="2041914" cy="1606075"/>
          </a:xfrm>
          <a:prstGeom prst="rect">
            <a:avLst/>
          </a:prstGeom>
          <a:noFill/>
          <a:ln>
            <a:noFill/>
          </a:ln>
        </p:spPr>
      </p:pic>
      <p:pic>
        <p:nvPicPr>
          <p:cNvPr id="358" name="Google Shape;358;p18" title="Vector 18.png"/>
          <p:cNvPicPr preferRelativeResize="0"/>
          <p:nvPr/>
        </p:nvPicPr>
        <p:blipFill rotWithShape="1">
          <a:blip r:embed="rId3">
            <a:alphaModFix/>
          </a:blip>
          <a:srcRect b="0" l="0" r="0" t="0"/>
          <a:stretch/>
        </p:blipFill>
        <p:spPr>
          <a:xfrm>
            <a:off x="1298377" y="3306932"/>
            <a:ext cx="2041914" cy="1606075"/>
          </a:xfrm>
          <a:prstGeom prst="rect">
            <a:avLst/>
          </a:prstGeom>
          <a:noFill/>
          <a:ln>
            <a:noFill/>
          </a:ln>
        </p:spPr>
      </p:pic>
      <p:pic>
        <p:nvPicPr>
          <p:cNvPr id="359" name="Google Shape;359;p18" title="Vector 18.png"/>
          <p:cNvPicPr preferRelativeResize="0"/>
          <p:nvPr/>
        </p:nvPicPr>
        <p:blipFill rotWithShape="1">
          <a:blip r:embed="rId3">
            <a:alphaModFix/>
          </a:blip>
          <a:srcRect b="0" l="0" r="0" t="0"/>
          <a:stretch/>
        </p:blipFill>
        <p:spPr>
          <a:xfrm>
            <a:off x="3497899" y="3336398"/>
            <a:ext cx="2041914" cy="1606075"/>
          </a:xfrm>
          <a:prstGeom prst="rect">
            <a:avLst/>
          </a:prstGeom>
          <a:noFill/>
          <a:ln>
            <a:noFill/>
          </a:ln>
        </p:spPr>
      </p:pic>
      <p:pic>
        <p:nvPicPr>
          <p:cNvPr id="360" name="Google Shape;360;p18" title="Vector 18.png"/>
          <p:cNvPicPr preferRelativeResize="0"/>
          <p:nvPr/>
        </p:nvPicPr>
        <p:blipFill rotWithShape="1">
          <a:blip r:embed="rId3">
            <a:alphaModFix/>
          </a:blip>
          <a:srcRect b="0" l="0" r="0" t="0"/>
          <a:stretch/>
        </p:blipFill>
        <p:spPr>
          <a:xfrm>
            <a:off x="5648338" y="3336398"/>
            <a:ext cx="2041914" cy="1606075"/>
          </a:xfrm>
          <a:prstGeom prst="rect">
            <a:avLst/>
          </a:prstGeom>
          <a:noFill/>
          <a:ln>
            <a:noFill/>
          </a:ln>
        </p:spPr>
      </p:pic>
      <p:sp>
        <p:nvSpPr>
          <p:cNvPr id="361" name="Google Shape;361;p18"/>
          <p:cNvSpPr/>
          <p:nvPr/>
        </p:nvSpPr>
        <p:spPr>
          <a:xfrm>
            <a:off x="323226" y="2599996"/>
            <a:ext cx="1503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1. ДЖЕРЕЛО</a:t>
            </a:r>
            <a:endParaRPr b="1" i="0" sz="1300" u="none" cap="none" strike="noStrike">
              <a:solidFill>
                <a:srgbClr val="000000"/>
              </a:solidFill>
              <a:latin typeface="Montserrat"/>
              <a:ea typeface="Montserrat"/>
              <a:cs typeface="Montserrat"/>
              <a:sym typeface="Montserrat"/>
            </a:endParaRPr>
          </a:p>
        </p:txBody>
      </p:sp>
      <p:sp>
        <p:nvSpPr>
          <p:cNvPr id="362" name="Google Shape;362;p18"/>
          <p:cNvSpPr/>
          <p:nvPr/>
        </p:nvSpPr>
        <p:spPr>
          <a:xfrm>
            <a:off x="2470299" y="2599996"/>
            <a:ext cx="17499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2. ЗАБІР ВОДИ</a:t>
            </a:r>
            <a:endParaRPr b="1" i="0" sz="1300" u="none" cap="none" strike="noStrike">
              <a:solidFill>
                <a:srgbClr val="000000"/>
              </a:solidFill>
              <a:latin typeface="Montserrat"/>
              <a:ea typeface="Montserrat"/>
              <a:cs typeface="Montserrat"/>
              <a:sym typeface="Montserrat"/>
            </a:endParaRPr>
          </a:p>
        </p:txBody>
      </p:sp>
      <p:sp>
        <p:nvSpPr>
          <p:cNvPr id="363" name="Google Shape;363;p18"/>
          <p:cNvSpPr/>
          <p:nvPr/>
        </p:nvSpPr>
        <p:spPr>
          <a:xfrm>
            <a:off x="4657176" y="2600007"/>
            <a:ext cx="17499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3. ОЧИЩЕННЯ</a:t>
            </a:r>
            <a:endParaRPr b="1" i="0" sz="1300" u="none" cap="none" strike="noStrike">
              <a:solidFill>
                <a:srgbClr val="000000"/>
              </a:solidFill>
              <a:latin typeface="Montserrat"/>
              <a:ea typeface="Montserrat"/>
              <a:cs typeface="Montserrat"/>
              <a:sym typeface="Montserrat"/>
            </a:endParaRPr>
          </a:p>
        </p:txBody>
      </p:sp>
      <p:sp>
        <p:nvSpPr>
          <p:cNvPr id="364" name="Google Shape;364;p18"/>
          <p:cNvSpPr/>
          <p:nvPr/>
        </p:nvSpPr>
        <p:spPr>
          <a:xfrm>
            <a:off x="6804903" y="2599995"/>
            <a:ext cx="17499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4. НАСОСНА СТАНЦІЯ</a:t>
            </a:r>
            <a:endParaRPr b="1" i="0" sz="1300" u="none" cap="none" strike="noStrike">
              <a:solidFill>
                <a:srgbClr val="000000"/>
              </a:solidFill>
              <a:latin typeface="Montserrat"/>
              <a:ea typeface="Montserrat"/>
              <a:cs typeface="Montserrat"/>
              <a:sym typeface="Montserrat"/>
            </a:endParaRPr>
          </a:p>
        </p:txBody>
      </p:sp>
      <p:sp>
        <p:nvSpPr>
          <p:cNvPr id="365" name="Google Shape;365;p18"/>
          <p:cNvSpPr/>
          <p:nvPr/>
        </p:nvSpPr>
        <p:spPr>
          <a:xfrm>
            <a:off x="1325553" y="4372599"/>
            <a:ext cx="1503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5. ТРУБИ</a:t>
            </a:r>
            <a:endParaRPr b="1" i="0" sz="1300" u="none" cap="none" strike="noStrike">
              <a:solidFill>
                <a:srgbClr val="000000"/>
              </a:solidFill>
              <a:latin typeface="Montserrat"/>
              <a:ea typeface="Montserrat"/>
              <a:cs typeface="Montserrat"/>
              <a:sym typeface="Montserrat"/>
            </a:endParaRPr>
          </a:p>
        </p:txBody>
      </p:sp>
      <p:sp>
        <p:nvSpPr>
          <p:cNvPr id="366" name="Google Shape;366;p18"/>
          <p:cNvSpPr/>
          <p:nvPr/>
        </p:nvSpPr>
        <p:spPr>
          <a:xfrm>
            <a:off x="3503025" y="4103310"/>
            <a:ext cx="1749900" cy="821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6. БУДИНОК / ШКОЛА / ЛІКАРНЯ</a:t>
            </a:r>
            <a:endParaRPr b="1" i="0" sz="1300" u="none" cap="none" strike="noStrike">
              <a:solidFill>
                <a:srgbClr val="000000"/>
              </a:solidFill>
              <a:latin typeface="Montserrat"/>
              <a:ea typeface="Montserrat"/>
              <a:cs typeface="Montserrat"/>
              <a:sym typeface="Montserrat"/>
            </a:endParaRPr>
          </a:p>
        </p:txBody>
      </p:sp>
      <p:sp>
        <p:nvSpPr>
          <p:cNvPr id="367" name="Google Shape;367;p18"/>
          <p:cNvSpPr/>
          <p:nvPr/>
        </p:nvSpPr>
        <p:spPr>
          <a:xfrm>
            <a:off x="5675507" y="4397299"/>
            <a:ext cx="1503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7. КРАН</a:t>
            </a:r>
            <a:endParaRPr b="1" i="0" sz="1300" u="none" cap="none" strike="noStrike">
              <a:solidFill>
                <a:srgbClr val="000000"/>
              </a:solidFill>
              <a:latin typeface="Montserrat"/>
              <a:ea typeface="Montserrat"/>
              <a:cs typeface="Montserrat"/>
              <a:sym typeface="Montserrat"/>
            </a:endParaRPr>
          </a:p>
        </p:txBody>
      </p:sp>
      <p:pic>
        <p:nvPicPr>
          <p:cNvPr id="368" name="Google Shape;368;p18" title="Group 279.png"/>
          <p:cNvPicPr preferRelativeResize="0"/>
          <p:nvPr/>
        </p:nvPicPr>
        <p:blipFill rotWithShape="1">
          <a:blip r:embed="rId4">
            <a:alphaModFix/>
          </a:blip>
          <a:srcRect b="0" l="0" r="0" t="0"/>
          <a:stretch/>
        </p:blipFill>
        <p:spPr>
          <a:xfrm>
            <a:off x="4220200" y="3235642"/>
            <a:ext cx="1032724" cy="790705"/>
          </a:xfrm>
          <a:prstGeom prst="rect">
            <a:avLst/>
          </a:prstGeom>
          <a:noFill/>
          <a:ln>
            <a:noFill/>
          </a:ln>
        </p:spPr>
      </p:pic>
      <p:pic>
        <p:nvPicPr>
          <p:cNvPr id="369" name="Google Shape;369;p18" title="Group 126.png"/>
          <p:cNvPicPr preferRelativeResize="0"/>
          <p:nvPr/>
        </p:nvPicPr>
        <p:blipFill rotWithShape="1">
          <a:blip r:embed="rId5">
            <a:alphaModFix/>
          </a:blip>
          <a:srcRect b="0" l="0" r="0" t="0"/>
          <a:stretch/>
        </p:blipFill>
        <p:spPr>
          <a:xfrm>
            <a:off x="2895461" y="1722300"/>
            <a:ext cx="1032725" cy="981860"/>
          </a:xfrm>
          <a:prstGeom prst="rect">
            <a:avLst/>
          </a:prstGeom>
          <a:noFill/>
          <a:ln>
            <a:noFill/>
          </a:ln>
        </p:spPr>
      </p:pic>
      <p:pic>
        <p:nvPicPr>
          <p:cNvPr id="370" name="Google Shape;370;p18" title="Group 132.png"/>
          <p:cNvPicPr preferRelativeResize="0"/>
          <p:nvPr/>
        </p:nvPicPr>
        <p:blipFill rotWithShape="1">
          <a:blip r:embed="rId6">
            <a:alphaModFix/>
          </a:blip>
          <a:srcRect b="0" l="0" r="0" t="0"/>
          <a:stretch/>
        </p:blipFill>
        <p:spPr>
          <a:xfrm>
            <a:off x="7245374" y="1587165"/>
            <a:ext cx="1032725" cy="944734"/>
          </a:xfrm>
          <a:prstGeom prst="rect">
            <a:avLst/>
          </a:prstGeom>
          <a:noFill/>
          <a:ln>
            <a:noFill/>
          </a:ln>
        </p:spPr>
      </p:pic>
      <p:pic>
        <p:nvPicPr>
          <p:cNvPr id="371" name="Google Shape;371;p18" title="Group 304.png"/>
          <p:cNvPicPr preferRelativeResize="0"/>
          <p:nvPr/>
        </p:nvPicPr>
        <p:blipFill rotWithShape="1">
          <a:blip r:embed="rId7">
            <a:alphaModFix/>
          </a:blip>
          <a:srcRect b="0" l="0" r="0" t="0"/>
          <a:stretch/>
        </p:blipFill>
        <p:spPr>
          <a:xfrm>
            <a:off x="1544206" y="3915780"/>
            <a:ext cx="1387951" cy="474881"/>
          </a:xfrm>
          <a:prstGeom prst="rect">
            <a:avLst/>
          </a:prstGeom>
          <a:noFill/>
          <a:ln>
            <a:noFill/>
          </a:ln>
        </p:spPr>
      </p:pic>
      <p:pic>
        <p:nvPicPr>
          <p:cNvPr id="372" name="Google Shape;372;p18" title="Group (1).png"/>
          <p:cNvPicPr preferRelativeResize="0"/>
          <p:nvPr/>
        </p:nvPicPr>
        <p:blipFill rotWithShape="1">
          <a:blip r:embed="rId8">
            <a:alphaModFix/>
          </a:blip>
          <a:srcRect b="0" l="0" r="0" t="0"/>
          <a:stretch/>
        </p:blipFill>
        <p:spPr>
          <a:xfrm>
            <a:off x="592608" y="1723706"/>
            <a:ext cx="1325652" cy="953711"/>
          </a:xfrm>
          <a:prstGeom prst="rect">
            <a:avLst/>
          </a:prstGeom>
          <a:noFill/>
          <a:ln>
            <a:noFill/>
          </a:ln>
        </p:spPr>
      </p:pic>
      <p:pic>
        <p:nvPicPr>
          <p:cNvPr id="373" name="Google Shape;373;p18" title="Group 305.png"/>
          <p:cNvPicPr preferRelativeResize="0"/>
          <p:nvPr/>
        </p:nvPicPr>
        <p:blipFill rotWithShape="1">
          <a:blip r:embed="rId9">
            <a:alphaModFix/>
          </a:blip>
          <a:srcRect b="0" l="0" r="0" t="0"/>
          <a:stretch/>
        </p:blipFill>
        <p:spPr>
          <a:xfrm flipH="1" rot="10800000">
            <a:off x="1540875" y="3646529"/>
            <a:ext cx="1376913" cy="175248"/>
          </a:xfrm>
          <a:prstGeom prst="rect">
            <a:avLst/>
          </a:prstGeom>
          <a:noFill/>
          <a:ln>
            <a:noFill/>
          </a:ln>
        </p:spPr>
      </p:pic>
      <p:sp>
        <p:nvSpPr>
          <p:cNvPr id="374" name="Google Shape;374;p18"/>
          <p:cNvSpPr/>
          <p:nvPr/>
        </p:nvSpPr>
        <p:spPr>
          <a:xfrm>
            <a:off x="5751125" y="369275"/>
            <a:ext cx="3092700" cy="670800"/>
          </a:xfrm>
          <a:prstGeom prst="roundRect">
            <a:avLst>
              <a:gd fmla="val 25433"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200" u="none" cap="none" strike="noStrike">
                <a:solidFill>
                  <a:srgbClr val="36363F"/>
                </a:solidFill>
                <a:latin typeface="Montserrat"/>
                <a:ea typeface="Montserrat"/>
                <a:cs typeface="Montserrat"/>
                <a:sym typeface="Montserrat"/>
              </a:rPr>
              <a:t>Якщо один елемент не працює, наслідки відчуває вся громада.</a:t>
            </a:r>
            <a:endParaRPr b="1" i="0" sz="1200" u="none" cap="none" strike="noStrike">
              <a:solidFill>
                <a:srgbClr val="36363F"/>
              </a:solidFill>
              <a:latin typeface="Montserrat"/>
              <a:ea typeface="Montserrat"/>
              <a:cs typeface="Montserrat"/>
              <a:sym typeface="Montserrat"/>
            </a:endParaRPr>
          </a:p>
        </p:txBody>
      </p:sp>
      <p:pic>
        <p:nvPicPr>
          <p:cNvPr id="375" name="Google Shape;375;p18" title="Group.png"/>
          <p:cNvPicPr preferRelativeResize="0"/>
          <p:nvPr/>
        </p:nvPicPr>
        <p:blipFill rotWithShape="1">
          <a:blip r:embed="rId10">
            <a:alphaModFix/>
          </a:blip>
          <a:srcRect b="0" l="0" r="0" t="0"/>
          <a:stretch/>
        </p:blipFill>
        <p:spPr>
          <a:xfrm>
            <a:off x="5081650" y="1704427"/>
            <a:ext cx="1098675" cy="946324"/>
          </a:xfrm>
          <a:prstGeom prst="rect">
            <a:avLst/>
          </a:prstGeom>
          <a:noFill/>
          <a:ln>
            <a:noFill/>
          </a:ln>
        </p:spPr>
      </p:pic>
      <p:pic>
        <p:nvPicPr>
          <p:cNvPr id="376" name="Google Shape;376;p18" title="Group 1321316871.png"/>
          <p:cNvPicPr preferRelativeResize="0"/>
          <p:nvPr/>
        </p:nvPicPr>
        <p:blipFill rotWithShape="1">
          <a:blip r:embed="rId11">
            <a:alphaModFix/>
          </a:blip>
          <a:srcRect b="0" l="0" r="0" t="0"/>
          <a:stretch/>
        </p:blipFill>
        <p:spPr>
          <a:xfrm flipH="1">
            <a:off x="5823798" y="3521649"/>
            <a:ext cx="2119265" cy="958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19" title="Vector 35.png"/>
          <p:cNvPicPr preferRelativeResize="0"/>
          <p:nvPr/>
        </p:nvPicPr>
        <p:blipFill rotWithShape="1">
          <a:blip r:embed="rId3">
            <a:alphaModFix/>
          </a:blip>
          <a:srcRect b="0" l="0" r="0" t="0"/>
          <a:stretch/>
        </p:blipFill>
        <p:spPr>
          <a:xfrm>
            <a:off x="5438125" y="1306675"/>
            <a:ext cx="1616050" cy="920575"/>
          </a:xfrm>
          <a:prstGeom prst="rect">
            <a:avLst/>
          </a:prstGeom>
          <a:noFill/>
          <a:ln>
            <a:noFill/>
          </a:ln>
        </p:spPr>
      </p:pic>
      <p:sp>
        <p:nvSpPr>
          <p:cNvPr id="382" name="Google Shape;382;p19"/>
          <p:cNvSpPr txBox="1"/>
          <p:nvPr/>
        </p:nvSpPr>
        <p:spPr>
          <a:xfrm>
            <a:off x="352025" y="313599"/>
            <a:ext cx="6969300" cy="39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ВОДА ЗАЛЕЖИТЬ ВІД ЕЛЕКТРОЕНЕРГІЇ</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383" name="Google Shape;383;p19"/>
          <p:cNvSpPr txBox="1"/>
          <p:nvPr/>
        </p:nvSpPr>
        <p:spPr>
          <a:xfrm>
            <a:off x="352025" y="806257"/>
            <a:ext cx="4462200" cy="26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Електроенергія потрібна для: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pic>
        <p:nvPicPr>
          <p:cNvPr id="384" name="Google Shape;384;p19" title="Vector 33.png"/>
          <p:cNvPicPr preferRelativeResize="0"/>
          <p:nvPr/>
        </p:nvPicPr>
        <p:blipFill rotWithShape="1">
          <a:blip r:embed="rId4">
            <a:alphaModFix/>
          </a:blip>
          <a:srcRect b="0" l="0" r="0" t="0"/>
          <a:stretch/>
        </p:blipFill>
        <p:spPr>
          <a:xfrm>
            <a:off x="3845461" y="1312295"/>
            <a:ext cx="1466000" cy="920586"/>
          </a:xfrm>
          <a:prstGeom prst="rect">
            <a:avLst/>
          </a:prstGeom>
          <a:noFill/>
          <a:ln>
            <a:noFill/>
          </a:ln>
        </p:spPr>
      </p:pic>
      <p:pic>
        <p:nvPicPr>
          <p:cNvPr id="385" name="Google Shape;385;p19" title="Vector 32.png"/>
          <p:cNvPicPr preferRelativeResize="0"/>
          <p:nvPr/>
        </p:nvPicPr>
        <p:blipFill rotWithShape="1">
          <a:blip r:embed="rId5">
            <a:alphaModFix/>
          </a:blip>
          <a:srcRect b="0" l="0" r="0" t="0"/>
          <a:stretch/>
        </p:blipFill>
        <p:spPr>
          <a:xfrm>
            <a:off x="7187540" y="1330208"/>
            <a:ext cx="1616044" cy="920586"/>
          </a:xfrm>
          <a:prstGeom prst="rect">
            <a:avLst/>
          </a:prstGeom>
          <a:noFill/>
          <a:ln>
            <a:noFill/>
          </a:ln>
        </p:spPr>
      </p:pic>
      <p:pic>
        <p:nvPicPr>
          <p:cNvPr id="386" name="Google Shape;386;p19" title="Vector 29.png"/>
          <p:cNvPicPr preferRelativeResize="0"/>
          <p:nvPr/>
        </p:nvPicPr>
        <p:blipFill rotWithShape="1">
          <a:blip r:embed="rId6">
            <a:alphaModFix/>
          </a:blip>
          <a:srcRect b="0" l="0" r="0" t="0"/>
          <a:stretch/>
        </p:blipFill>
        <p:spPr>
          <a:xfrm>
            <a:off x="385958" y="1312297"/>
            <a:ext cx="1616044" cy="920586"/>
          </a:xfrm>
          <a:prstGeom prst="rect">
            <a:avLst/>
          </a:prstGeom>
          <a:noFill/>
          <a:ln>
            <a:noFill/>
          </a:ln>
        </p:spPr>
      </p:pic>
      <p:pic>
        <p:nvPicPr>
          <p:cNvPr id="387" name="Google Shape;387;p19" title="Vector 28.png"/>
          <p:cNvPicPr preferRelativeResize="0"/>
          <p:nvPr/>
        </p:nvPicPr>
        <p:blipFill rotWithShape="1">
          <a:blip r:embed="rId7">
            <a:alphaModFix/>
          </a:blip>
          <a:srcRect b="0" l="0" r="0" t="0"/>
          <a:stretch/>
        </p:blipFill>
        <p:spPr>
          <a:xfrm>
            <a:off x="2102734" y="1330208"/>
            <a:ext cx="1616044" cy="920586"/>
          </a:xfrm>
          <a:prstGeom prst="rect">
            <a:avLst/>
          </a:prstGeom>
          <a:noFill/>
          <a:ln>
            <a:noFill/>
          </a:ln>
        </p:spPr>
      </p:pic>
      <p:sp>
        <p:nvSpPr>
          <p:cNvPr id="388" name="Google Shape;388;p19"/>
          <p:cNvSpPr txBox="1"/>
          <p:nvPr/>
        </p:nvSpPr>
        <p:spPr>
          <a:xfrm>
            <a:off x="409737" y="1470991"/>
            <a:ext cx="1466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6363F"/>
                </a:solidFill>
                <a:latin typeface="Montserrat"/>
                <a:ea typeface="Montserrat"/>
                <a:cs typeface="Montserrat"/>
                <a:sym typeface="Montserrat"/>
              </a:rPr>
              <a:t>роботи</a:t>
            </a:r>
            <a:endParaRPr b="1" i="0" sz="15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6363F"/>
                </a:solidFill>
                <a:latin typeface="Montserrat"/>
                <a:ea typeface="Montserrat"/>
                <a:cs typeface="Montserrat"/>
                <a:sym typeface="Montserrat"/>
              </a:rPr>
              <a:t>насосів</a:t>
            </a:r>
            <a:endParaRPr b="1" i="0" sz="15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36363F"/>
              </a:solidFill>
              <a:latin typeface="Montserrat"/>
              <a:ea typeface="Montserrat"/>
              <a:cs typeface="Montserrat"/>
              <a:sym typeface="Montserrat"/>
            </a:endParaRPr>
          </a:p>
        </p:txBody>
      </p:sp>
      <p:sp>
        <p:nvSpPr>
          <p:cNvPr id="389" name="Google Shape;389;p19"/>
          <p:cNvSpPr txBox="1"/>
          <p:nvPr/>
        </p:nvSpPr>
        <p:spPr>
          <a:xfrm>
            <a:off x="2233956" y="1464997"/>
            <a:ext cx="13014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6363F"/>
                </a:solidFill>
                <a:latin typeface="Montserrat"/>
                <a:ea typeface="Montserrat"/>
                <a:cs typeface="Montserrat"/>
                <a:sym typeface="Montserrat"/>
              </a:rPr>
              <a:t>очищення води</a:t>
            </a:r>
            <a:endParaRPr b="1" i="0" sz="15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36363F"/>
              </a:solidFill>
              <a:latin typeface="Montserrat"/>
              <a:ea typeface="Montserrat"/>
              <a:cs typeface="Montserrat"/>
              <a:sym typeface="Montserrat"/>
            </a:endParaRPr>
          </a:p>
        </p:txBody>
      </p:sp>
      <p:sp>
        <p:nvSpPr>
          <p:cNvPr id="390" name="Google Shape;390;p19"/>
          <p:cNvSpPr txBox="1"/>
          <p:nvPr/>
        </p:nvSpPr>
        <p:spPr>
          <a:xfrm>
            <a:off x="3819505" y="1457495"/>
            <a:ext cx="14661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6363F"/>
                </a:solidFill>
                <a:latin typeface="Montserrat"/>
                <a:ea typeface="Montserrat"/>
                <a:cs typeface="Montserrat"/>
                <a:sym typeface="Montserrat"/>
              </a:rPr>
              <a:t>подачі води трубами</a:t>
            </a:r>
            <a:endParaRPr b="1" i="0" sz="15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36363F"/>
              </a:solidFill>
              <a:latin typeface="Montserrat"/>
              <a:ea typeface="Montserrat"/>
              <a:cs typeface="Montserrat"/>
              <a:sym typeface="Montserrat"/>
            </a:endParaRPr>
          </a:p>
        </p:txBody>
      </p:sp>
      <p:sp>
        <p:nvSpPr>
          <p:cNvPr id="391" name="Google Shape;391;p19"/>
          <p:cNvSpPr txBox="1"/>
          <p:nvPr/>
        </p:nvSpPr>
        <p:spPr>
          <a:xfrm>
            <a:off x="5566163" y="1465495"/>
            <a:ext cx="1301400" cy="560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33333"/>
                </a:solidFill>
                <a:latin typeface="Montserrat"/>
                <a:ea typeface="Montserrat"/>
                <a:cs typeface="Montserrat"/>
                <a:sym typeface="Montserrat"/>
              </a:rPr>
              <a:t>підігріву води</a:t>
            </a:r>
            <a:endParaRPr b="1" i="0" sz="1500" u="none" cap="none" strike="noStrike">
              <a:solidFill>
                <a:srgbClr val="333333"/>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333333"/>
              </a:solidFill>
              <a:latin typeface="Montserrat"/>
              <a:ea typeface="Montserrat"/>
              <a:cs typeface="Montserrat"/>
              <a:sym typeface="Montserrat"/>
            </a:endParaRPr>
          </a:p>
        </p:txBody>
      </p:sp>
      <p:sp>
        <p:nvSpPr>
          <p:cNvPr id="392" name="Google Shape;392;p19"/>
          <p:cNvSpPr txBox="1"/>
          <p:nvPr/>
        </p:nvSpPr>
        <p:spPr>
          <a:xfrm>
            <a:off x="7327451" y="1402587"/>
            <a:ext cx="1301400" cy="748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uk" sz="1500" u="none" cap="none" strike="noStrike">
                <a:solidFill>
                  <a:srgbClr val="36363F"/>
                </a:solidFill>
                <a:latin typeface="Montserrat"/>
                <a:ea typeface="Montserrat"/>
                <a:cs typeface="Montserrat"/>
                <a:sym typeface="Montserrat"/>
              </a:rPr>
              <a:t>очищення стічних вод</a:t>
            </a:r>
            <a:endParaRPr b="1" i="0" sz="15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36363F"/>
              </a:solidFill>
              <a:latin typeface="Montserrat"/>
              <a:ea typeface="Montserrat"/>
              <a:cs typeface="Montserrat"/>
              <a:sym typeface="Montserrat"/>
            </a:endParaRPr>
          </a:p>
        </p:txBody>
      </p:sp>
      <p:pic>
        <p:nvPicPr>
          <p:cNvPr id="393" name="Google Shape;393;p19" title="reflekcia-yellow.png"/>
          <p:cNvPicPr preferRelativeResize="0"/>
          <p:nvPr/>
        </p:nvPicPr>
        <p:blipFill rotWithShape="1">
          <a:blip r:embed="rId8">
            <a:alphaModFix/>
          </a:blip>
          <a:srcRect b="0" l="0" r="0" t="0"/>
          <a:stretch/>
        </p:blipFill>
        <p:spPr>
          <a:xfrm rot="-72087">
            <a:off x="1362805" y="2519978"/>
            <a:ext cx="4164218" cy="1699549"/>
          </a:xfrm>
          <a:prstGeom prst="rect">
            <a:avLst/>
          </a:prstGeom>
          <a:noFill/>
          <a:ln>
            <a:noFill/>
          </a:ln>
        </p:spPr>
      </p:pic>
      <p:pic>
        <p:nvPicPr>
          <p:cNvPr id="394" name="Google Shape;394;p19" title="Asset 3@3x.png"/>
          <p:cNvPicPr preferRelativeResize="0"/>
          <p:nvPr/>
        </p:nvPicPr>
        <p:blipFill rotWithShape="1">
          <a:blip r:embed="rId9">
            <a:alphaModFix/>
          </a:blip>
          <a:srcRect b="0" l="0" r="0" t="0"/>
          <a:stretch/>
        </p:blipFill>
        <p:spPr>
          <a:xfrm>
            <a:off x="5438125" y="2056750"/>
            <a:ext cx="2720100" cy="2981799"/>
          </a:xfrm>
          <a:prstGeom prst="rect">
            <a:avLst/>
          </a:prstGeom>
          <a:noFill/>
          <a:ln>
            <a:noFill/>
          </a:ln>
        </p:spPr>
      </p:pic>
      <p:pic>
        <p:nvPicPr>
          <p:cNvPr id="395" name="Google Shape;395;p19"/>
          <p:cNvPicPr preferRelativeResize="0"/>
          <p:nvPr/>
        </p:nvPicPr>
        <p:blipFill rotWithShape="1">
          <a:blip r:embed="rId10">
            <a:alphaModFix/>
          </a:blip>
          <a:srcRect b="0" l="0" r="0" t="0"/>
          <a:stretch/>
        </p:blipFill>
        <p:spPr>
          <a:xfrm rot="610145">
            <a:off x="7925353" y="2692514"/>
            <a:ext cx="804714" cy="904315"/>
          </a:xfrm>
          <a:prstGeom prst="rect">
            <a:avLst/>
          </a:prstGeom>
          <a:noFill/>
          <a:ln>
            <a:noFill/>
          </a:ln>
        </p:spPr>
      </p:pic>
      <p:sp>
        <p:nvSpPr>
          <p:cNvPr id="396" name="Google Shape;396;p19"/>
          <p:cNvSpPr txBox="1"/>
          <p:nvPr/>
        </p:nvSpPr>
        <p:spPr>
          <a:xfrm>
            <a:off x="1548663" y="2828850"/>
            <a:ext cx="3672300" cy="1130400"/>
          </a:xfrm>
          <a:prstGeom prst="rect">
            <a:avLst/>
          </a:prstGeom>
          <a:noFill/>
          <a:ln>
            <a:noFill/>
          </a:ln>
        </p:spPr>
        <p:txBody>
          <a:bodyPr anchorCtr="0" anchor="t" bIns="111925" lIns="111925" spcFirstLastPara="1" rIns="111925" wrap="square" tIns="111925">
            <a:spAutoFit/>
          </a:bodyPr>
          <a:lstStyle/>
          <a:p>
            <a:pPr indent="0" lvl="0" marL="0" marR="0" rtl="0" algn="ctr">
              <a:lnSpc>
                <a:spcPct val="100000"/>
              </a:lnSpc>
              <a:spcBef>
                <a:spcPts val="1469"/>
              </a:spcBef>
              <a:spcAft>
                <a:spcPts val="1469"/>
              </a:spcAft>
              <a:buClr>
                <a:srgbClr val="000000"/>
              </a:buClr>
              <a:buSzPts val="1469"/>
              <a:buFont typeface="Arial"/>
              <a:buNone/>
            </a:pPr>
            <a:r>
              <a:rPr b="1" i="0" lang="uk" sz="1469" u="none" cap="none" strike="noStrike">
                <a:solidFill>
                  <a:schemeClr val="dk1"/>
                </a:solidFill>
                <a:latin typeface="Montserrat"/>
                <a:ea typeface="Montserrat"/>
                <a:cs typeface="Montserrat"/>
                <a:sym typeface="Montserrat"/>
              </a:rPr>
              <a:t>Коли ми марнуємо воду, то марнуємо також енергію, яка була витрачена на її подачу, очищення або підігрів.</a:t>
            </a:r>
            <a:endParaRPr b="1" i="0" sz="1469"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2"/>
          <p:cNvSpPr txBox="1"/>
          <p:nvPr/>
        </p:nvSpPr>
        <p:spPr>
          <a:xfrm>
            <a:off x="352025" y="283200"/>
            <a:ext cx="6677100" cy="110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ЩО ДОПОМАГАЄ ЗБЕРІГАТИ ВОДУ БЕЗПЕЧНОЮ ТА ДОСТУПНОЮ?</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9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Обери ВСІ правильні твердження.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67" name="Google Shape;67;p2"/>
          <p:cNvSpPr/>
          <p:nvPr/>
        </p:nvSpPr>
        <p:spPr>
          <a:xfrm>
            <a:off x="352032" y="1557650"/>
            <a:ext cx="2779500" cy="10620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А</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Користуватися водою відповідально та не витрачати її марно</a:t>
            </a:r>
            <a:endParaRPr b="0" i="0" sz="1300" u="none" cap="none" strike="noStrike">
              <a:solidFill>
                <a:schemeClr val="dk1"/>
              </a:solidFill>
              <a:latin typeface="Montserrat"/>
              <a:ea typeface="Montserrat"/>
              <a:cs typeface="Montserrat"/>
              <a:sym typeface="Montserrat"/>
            </a:endParaRPr>
          </a:p>
        </p:txBody>
      </p:sp>
      <p:sp>
        <p:nvSpPr>
          <p:cNvPr id="68" name="Google Shape;68;p2"/>
          <p:cNvSpPr/>
          <p:nvPr/>
        </p:nvSpPr>
        <p:spPr>
          <a:xfrm>
            <a:off x="3245365" y="1557650"/>
            <a:ext cx="2779500" cy="10620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Б </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Перевіряти інформацію, якщо є сумніви щодо безпечності води</a:t>
            </a:r>
            <a:endParaRPr b="0" i="0" sz="1300" u="none" cap="none" strike="noStrike">
              <a:solidFill>
                <a:schemeClr val="dk1"/>
              </a:solidFill>
              <a:latin typeface="Montserrat"/>
              <a:ea typeface="Montserrat"/>
              <a:cs typeface="Montserrat"/>
              <a:sym typeface="Montserrat"/>
            </a:endParaRPr>
          </a:p>
        </p:txBody>
      </p:sp>
      <p:sp>
        <p:nvSpPr>
          <p:cNvPr id="69" name="Google Shape;69;p2"/>
          <p:cNvSpPr/>
          <p:nvPr/>
        </p:nvSpPr>
        <p:spPr>
          <a:xfrm>
            <a:off x="352044" y="2719315"/>
            <a:ext cx="2779500" cy="10620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В</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Не залишати сміття біля річок, озер та інших водойм</a:t>
            </a:r>
            <a:endParaRPr b="0" i="0" sz="1300" u="none" cap="none" strike="noStrike">
              <a:solidFill>
                <a:schemeClr val="dk1"/>
              </a:solidFill>
              <a:latin typeface="Montserrat"/>
              <a:ea typeface="Montserrat"/>
              <a:cs typeface="Montserrat"/>
              <a:sym typeface="Montserrat"/>
            </a:endParaRPr>
          </a:p>
        </p:txBody>
      </p:sp>
      <p:sp>
        <p:nvSpPr>
          <p:cNvPr id="70" name="Google Shape;70;p2"/>
          <p:cNvSpPr/>
          <p:nvPr/>
        </p:nvSpPr>
        <p:spPr>
          <a:xfrm>
            <a:off x="3245372" y="2719319"/>
            <a:ext cx="2779500" cy="10620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Г </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Пити будь-яку прозору воду, навіть якщо невідомо, </a:t>
            </a:r>
            <a:endParaRPr b="0"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звідки вона</a:t>
            </a:r>
            <a:endParaRPr b="0" i="0" sz="1300" u="none" cap="none" strike="noStrike">
              <a:solidFill>
                <a:schemeClr val="dk1"/>
              </a:solidFill>
              <a:latin typeface="Montserrat"/>
              <a:ea typeface="Montserrat"/>
              <a:cs typeface="Montserrat"/>
              <a:sym typeface="Montserrat"/>
            </a:endParaRPr>
          </a:p>
        </p:txBody>
      </p:sp>
      <p:sp>
        <p:nvSpPr>
          <p:cNvPr id="71" name="Google Shape;71;p2"/>
          <p:cNvSpPr/>
          <p:nvPr/>
        </p:nvSpPr>
        <p:spPr>
          <a:xfrm>
            <a:off x="352025" y="3912085"/>
            <a:ext cx="2779500" cy="10620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Д</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Дбати про гігієну та використовувати безпечну воду для пиття й побуту</a:t>
            </a:r>
            <a:endParaRPr b="0" i="0" sz="1300" u="none" cap="none" strike="noStrike">
              <a:solidFill>
                <a:schemeClr val="dk1"/>
              </a:solidFill>
              <a:latin typeface="Montserrat"/>
              <a:ea typeface="Montserrat"/>
              <a:cs typeface="Montserrat"/>
              <a:sym typeface="Montserrat"/>
            </a:endParaRPr>
          </a:p>
        </p:txBody>
      </p:sp>
      <p:sp>
        <p:nvSpPr>
          <p:cNvPr id="72" name="Google Shape;72;p2"/>
          <p:cNvSpPr/>
          <p:nvPr/>
        </p:nvSpPr>
        <p:spPr>
          <a:xfrm>
            <a:off x="3245358" y="3912085"/>
            <a:ext cx="2779500" cy="10620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Е</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Пояснювати іншим, чому вода є цінним ресурсом і чому її потрібно берегти</a:t>
            </a:r>
            <a:endParaRPr b="0" i="0" sz="1300" u="none" cap="none" strike="noStrike">
              <a:solidFill>
                <a:schemeClr val="dk1"/>
              </a:solidFill>
              <a:latin typeface="Montserrat"/>
              <a:ea typeface="Montserrat"/>
              <a:cs typeface="Montserrat"/>
              <a:sym typeface="Montserrat"/>
            </a:endParaRPr>
          </a:p>
        </p:txBody>
      </p:sp>
      <p:pic>
        <p:nvPicPr>
          <p:cNvPr id="73" name="Google Shape;73;p2"/>
          <p:cNvPicPr preferRelativeResize="0"/>
          <p:nvPr/>
        </p:nvPicPr>
        <p:blipFill rotWithShape="1">
          <a:blip r:embed="rId3">
            <a:alphaModFix/>
          </a:blip>
          <a:srcRect b="0" l="0" r="8776" t="0"/>
          <a:stretch/>
        </p:blipFill>
        <p:spPr>
          <a:xfrm>
            <a:off x="5372023" y="1585100"/>
            <a:ext cx="3503401" cy="3207634"/>
          </a:xfrm>
          <a:prstGeom prst="rect">
            <a:avLst/>
          </a:prstGeom>
          <a:noFill/>
          <a:ln>
            <a:noFill/>
          </a:ln>
        </p:spPr>
      </p:pic>
      <p:pic>
        <p:nvPicPr>
          <p:cNvPr id="74" name="Google Shape;74;p2"/>
          <p:cNvPicPr preferRelativeResize="0"/>
          <p:nvPr/>
        </p:nvPicPr>
        <p:blipFill rotWithShape="1">
          <a:blip r:embed="rId4">
            <a:alphaModFix/>
          </a:blip>
          <a:srcRect b="0" l="0" r="0" t="0"/>
          <a:stretch/>
        </p:blipFill>
        <p:spPr>
          <a:xfrm>
            <a:off x="7704275" y="1427250"/>
            <a:ext cx="796114" cy="823375"/>
          </a:xfrm>
          <a:prstGeom prst="rect">
            <a:avLst/>
          </a:prstGeom>
          <a:noFill/>
          <a:ln>
            <a:noFill/>
          </a:ln>
        </p:spPr>
      </p:pic>
      <p:sp>
        <p:nvSpPr>
          <p:cNvPr id="75" name="Google Shape;75;p2"/>
          <p:cNvSpPr/>
          <p:nvPr/>
        </p:nvSpPr>
        <p:spPr>
          <a:xfrm>
            <a:off x="394639" y="977201"/>
            <a:ext cx="4683308" cy="75709"/>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0"/>
          <p:cNvSpPr txBox="1"/>
          <p:nvPr/>
        </p:nvSpPr>
        <p:spPr>
          <a:xfrm>
            <a:off x="352025" y="281075"/>
            <a:ext cx="6969300" cy="39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КОЛИ СИСТЕМА ЗУПИНЯЄТЬСЯ</a:t>
            </a:r>
            <a:endParaRPr b="0" i="0" sz="2400" u="none" cap="none" strike="noStrike">
              <a:solidFill>
                <a:srgbClr val="001D35"/>
              </a:solidFill>
              <a:latin typeface="Montserrat ExtraBold"/>
              <a:ea typeface="Montserrat ExtraBold"/>
              <a:cs typeface="Montserrat ExtraBold"/>
              <a:sym typeface="Montserrat ExtraBold"/>
            </a:endParaRPr>
          </a:p>
        </p:txBody>
      </p:sp>
      <p:pic>
        <p:nvPicPr>
          <p:cNvPr id="402" name="Google Shape;402;p20" title="Vector 33.png"/>
          <p:cNvPicPr preferRelativeResize="0"/>
          <p:nvPr/>
        </p:nvPicPr>
        <p:blipFill rotWithShape="1">
          <a:blip r:embed="rId3">
            <a:alphaModFix/>
          </a:blip>
          <a:srcRect b="0" l="0" r="0" t="0"/>
          <a:stretch/>
        </p:blipFill>
        <p:spPr>
          <a:xfrm>
            <a:off x="5495461" y="1343506"/>
            <a:ext cx="1643439" cy="1184333"/>
          </a:xfrm>
          <a:prstGeom prst="rect">
            <a:avLst/>
          </a:prstGeom>
          <a:noFill/>
          <a:ln>
            <a:noFill/>
          </a:ln>
        </p:spPr>
      </p:pic>
      <p:pic>
        <p:nvPicPr>
          <p:cNvPr id="403" name="Google Shape;403;p20" title="Vector 33.png"/>
          <p:cNvPicPr preferRelativeResize="0"/>
          <p:nvPr/>
        </p:nvPicPr>
        <p:blipFill rotWithShape="1">
          <a:blip r:embed="rId3">
            <a:alphaModFix/>
          </a:blip>
          <a:srcRect b="0" l="0" r="0" t="0"/>
          <a:stretch/>
        </p:blipFill>
        <p:spPr>
          <a:xfrm>
            <a:off x="3787950" y="1098465"/>
            <a:ext cx="1643439" cy="1184333"/>
          </a:xfrm>
          <a:prstGeom prst="rect">
            <a:avLst/>
          </a:prstGeom>
          <a:noFill/>
          <a:ln>
            <a:noFill/>
          </a:ln>
        </p:spPr>
      </p:pic>
      <p:pic>
        <p:nvPicPr>
          <p:cNvPr id="404" name="Google Shape;404;p20" title="Vector 33.png"/>
          <p:cNvPicPr preferRelativeResize="0"/>
          <p:nvPr/>
        </p:nvPicPr>
        <p:blipFill rotWithShape="1">
          <a:blip r:embed="rId3">
            <a:alphaModFix/>
          </a:blip>
          <a:srcRect b="0" l="0" r="0" t="0"/>
          <a:stretch/>
        </p:blipFill>
        <p:spPr>
          <a:xfrm>
            <a:off x="2082910" y="1343506"/>
            <a:ext cx="1643439" cy="1184333"/>
          </a:xfrm>
          <a:prstGeom prst="rect">
            <a:avLst/>
          </a:prstGeom>
          <a:noFill/>
          <a:ln>
            <a:noFill/>
          </a:ln>
        </p:spPr>
      </p:pic>
      <p:pic>
        <p:nvPicPr>
          <p:cNvPr id="405" name="Google Shape;405;p20" title="Vector 33.png"/>
          <p:cNvPicPr preferRelativeResize="0"/>
          <p:nvPr/>
        </p:nvPicPr>
        <p:blipFill rotWithShape="1">
          <a:blip r:embed="rId3">
            <a:alphaModFix/>
          </a:blip>
          <a:srcRect b="0" l="0" r="0" t="0"/>
          <a:stretch/>
        </p:blipFill>
        <p:spPr>
          <a:xfrm>
            <a:off x="360000" y="1098465"/>
            <a:ext cx="1643439" cy="1184333"/>
          </a:xfrm>
          <a:prstGeom prst="rect">
            <a:avLst/>
          </a:prstGeom>
          <a:noFill/>
          <a:ln>
            <a:noFill/>
          </a:ln>
        </p:spPr>
      </p:pic>
      <p:sp>
        <p:nvSpPr>
          <p:cNvPr id="406" name="Google Shape;406;p20"/>
          <p:cNvSpPr/>
          <p:nvPr/>
        </p:nvSpPr>
        <p:spPr>
          <a:xfrm>
            <a:off x="1542815" y="3446553"/>
            <a:ext cx="1489200" cy="631500"/>
          </a:xfrm>
          <a:prstGeom prst="roundRect">
            <a:avLst>
              <a:gd fmla="val 19090"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Не працюють насоси</a:t>
            </a:r>
            <a:endParaRPr b="1" i="0" sz="1100" u="none" cap="none" strike="noStrike">
              <a:solidFill>
                <a:schemeClr val="lt1"/>
              </a:solidFill>
              <a:latin typeface="Montserrat"/>
              <a:ea typeface="Montserrat"/>
              <a:cs typeface="Montserrat"/>
              <a:sym typeface="Montserrat"/>
            </a:endParaRPr>
          </a:p>
        </p:txBody>
      </p:sp>
      <p:sp>
        <p:nvSpPr>
          <p:cNvPr id="407" name="Google Shape;407;p20"/>
          <p:cNvSpPr/>
          <p:nvPr/>
        </p:nvSpPr>
        <p:spPr>
          <a:xfrm>
            <a:off x="2783578" y="2657470"/>
            <a:ext cx="1489200" cy="631500"/>
          </a:xfrm>
          <a:prstGeom prst="roundRect">
            <a:avLst>
              <a:gd fmla="val 19696"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Вода подається нерегулярно</a:t>
            </a:r>
            <a:endParaRPr b="1" i="0" sz="1100" u="none" cap="none" strike="noStrike">
              <a:solidFill>
                <a:schemeClr val="lt1"/>
              </a:solidFill>
              <a:latin typeface="Montserrat"/>
              <a:ea typeface="Montserrat"/>
              <a:cs typeface="Montserrat"/>
              <a:sym typeface="Montserrat"/>
            </a:endParaRPr>
          </a:p>
        </p:txBody>
      </p:sp>
      <p:sp>
        <p:nvSpPr>
          <p:cNvPr id="408" name="Google Shape;408;p20"/>
          <p:cNvSpPr/>
          <p:nvPr/>
        </p:nvSpPr>
        <p:spPr>
          <a:xfrm>
            <a:off x="4161332" y="3446545"/>
            <a:ext cx="1849500" cy="631500"/>
          </a:xfrm>
          <a:prstGeom prst="roundRect">
            <a:avLst>
              <a:gd fmla="val 18596"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Складніше підтримувати гігієну</a:t>
            </a:r>
            <a:endParaRPr b="1" i="0" sz="1100" u="none" cap="none" strike="noStrike">
              <a:solidFill>
                <a:schemeClr val="lt1"/>
              </a:solidFill>
              <a:latin typeface="Montserrat"/>
              <a:ea typeface="Montserrat"/>
              <a:cs typeface="Montserrat"/>
              <a:sym typeface="Montserrat"/>
            </a:endParaRPr>
          </a:p>
        </p:txBody>
      </p:sp>
      <p:sp>
        <p:nvSpPr>
          <p:cNvPr id="409" name="Google Shape;409;p20"/>
          <p:cNvSpPr/>
          <p:nvPr/>
        </p:nvSpPr>
        <p:spPr>
          <a:xfrm>
            <a:off x="5708388" y="2657470"/>
            <a:ext cx="1643400" cy="631500"/>
          </a:xfrm>
          <a:prstGeom prst="roundRect">
            <a:avLst>
              <a:gd fmla="val 17958"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Зростають ризики для здоров’я</a:t>
            </a:r>
            <a:endParaRPr b="1" i="0" sz="1100" u="none" cap="none" strike="noStrike">
              <a:solidFill>
                <a:schemeClr val="lt1"/>
              </a:solidFill>
              <a:latin typeface="Montserrat"/>
              <a:ea typeface="Montserrat"/>
              <a:cs typeface="Montserrat"/>
              <a:sym typeface="Montserrat"/>
            </a:endParaRPr>
          </a:p>
        </p:txBody>
      </p:sp>
      <p:pic>
        <p:nvPicPr>
          <p:cNvPr id="410" name="Google Shape;410;p20" title="Vector 72.png"/>
          <p:cNvPicPr preferRelativeResize="0"/>
          <p:nvPr/>
        </p:nvPicPr>
        <p:blipFill rotWithShape="1">
          <a:blip r:embed="rId4">
            <a:alphaModFix/>
          </a:blip>
          <a:srcRect b="0" l="0" r="0" t="0"/>
          <a:stretch/>
        </p:blipFill>
        <p:spPr>
          <a:xfrm>
            <a:off x="841427" y="1160759"/>
            <a:ext cx="651178" cy="1040218"/>
          </a:xfrm>
          <a:prstGeom prst="rect">
            <a:avLst/>
          </a:prstGeom>
          <a:noFill/>
          <a:ln>
            <a:noFill/>
          </a:ln>
        </p:spPr>
      </p:pic>
      <p:sp>
        <p:nvSpPr>
          <p:cNvPr id="411" name="Google Shape;411;p20"/>
          <p:cNvSpPr/>
          <p:nvPr/>
        </p:nvSpPr>
        <p:spPr>
          <a:xfrm>
            <a:off x="646908" y="1160767"/>
            <a:ext cx="1040100" cy="1040100"/>
          </a:xfrm>
          <a:prstGeom prst="noSmoking">
            <a:avLst>
              <a:gd fmla="val 9791" name="adj"/>
            </a:avLst>
          </a:prstGeom>
          <a:solidFill>
            <a:srgbClr val="EA4E6A"/>
          </a:solidFill>
          <a:ln>
            <a:noFill/>
          </a:ln>
        </p:spPr>
        <p:txBody>
          <a:bodyPr anchorCtr="0" anchor="ctr" bIns="36850" lIns="36850" spcFirstLastPara="1" rIns="36850" wrap="square" tIns="36850">
            <a:noAutofit/>
          </a:bodyPr>
          <a:lstStyle/>
          <a:p>
            <a:pPr indent="0" lvl="0" marL="0" marR="0" rtl="0" algn="ctr">
              <a:lnSpc>
                <a:spcPct val="100000"/>
              </a:lnSpc>
              <a:spcBef>
                <a:spcPts val="0"/>
              </a:spcBef>
              <a:spcAft>
                <a:spcPts val="0"/>
              </a:spcAft>
              <a:buClr>
                <a:srgbClr val="000000"/>
              </a:buClr>
              <a:buSzPts val="564"/>
              <a:buFont typeface="Arial"/>
              <a:buNone/>
            </a:pPr>
            <a:r>
              <a:t/>
            </a:r>
            <a:endParaRPr b="0" i="0" sz="564" u="none" cap="none" strike="noStrike">
              <a:solidFill>
                <a:srgbClr val="000000"/>
              </a:solidFill>
              <a:latin typeface="Arial"/>
              <a:ea typeface="Arial"/>
              <a:cs typeface="Arial"/>
              <a:sym typeface="Arial"/>
            </a:endParaRPr>
          </a:p>
        </p:txBody>
      </p:sp>
      <p:pic>
        <p:nvPicPr>
          <p:cNvPr id="412" name="Google Shape;412;p20" title="Vector 33.png"/>
          <p:cNvPicPr preferRelativeResize="0"/>
          <p:nvPr/>
        </p:nvPicPr>
        <p:blipFill rotWithShape="1">
          <a:blip r:embed="rId3">
            <a:alphaModFix/>
          </a:blip>
          <a:srcRect b="0" l="0" r="0" t="0"/>
          <a:stretch/>
        </p:blipFill>
        <p:spPr>
          <a:xfrm>
            <a:off x="7202961" y="1098465"/>
            <a:ext cx="1643439" cy="1184333"/>
          </a:xfrm>
          <a:prstGeom prst="rect">
            <a:avLst/>
          </a:prstGeom>
          <a:noFill/>
          <a:ln>
            <a:noFill/>
          </a:ln>
        </p:spPr>
      </p:pic>
      <p:sp>
        <p:nvSpPr>
          <p:cNvPr id="413" name="Google Shape;413;p20"/>
          <p:cNvSpPr/>
          <p:nvPr/>
        </p:nvSpPr>
        <p:spPr>
          <a:xfrm>
            <a:off x="6648138" y="3446545"/>
            <a:ext cx="2242200" cy="631500"/>
          </a:xfrm>
          <a:prstGeom prst="roundRect">
            <a:avLst>
              <a:gd fmla="val 17958"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Громадські установи працюють у складніших умовах</a:t>
            </a:r>
            <a:endParaRPr b="1" i="0" sz="1100" u="none" cap="none" strike="noStrike">
              <a:solidFill>
                <a:schemeClr val="lt1"/>
              </a:solidFill>
              <a:latin typeface="Montserrat"/>
              <a:ea typeface="Montserrat"/>
              <a:cs typeface="Montserrat"/>
              <a:sym typeface="Montserrat"/>
            </a:endParaRPr>
          </a:p>
        </p:txBody>
      </p:sp>
      <p:pic>
        <p:nvPicPr>
          <p:cNvPr id="414" name="Google Shape;414;p20" title="Group 163.png"/>
          <p:cNvPicPr preferRelativeResize="0"/>
          <p:nvPr/>
        </p:nvPicPr>
        <p:blipFill rotWithShape="1">
          <a:blip r:embed="rId5">
            <a:alphaModFix/>
          </a:blip>
          <a:srcRect b="0" l="0" r="0" t="0"/>
          <a:stretch/>
        </p:blipFill>
        <p:spPr>
          <a:xfrm rot="-9229782">
            <a:off x="6172153" y="1463692"/>
            <a:ext cx="871097" cy="970490"/>
          </a:xfrm>
          <a:prstGeom prst="rect">
            <a:avLst/>
          </a:prstGeom>
          <a:noFill/>
          <a:ln>
            <a:noFill/>
          </a:ln>
        </p:spPr>
      </p:pic>
      <p:pic>
        <p:nvPicPr>
          <p:cNvPr id="415" name="Google Shape;415;p20" title="Group 167.png"/>
          <p:cNvPicPr preferRelativeResize="0"/>
          <p:nvPr/>
        </p:nvPicPr>
        <p:blipFill rotWithShape="1">
          <a:blip r:embed="rId6">
            <a:alphaModFix/>
          </a:blip>
          <a:srcRect b="0" l="0" r="0" t="0"/>
          <a:stretch/>
        </p:blipFill>
        <p:spPr>
          <a:xfrm rot="-5400000">
            <a:off x="5557971" y="1636166"/>
            <a:ext cx="538462" cy="351091"/>
          </a:xfrm>
          <a:prstGeom prst="rect">
            <a:avLst/>
          </a:prstGeom>
          <a:noFill/>
          <a:ln>
            <a:noFill/>
          </a:ln>
        </p:spPr>
      </p:pic>
      <p:pic>
        <p:nvPicPr>
          <p:cNvPr id="416" name="Google Shape;416;p20" title="Group 165.png"/>
          <p:cNvPicPr preferRelativeResize="0"/>
          <p:nvPr/>
        </p:nvPicPr>
        <p:blipFill rotWithShape="1">
          <a:blip r:embed="rId7">
            <a:alphaModFix/>
          </a:blip>
          <a:srcRect b="0" l="0" r="0" t="0"/>
          <a:stretch/>
        </p:blipFill>
        <p:spPr>
          <a:xfrm rot="5400000">
            <a:off x="6002742" y="2141616"/>
            <a:ext cx="225572" cy="225572"/>
          </a:xfrm>
          <a:prstGeom prst="rect">
            <a:avLst/>
          </a:prstGeom>
          <a:noFill/>
          <a:ln>
            <a:noFill/>
          </a:ln>
        </p:spPr>
      </p:pic>
      <p:pic>
        <p:nvPicPr>
          <p:cNvPr id="417" name="Google Shape;417;p20"/>
          <p:cNvPicPr preferRelativeResize="0"/>
          <p:nvPr/>
        </p:nvPicPr>
        <p:blipFill rotWithShape="1">
          <a:blip r:embed="rId8">
            <a:alphaModFix/>
          </a:blip>
          <a:srcRect b="0" l="0" r="0" t="0"/>
          <a:stretch/>
        </p:blipFill>
        <p:spPr>
          <a:xfrm>
            <a:off x="2402387" y="1241413"/>
            <a:ext cx="850674" cy="1187025"/>
          </a:xfrm>
          <a:prstGeom prst="rect">
            <a:avLst/>
          </a:prstGeom>
          <a:noFill/>
          <a:ln>
            <a:noFill/>
          </a:ln>
        </p:spPr>
      </p:pic>
      <p:sp>
        <p:nvSpPr>
          <p:cNvPr id="418" name="Google Shape;418;p20"/>
          <p:cNvSpPr/>
          <p:nvPr/>
        </p:nvSpPr>
        <p:spPr>
          <a:xfrm>
            <a:off x="253650" y="4263350"/>
            <a:ext cx="8636700" cy="661200"/>
          </a:xfrm>
          <a:prstGeom prst="roundRect">
            <a:avLst>
              <a:gd fmla="val 19696" name="adj"/>
            </a:avLst>
          </a:prstGeom>
          <a:solidFill>
            <a:srgbClr val="FBBD0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800" u="none" cap="none" strike="noStrike">
                <a:solidFill>
                  <a:srgbClr val="1D1C1D"/>
                </a:solidFill>
                <a:latin typeface="Montserrat"/>
                <a:ea typeface="Montserrat"/>
                <a:cs typeface="Montserrat"/>
                <a:sym typeface="Montserrat"/>
              </a:rPr>
              <a:t>Які дії людини можуть зменшити наслідки перебоїв?</a:t>
            </a:r>
            <a:endParaRPr b="1" i="0" sz="1800" u="none" cap="none" strike="noStrike">
              <a:solidFill>
                <a:srgbClr val="1D1C1D"/>
              </a:solidFill>
              <a:latin typeface="Montserrat"/>
              <a:ea typeface="Montserrat"/>
              <a:cs typeface="Montserrat"/>
              <a:sym typeface="Montserrat"/>
            </a:endParaRPr>
          </a:p>
        </p:txBody>
      </p:sp>
      <p:pic>
        <p:nvPicPr>
          <p:cNvPr id="419" name="Google Shape;419;p20" title="Group 288.png"/>
          <p:cNvPicPr preferRelativeResize="0"/>
          <p:nvPr/>
        </p:nvPicPr>
        <p:blipFill rotWithShape="1">
          <a:blip r:embed="rId9">
            <a:alphaModFix/>
          </a:blip>
          <a:srcRect b="0" l="0" r="0" t="0"/>
          <a:stretch/>
        </p:blipFill>
        <p:spPr>
          <a:xfrm rot="-291611">
            <a:off x="7314061" y="1145671"/>
            <a:ext cx="1149853" cy="842808"/>
          </a:xfrm>
          <a:prstGeom prst="rect">
            <a:avLst/>
          </a:prstGeom>
          <a:noFill/>
          <a:ln>
            <a:noFill/>
          </a:ln>
        </p:spPr>
      </p:pic>
      <p:pic>
        <p:nvPicPr>
          <p:cNvPr id="420" name="Google Shape;420;p20" title="Group 259.png"/>
          <p:cNvPicPr preferRelativeResize="0"/>
          <p:nvPr/>
        </p:nvPicPr>
        <p:blipFill rotWithShape="1">
          <a:blip r:embed="rId10">
            <a:alphaModFix/>
          </a:blip>
          <a:srcRect b="0" l="0" r="0" t="0"/>
          <a:stretch/>
        </p:blipFill>
        <p:spPr>
          <a:xfrm>
            <a:off x="3987571" y="1191543"/>
            <a:ext cx="1209825" cy="965815"/>
          </a:xfrm>
          <a:prstGeom prst="rect">
            <a:avLst/>
          </a:prstGeom>
          <a:noFill/>
          <a:ln>
            <a:noFill/>
          </a:ln>
        </p:spPr>
      </p:pic>
      <p:pic>
        <p:nvPicPr>
          <p:cNvPr id="421" name="Google Shape;421;p20" title="clnka.png"/>
          <p:cNvPicPr preferRelativeResize="0"/>
          <p:nvPr/>
        </p:nvPicPr>
        <p:blipFill rotWithShape="1">
          <a:blip r:embed="rId11">
            <a:alphaModFix/>
          </a:blip>
          <a:srcRect b="0" l="0" r="46430" t="0"/>
          <a:stretch/>
        </p:blipFill>
        <p:spPr>
          <a:xfrm rot="504294">
            <a:off x="8105625" y="1618699"/>
            <a:ext cx="584601" cy="582101"/>
          </a:xfrm>
          <a:prstGeom prst="rect">
            <a:avLst/>
          </a:prstGeom>
          <a:noFill/>
          <a:ln>
            <a:noFill/>
          </a:ln>
        </p:spPr>
      </p:pic>
      <p:sp>
        <p:nvSpPr>
          <p:cNvPr id="422" name="Google Shape;422;p20"/>
          <p:cNvSpPr/>
          <p:nvPr/>
        </p:nvSpPr>
        <p:spPr>
          <a:xfrm>
            <a:off x="253663" y="2695020"/>
            <a:ext cx="1489200" cy="631500"/>
          </a:xfrm>
          <a:prstGeom prst="roundRect">
            <a:avLst>
              <a:gd fmla="val 19090" name="adj"/>
            </a:avLst>
          </a:prstGeom>
          <a:solidFill>
            <a:srgbClr val="41B2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Немає електроенергії </a:t>
            </a:r>
            <a:endParaRPr b="1" i="0" sz="1100" u="none" cap="none" strike="noStrike">
              <a:solidFill>
                <a:schemeClr val="lt1"/>
              </a:solidFill>
              <a:latin typeface="Montserrat"/>
              <a:ea typeface="Montserrat"/>
              <a:cs typeface="Montserrat"/>
              <a:sym typeface="Montserrat"/>
            </a:endParaRPr>
          </a:p>
        </p:txBody>
      </p:sp>
      <p:cxnSp>
        <p:nvCxnSpPr>
          <p:cNvPr id="423" name="Google Shape;423;p20"/>
          <p:cNvCxnSpPr>
            <a:stCxn id="422" idx="2"/>
            <a:endCxn id="406" idx="1"/>
          </p:cNvCxnSpPr>
          <p:nvPr/>
        </p:nvCxnSpPr>
        <p:spPr>
          <a:xfrm flipH="1" rot="-5400000">
            <a:off x="1052563" y="3272220"/>
            <a:ext cx="435900" cy="544500"/>
          </a:xfrm>
          <a:prstGeom prst="curvedConnector2">
            <a:avLst/>
          </a:prstGeom>
          <a:noFill/>
          <a:ln cap="flat" cmpd="sng" w="38100">
            <a:solidFill>
              <a:srgbClr val="0B264A"/>
            </a:solidFill>
            <a:prstDash val="solid"/>
            <a:round/>
            <a:headEnd len="sm" w="sm" type="none"/>
            <a:tailEnd len="med" w="med" type="triangle"/>
          </a:ln>
        </p:spPr>
      </p:cxnSp>
      <p:cxnSp>
        <p:nvCxnSpPr>
          <p:cNvPr id="424" name="Google Shape;424;p20"/>
          <p:cNvCxnSpPr>
            <a:stCxn id="406" idx="0"/>
            <a:endCxn id="407" idx="1"/>
          </p:cNvCxnSpPr>
          <p:nvPr/>
        </p:nvCxnSpPr>
        <p:spPr>
          <a:xfrm rot="-5400000">
            <a:off x="2298815" y="2961753"/>
            <a:ext cx="473400" cy="496200"/>
          </a:xfrm>
          <a:prstGeom prst="curvedConnector2">
            <a:avLst/>
          </a:prstGeom>
          <a:noFill/>
          <a:ln cap="flat" cmpd="sng" w="38100">
            <a:solidFill>
              <a:srgbClr val="0B264A"/>
            </a:solidFill>
            <a:prstDash val="solid"/>
            <a:round/>
            <a:headEnd len="sm" w="sm" type="none"/>
            <a:tailEnd len="med" w="med" type="triangle"/>
          </a:ln>
        </p:spPr>
      </p:cxnSp>
      <p:cxnSp>
        <p:nvCxnSpPr>
          <p:cNvPr id="425" name="Google Shape;425;p20"/>
          <p:cNvCxnSpPr>
            <a:stCxn id="407" idx="2"/>
            <a:endCxn id="408" idx="1"/>
          </p:cNvCxnSpPr>
          <p:nvPr/>
        </p:nvCxnSpPr>
        <p:spPr>
          <a:xfrm flipH="1" rot="-5400000">
            <a:off x="3608128" y="3209020"/>
            <a:ext cx="473400" cy="633300"/>
          </a:xfrm>
          <a:prstGeom prst="curvedConnector2">
            <a:avLst/>
          </a:prstGeom>
          <a:noFill/>
          <a:ln cap="flat" cmpd="sng" w="38100">
            <a:solidFill>
              <a:srgbClr val="0B264A"/>
            </a:solidFill>
            <a:prstDash val="solid"/>
            <a:round/>
            <a:headEnd len="sm" w="sm" type="none"/>
            <a:tailEnd len="med" w="med" type="triangle"/>
          </a:ln>
        </p:spPr>
      </p:cxnSp>
      <p:cxnSp>
        <p:nvCxnSpPr>
          <p:cNvPr id="426" name="Google Shape;426;p20"/>
          <p:cNvCxnSpPr>
            <a:stCxn id="408" idx="0"/>
            <a:endCxn id="409" idx="1"/>
          </p:cNvCxnSpPr>
          <p:nvPr/>
        </p:nvCxnSpPr>
        <p:spPr>
          <a:xfrm rot="-5400000">
            <a:off x="5160482" y="2898745"/>
            <a:ext cx="473400" cy="622200"/>
          </a:xfrm>
          <a:prstGeom prst="curvedConnector2">
            <a:avLst/>
          </a:prstGeom>
          <a:noFill/>
          <a:ln cap="flat" cmpd="sng" w="38100">
            <a:solidFill>
              <a:srgbClr val="0B264A"/>
            </a:solidFill>
            <a:prstDash val="solid"/>
            <a:round/>
            <a:headEnd len="sm" w="sm" type="none"/>
            <a:tailEnd len="med" w="med" type="triangle"/>
          </a:ln>
        </p:spPr>
      </p:cxnSp>
      <p:cxnSp>
        <p:nvCxnSpPr>
          <p:cNvPr id="427" name="Google Shape;427;p20"/>
          <p:cNvCxnSpPr>
            <a:stCxn id="409" idx="3"/>
            <a:endCxn id="413" idx="0"/>
          </p:cNvCxnSpPr>
          <p:nvPr/>
        </p:nvCxnSpPr>
        <p:spPr>
          <a:xfrm>
            <a:off x="7351788" y="2973220"/>
            <a:ext cx="417600" cy="473400"/>
          </a:xfrm>
          <a:prstGeom prst="curvedConnector2">
            <a:avLst/>
          </a:prstGeom>
          <a:noFill/>
          <a:ln cap="flat" cmpd="sng" w="38100">
            <a:solidFill>
              <a:srgbClr val="0B264A"/>
            </a:solidFill>
            <a:prstDash val="solid"/>
            <a:round/>
            <a:headEnd len="sm" w="sm" type="none"/>
            <a:tailEnd len="med" w="med" type="triangl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21" title="reflekcia-yellow.png"/>
          <p:cNvPicPr preferRelativeResize="0"/>
          <p:nvPr/>
        </p:nvPicPr>
        <p:blipFill rotWithShape="1">
          <a:blip r:embed="rId3">
            <a:alphaModFix/>
          </a:blip>
          <a:srcRect b="0" l="0" r="0" t="0"/>
          <a:stretch/>
        </p:blipFill>
        <p:spPr>
          <a:xfrm rot="-72087">
            <a:off x="6086421" y="33663"/>
            <a:ext cx="2697545" cy="1538837"/>
          </a:xfrm>
          <a:prstGeom prst="rect">
            <a:avLst/>
          </a:prstGeom>
          <a:noFill/>
          <a:ln>
            <a:noFill/>
          </a:ln>
        </p:spPr>
      </p:pic>
      <p:sp>
        <p:nvSpPr>
          <p:cNvPr id="433" name="Google Shape;433;p21"/>
          <p:cNvSpPr txBox="1"/>
          <p:nvPr/>
        </p:nvSpPr>
        <p:spPr>
          <a:xfrm>
            <a:off x="352025" y="283876"/>
            <a:ext cx="6024600" cy="81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ЩО ОЗНАЧАЄ «ВІДПОВІДАЛЬНЕ СТАВЛЕННЯ ДО ВОДИ»?</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434" name="Google Shape;434;p21"/>
          <p:cNvSpPr txBox="1"/>
          <p:nvPr/>
        </p:nvSpPr>
        <p:spPr>
          <a:xfrm>
            <a:off x="352025" y="1106370"/>
            <a:ext cx="5430900" cy="374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a:ea typeface="Montserrat"/>
                <a:cs typeface="Montserrat"/>
                <a:sym typeface="Montserrat"/>
              </a:rPr>
              <a:t>Відповідальне використання води означає:</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a:ea typeface="Montserrat"/>
              <a:cs typeface="Montserrat"/>
              <a:sym typeface="Montserrat"/>
            </a:endParaRPr>
          </a:p>
        </p:txBody>
      </p:sp>
      <p:sp>
        <p:nvSpPr>
          <p:cNvPr id="435" name="Google Shape;435;p21"/>
          <p:cNvSpPr/>
          <p:nvPr/>
        </p:nvSpPr>
        <p:spPr>
          <a:xfrm>
            <a:off x="275625" y="1537326"/>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користуватися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водою без ризиків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для здоровʼя</a:t>
            </a:r>
            <a:endParaRPr b="1" i="0" sz="1200" u="none" cap="none" strike="noStrike">
              <a:solidFill>
                <a:srgbClr val="000000"/>
              </a:solidFill>
              <a:latin typeface="Montserrat"/>
              <a:ea typeface="Montserrat"/>
              <a:cs typeface="Montserrat"/>
              <a:sym typeface="Montserrat"/>
            </a:endParaRPr>
          </a:p>
        </p:txBody>
      </p:sp>
      <p:sp>
        <p:nvSpPr>
          <p:cNvPr id="436" name="Google Shape;436;p21"/>
          <p:cNvSpPr/>
          <p:nvPr/>
        </p:nvSpPr>
        <p:spPr>
          <a:xfrm>
            <a:off x="3096018" y="1525576"/>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не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марнувати</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її</a:t>
            </a:r>
            <a:endParaRPr b="1" i="0" sz="1200" u="none" cap="none" strike="noStrike">
              <a:solidFill>
                <a:srgbClr val="000000"/>
              </a:solidFill>
              <a:latin typeface="Montserrat"/>
              <a:ea typeface="Montserrat"/>
              <a:cs typeface="Montserrat"/>
              <a:sym typeface="Montserrat"/>
            </a:endParaRPr>
          </a:p>
        </p:txBody>
      </p:sp>
      <p:sp>
        <p:nvSpPr>
          <p:cNvPr id="437" name="Google Shape;437;p21"/>
          <p:cNvSpPr/>
          <p:nvPr/>
        </p:nvSpPr>
        <p:spPr>
          <a:xfrm>
            <a:off x="5911638" y="1531451"/>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розуміти зв’язок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води й електрики</a:t>
            </a:r>
            <a:endParaRPr b="1" i="0" sz="1200" u="none" cap="none" strike="noStrike">
              <a:solidFill>
                <a:srgbClr val="000000"/>
              </a:solidFill>
              <a:latin typeface="Montserrat"/>
              <a:ea typeface="Montserrat"/>
              <a:cs typeface="Montserrat"/>
              <a:sym typeface="Montserrat"/>
            </a:endParaRPr>
          </a:p>
        </p:txBody>
      </p:sp>
      <p:sp>
        <p:nvSpPr>
          <p:cNvPr id="438" name="Google Shape;438;p21"/>
          <p:cNvSpPr/>
          <p:nvPr/>
        </p:nvSpPr>
        <p:spPr>
          <a:xfrm>
            <a:off x="278012" y="3311088"/>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бути готовими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до перебоїв</a:t>
            </a:r>
            <a:endParaRPr b="1" i="0" sz="1200" u="none" cap="none" strike="noStrike">
              <a:solidFill>
                <a:srgbClr val="000000"/>
              </a:solidFill>
              <a:latin typeface="Montserrat"/>
              <a:ea typeface="Montserrat"/>
              <a:cs typeface="Montserrat"/>
              <a:sym typeface="Montserrat"/>
            </a:endParaRPr>
          </a:p>
        </p:txBody>
      </p:sp>
      <p:sp>
        <p:nvSpPr>
          <p:cNvPr id="439" name="Google Shape;439;p21"/>
          <p:cNvSpPr/>
          <p:nvPr/>
        </p:nvSpPr>
        <p:spPr>
          <a:xfrm>
            <a:off x="3098405" y="3299338"/>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повідомляти</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про проблеми</a:t>
            </a:r>
            <a:endParaRPr b="1" i="0" sz="1200" u="none" cap="none" strike="noStrike">
              <a:solidFill>
                <a:srgbClr val="000000"/>
              </a:solidFill>
              <a:latin typeface="Montserrat"/>
              <a:ea typeface="Montserrat"/>
              <a:cs typeface="Montserrat"/>
              <a:sym typeface="Montserrat"/>
            </a:endParaRPr>
          </a:p>
        </p:txBody>
      </p:sp>
      <p:sp>
        <p:nvSpPr>
          <p:cNvPr id="440" name="Google Shape;440;p21"/>
          <p:cNvSpPr/>
          <p:nvPr/>
        </p:nvSpPr>
        <p:spPr>
          <a:xfrm>
            <a:off x="5914025" y="3305213"/>
            <a:ext cx="2686800" cy="1605600"/>
          </a:xfrm>
          <a:prstGeom prst="roundRect">
            <a:avLst>
              <a:gd fmla="val 11275"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200" u="none" cap="none" strike="noStrike">
                <a:solidFill>
                  <a:srgbClr val="000000"/>
                </a:solidFill>
                <a:latin typeface="Montserrat"/>
                <a:ea typeface="Montserrat"/>
                <a:cs typeface="Montserrat"/>
                <a:sym typeface="Montserrat"/>
              </a:rPr>
              <a:t>дотримуватися </a:t>
            </a:r>
            <a:br>
              <a:rPr b="1" i="0" lang="uk" sz="1200" u="none" cap="none" strike="noStrike">
                <a:solidFill>
                  <a:srgbClr val="000000"/>
                </a:solidFill>
                <a:latin typeface="Montserrat"/>
                <a:ea typeface="Montserrat"/>
                <a:cs typeface="Montserrat"/>
                <a:sym typeface="Montserrat"/>
              </a:rPr>
            </a:br>
            <a:r>
              <a:rPr b="1" i="0" lang="uk" sz="1200" u="none" cap="none" strike="noStrike">
                <a:solidFill>
                  <a:srgbClr val="000000"/>
                </a:solidFill>
                <a:latin typeface="Montserrat"/>
                <a:ea typeface="Montserrat"/>
                <a:cs typeface="Montserrat"/>
                <a:sym typeface="Montserrat"/>
              </a:rPr>
              <a:t>правил раціонального використання води</a:t>
            </a:r>
            <a:endParaRPr b="1" i="0" sz="1200" u="none" cap="none" strike="noStrike">
              <a:solidFill>
                <a:srgbClr val="000000"/>
              </a:solidFill>
              <a:latin typeface="Montserrat"/>
              <a:ea typeface="Montserrat"/>
              <a:cs typeface="Montserrat"/>
              <a:sym typeface="Montserrat"/>
            </a:endParaRPr>
          </a:p>
        </p:txBody>
      </p:sp>
      <p:pic>
        <p:nvPicPr>
          <p:cNvPr id="441" name="Google Shape;441;p21"/>
          <p:cNvPicPr preferRelativeResize="0"/>
          <p:nvPr/>
        </p:nvPicPr>
        <p:blipFill rotWithShape="1">
          <a:blip r:embed="rId4">
            <a:alphaModFix/>
          </a:blip>
          <a:srcRect b="0" l="0" r="0" t="0"/>
          <a:stretch/>
        </p:blipFill>
        <p:spPr>
          <a:xfrm>
            <a:off x="1836641" y="1678572"/>
            <a:ext cx="969000" cy="1352117"/>
          </a:xfrm>
          <a:prstGeom prst="rect">
            <a:avLst/>
          </a:prstGeom>
          <a:noFill/>
          <a:ln>
            <a:noFill/>
          </a:ln>
        </p:spPr>
      </p:pic>
      <p:pic>
        <p:nvPicPr>
          <p:cNvPr id="442" name="Google Shape;442;p21" title="Group 249.png"/>
          <p:cNvPicPr preferRelativeResize="0"/>
          <p:nvPr/>
        </p:nvPicPr>
        <p:blipFill rotWithShape="1">
          <a:blip r:embed="rId5">
            <a:alphaModFix/>
          </a:blip>
          <a:srcRect b="0" l="0" r="0" t="0"/>
          <a:stretch/>
        </p:blipFill>
        <p:spPr>
          <a:xfrm>
            <a:off x="2142289" y="2174938"/>
            <a:ext cx="615934" cy="665132"/>
          </a:xfrm>
          <a:prstGeom prst="rect">
            <a:avLst/>
          </a:prstGeom>
          <a:noFill/>
          <a:ln>
            <a:noFill/>
          </a:ln>
        </p:spPr>
      </p:pic>
      <p:grpSp>
        <p:nvGrpSpPr>
          <p:cNvPr id="443" name="Google Shape;443;p21"/>
          <p:cNvGrpSpPr/>
          <p:nvPr/>
        </p:nvGrpSpPr>
        <p:grpSpPr>
          <a:xfrm>
            <a:off x="4601854" y="1819148"/>
            <a:ext cx="893167" cy="1045674"/>
            <a:chOff x="7822697" y="1993307"/>
            <a:chExt cx="1366954" cy="1600358"/>
          </a:xfrm>
        </p:grpSpPr>
        <p:pic>
          <p:nvPicPr>
            <p:cNvPr id="444" name="Google Shape;444;p21"/>
            <p:cNvPicPr preferRelativeResize="0"/>
            <p:nvPr/>
          </p:nvPicPr>
          <p:blipFill rotWithShape="1">
            <a:blip r:embed="rId4">
              <a:alphaModFix/>
            </a:blip>
            <a:srcRect b="0" l="0" r="0" t="0"/>
            <a:stretch/>
          </p:blipFill>
          <p:spPr>
            <a:xfrm>
              <a:off x="8042728" y="1993307"/>
              <a:ext cx="1146923" cy="1600358"/>
            </a:xfrm>
            <a:prstGeom prst="rect">
              <a:avLst/>
            </a:prstGeom>
            <a:noFill/>
            <a:ln>
              <a:noFill/>
            </a:ln>
          </p:spPr>
        </p:pic>
        <p:sp>
          <p:nvSpPr>
            <p:cNvPr id="445" name="Google Shape;445;p21"/>
            <p:cNvSpPr/>
            <p:nvPr/>
          </p:nvSpPr>
          <p:spPr>
            <a:xfrm rot="-2700000">
              <a:off x="7883326" y="2914097"/>
              <a:ext cx="292742" cy="292742"/>
            </a:xfrm>
            <a:prstGeom prst="teardrop">
              <a:avLst>
                <a:gd fmla="val 100000" name="adj"/>
              </a:avLst>
            </a:prstGeom>
            <a:solidFill>
              <a:srgbClr val="41B2FF"/>
            </a:solidFill>
            <a:ln cap="flat" cmpd="sng" w="16600">
              <a:solidFill>
                <a:srgbClr val="41B2FF"/>
              </a:solidFill>
              <a:prstDash val="solid"/>
              <a:round/>
              <a:headEnd len="sm" w="sm" type="none"/>
              <a:tailEnd len="sm" w="sm" type="none"/>
            </a:ln>
          </p:spPr>
          <p:txBody>
            <a:bodyPr anchorCtr="0" anchor="ctr" bIns="29825" lIns="59750" spcFirstLastPara="1" rIns="59750" wrap="square" tIns="29825">
              <a:noAutofit/>
            </a:bodyPr>
            <a:lstStyle/>
            <a:p>
              <a:pPr indent="0" lvl="0" marL="0" marR="0" rtl="0" algn="ctr">
                <a:lnSpc>
                  <a:spcPct val="100000"/>
                </a:lnSpc>
                <a:spcBef>
                  <a:spcPts val="0"/>
                </a:spcBef>
                <a:spcAft>
                  <a:spcPts val="0"/>
                </a:spcAft>
                <a:buClr>
                  <a:srgbClr val="000000"/>
                </a:buClr>
                <a:buSzPts val="915"/>
                <a:buFont typeface="Arial"/>
                <a:buNone/>
              </a:pPr>
              <a:r>
                <a:t/>
              </a:r>
              <a:endParaRPr b="0" i="0" sz="915" u="none" cap="none" strike="noStrike">
                <a:solidFill>
                  <a:srgbClr val="FFFFFF"/>
                </a:solidFill>
                <a:latin typeface="Arial"/>
                <a:ea typeface="Arial"/>
                <a:cs typeface="Arial"/>
                <a:sym typeface="Arial"/>
              </a:endParaRPr>
            </a:p>
          </p:txBody>
        </p:sp>
      </p:grpSp>
      <p:sp>
        <p:nvSpPr>
          <p:cNvPr id="446" name="Google Shape;446;p21"/>
          <p:cNvSpPr/>
          <p:nvPr/>
        </p:nvSpPr>
        <p:spPr>
          <a:xfrm>
            <a:off x="4385848" y="1598095"/>
            <a:ext cx="1487700" cy="1487700"/>
          </a:xfrm>
          <a:prstGeom prst="noSmoking">
            <a:avLst>
              <a:gd fmla="val 9791" name="adj"/>
            </a:avLst>
          </a:prstGeom>
          <a:solidFill>
            <a:srgbClr val="EA4E6A"/>
          </a:solidFill>
          <a:ln>
            <a:noFill/>
          </a:ln>
        </p:spPr>
        <p:txBody>
          <a:bodyPr anchorCtr="0" anchor="ctr" bIns="59750" lIns="59750" spcFirstLastPara="1" rIns="59750" wrap="square" tIns="59750">
            <a:noAutofit/>
          </a:bodyPr>
          <a:lstStyle/>
          <a:p>
            <a:pPr indent="0" lvl="0" marL="0" marR="0" rtl="0" algn="ctr">
              <a:lnSpc>
                <a:spcPct val="100000"/>
              </a:lnSpc>
              <a:spcBef>
                <a:spcPts val="0"/>
              </a:spcBef>
              <a:spcAft>
                <a:spcPts val="0"/>
              </a:spcAft>
              <a:buClr>
                <a:srgbClr val="000000"/>
              </a:buClr>
              <a:buSzPts val="915"/>
              <a:buFont typeface="Arial"/>
              <a:buNone/>
            </a:pPr>
            <a:r>
              <a:t/>
            </a:r>
            <a:endParaRPr b="0" i="0" sz="915" u="none" cap="none" strike="noStrike">
              <a:solidFill>
                <a:srgbClr val="000000"/>
              </a:solidFill>
              <a:latin typeface="Arial"/>
              <a:ea typeface="Arial"/>
              <a:cs typeface="Arial"/>
              <a:sym typeface="Arial"/>
            </a:endParaRPr>
          </a:p>
        </p:txBody>
      </p:sp>
      <p:pic>
        <p:nvPicPr>
          <p:cNvPr id="447" name="Google Shape;447;p21" title="Group (1).png"/>
          <p:cNvPicPr preferRelativeResize="0"/>
          <p:nvPr/>
        </p:nvPicPr>
        <p:blipFill rotWithShape="1">
          <a:blip r:embed="rId6">
            <a:alphaModFix/>
          </a:blip>
          <a:srcRect b="0" l="0" r="0" t="0"/>
          <a:stretch/>
        </p:blipFill>
        <p:spPr>
          <a:xfrm>
            <a:off x="7332875" y="1357487"/>
            <a:ext cx="1217974" cy="1757926"/>
          </a:xfrm>
          <a:prstGeom prst="rect">
            <a:avLst/>
          </a:prstGeom>
          <a:noFill/>
          <a:ln>
            <a:noFill/>
          </a:ln>
        </p:spPr>
      </p:pic>
      <p:pic>
        <p:nvPicPr>
          <p:cNvPr id="448" name="Google Shape;448;p21" title="Vector 72.png"/>
          <p:cNvPicPr preferRelativeResize="0"/>
          <p:nvPr/>
        </p:nvPicPr>
        <p:blipFill rotWithShape="1">
          <a:blip r:embed="rId7">
            <a:alphaModFix/>
          </a:blip>
          <a:srcRect b="0" l="0" r="0" t="0"/>
          <a:stretch/>
        </p:blipFill>
        <p:spPr>
          <a:xfrm flipH="1" rot="-545071">
            <a:off x="6614410" y="1531207"/>
            <a:ext cx="634306" cy="1013186"/>
          </a:xfrm>
          <a:prstGeom prst="rect">
            <a:avLst/>
          </a:prstGeom>
          <a:noFill/>
          <a:ln>
            <a:noFill/>
          </a:ln>
        </p:spPr>
      </p:pic>
      <p:pic>
        <p:nvPicPr>
          <p:cNvPr id="449" name="Google Shape;449;p21" title="Group 328.png"/>
          <p:cNvPicPr preferRelativeResize="0"/>
          <p:nvPr/>
        </p:nvPicPr>
        <p:blipFill rotWithShape="1">
          <a:blip r:embed="rId8">
            <a:alphaModFix/>
          </a:blip>
          <a:srcRect b="0" l="0" r="0" t="0"/>
          <a:stretch/>
        </p:blipFill>
        <p:spPr>
          <a:xfrm>
            <a:off x="2019302" y="3534248"/>
            <a:ext cx="786350" cy="1460200"/>
          </a:xfrm>
          <a:prstGeom prst="rect">
            <a:avLst/>
          </a:prstGeom>
          <a:noFill/>
          <a:ln>
            <a:noFill/>
          </a:ln>
        </p:spPr>
      </p:pic>
      <p:pic>
        <p:nvPicPr>
          <p:cNvPr id="450" name="Google Shape;450;p21" title="Group 107.png"/>
          <p:cNvPicPr preferRelativeResize="0"/>
          <p:nvPr/>
        </p:nvPicPr>
        <p:blipFill rotWithShape="1">
          <a:blip r:embed="rId9">
            <a:alphaModFix/>
          </a:blip>
          <a:srcRect b="5334" l="13028" r="750" t="-2667"/>
          <a:stretch/>
        </p:blipFill>
        <p:spPr>
          <a:xfrm flipH="1">
            <a:off x="6974948" y="3308825"/>
            <a:ext cx="1818977" cy="935825"/>
          </a:xfrm>
          <a:prstGeom prst="rect">
            <a:avLst/>
          </a:prstGeom>
          <a:noFill/>
          <a:ln>
            <a:noFill/>
          </a:ln>
        </p:spPr>
      </p:pic>
      <p:sp>
        <p:nvSpPr>
          <p:cNvPr id="451" name="Google Shape;451;p21"/>
          <p:cNvSpPr/>
          <p:nvPr/>
        </p:nvSpPr>
        <p:spPr>
          <a:xfrm>
            <a:off x="7433603" y="3380040"/>
            <a:ext cx="969000" cy="969000"/>
          </a:xfrm>
          <a:prstGeom prst="noSmoking">
            <a:avLst>
              <a:gd fmla="val 9791" name="adj"/>
            </a:avLst>
          </a:prstGeom>
          <a:solidFill>
            <a:srgbClr val="EA4E6A"/>
          </a:solidFill>
          <a:ln>
            <a:noFill/>
          </a:ln>
        </p:spPr>
        <p:txBody>
          <a:bodyPr anchorCtr="0" anchor="ctr" bIns="38900" lIns="38900" spcFirstLastPara="1" rIns="38900" wrap="square" tIns="38900">
            <a:noAutofit/>
          </a:bodyPr>
          <a:lstStyle/>
          <a:p>
            <a:pPr indent="0" lvl="0" marL="0" marR="0" rtl="0" algn="ctr">
              <a:lnSpc>
                <a:spcPct val="100000"/>
              </a:lnSpc>
              <a:spcBef>
                <a:spcPts val="0"/>
              </a:spcBef>
              <a:spcAft>
                <a:spcPts val="0"/>
              </a:spcAft>
              <a:buClr>
                <a:srgbClr val="000000"/>
              </a:buClr>
              <a:buSzPts val="596"/>
              <a:buFont typeface="Arial"/>
              <a:buNone/>
            </a:pPr>
            <a:r>
              <a:t/>
            </a:r>
            <a:endParaRPr b="0" i="0" sz="596" u="none" cap="none" strike="noStrike">
              <a:solidFill>
                <a:srgbClr val="000000"/>
              </a:solidFill>
              <a:latin typeface="Arial"/>
              <a:ea typeface="Arial"/>
              <a:cs typeface="Arial"/>
              <a:sym typeface="Arial"/>
            </a:endParaRPr>
          </a:p>
        </p:txBody>
      </p:sp>
      <p:pic>
        <p:nvPicPr>
          <p:cNvPr id="452" name="Google Shape;452;p21" title="Group (3).png"/>
          <p:cNvPicPr preferRelativeResize="0"/>
          <p:nvPr/>
        </p:nvPicPr>
        <p:blipFill rotWithShape="1">
          <a:blip r:embed="rId10">
            <a:alphaModFix/>
          </a:blip>
          <a:srcRect b="0" l="0" r="0" t="0"/>
          <a:stretch/>
        </p:blipFill>
        <p:spPr>
          <a:xfrm flipH="1">
            <a:off x="4179332" y="3299349"/>
            <a:ext cx="1523243" cy="1700101"/>
          </a:xfrm>
          <a:prstGeom prst="rect">
            <a:avLst/>
          </a:prstGeom>
          <a:noFill/>
          <a:ln>
            <a:noFill/>
          </a:ln>
        </p:spPr>
      </p:pic>
      <p:pic>
        <p:nvPicPr>
          <p:cNvPr id="453" name="Google Shape;453;p21" title="reflekcia-yellow.png"/>
          <p:cNvPicPr preferRelativeResize="0"/>
          <p:nvPr/>
        </p:nvPicPr>
        <p:blipFill rotWithShape="1">
          <a:blip r:embed="rId3">
            <a:alphaModFix/>
          </a:blip>
          <a:srcRect b="0" l="0" r="0" t="0"/>
          <a:stretch/>
        </p:blipFill>
        <p:spPr>
          <a:xfrm rot="275183">
            <a:off x="3663718" y="3709371"/>
            <a:ext cx="1041690" cy="643265"/>
          </a:xfrm>
          <a:prstGeom prst="rect">
            <a:avLst/>
          </a:prstGeom>
          <a:noFill/>
          <a:ln>
            <a:noFill/>
          </a:ln>
        </p:spPr>
      </p:pic>
      <p:sp>
        <p:nvSpPr>
          <p:cNvPr id="454" name="Google Shape;454;p21"/>
          <p:cNvSpPr/>
          <p:nvPr/>
        </p:nvSpPr>
        <p:spPr>
          <a:xfrm>
            <a:off x="6127536" y="340842"/>
            <a:ext cx="2574000" cy="935700"/>
          </a:xfrm>
          <a:prstGeom prst="roundRect">
            <a:avLst>
              <a:gd fmla="val 25433" name="adj"/>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400" u="none" cap="none" strike="noStrike">
                <a:solidFill>
                  <a:schemeClr val="lt1"/>
                </a:solidFill>
                <a:latin typeface="Montserrat"/>
                <a:ea typeface="Montserrat"/>
                <a:cs typeface="Montserrat"/>
                <a:sym typeface="Montserrat"/>
              </a:rPr>
              <a:t>Відповідальність за воду — це конкретні рішення.</a:t>
            </a:r>
            <a:endParaRPr b="1" i="0" sz="14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458" name="Shape 458"/>
        <p:cNvGrpSpPr/>
        <p:nvPr/>
      </p:nvGrpSpPr>
      <p:grpSpPr>
        <a:xfrm>
          <a:off x="0" y="0"/>
          <a:ext cx="0" cy="0"/>
          <a:chOff x="0" y="0"/>
          <a:chExt cx="0" cy="0"/>
        </a:xfrm>
      </p:grpSpPr>
      <p:sp>
        <p:nvSpPr>
          <p:cNvPr id="459" name="Google Shape;459;p22"/>
          <p:cNvSpPr txBox="1"/>
          <p:nvPr/>
        </p:nvSpPr>
        <p:spPr>
          <a:xfrm>
            <a:off x="352025" y="307222"/>
            <a:ext cx="6012900" cy="81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200" u="none" cap="none" strike="noStrike">
                <a:solidFill>
                  <a:srgbClr val="001D35"/>
                </a:solidFill>
                <a:latin typeface="Montserrat ExtraBold"/>
                <a:ea typeface="Montserrat ExtraBold"/>
                <a:cs typeface="Montserrat ExtraBold"/>
                <a:sym typeface="Montserrat ExtraBold"/>
              </a:rPr>
              <a:t>ГРУПОВА РОБОТА «ПЕРЕБОЇ З ВОДОЮ: ЯК ДІЯТИ ГРОМАДІ?»</a:t>
            </a:r>
            <a:endParaRPr b="0" i="0" sz="22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200" u="none" cap="none" strike="noStrike">
              <a:solidFill>
                <a:srgbClr val="001D35"/>
              </a:solidFill>
              <a:latin typeface="Montserrat ExtraBold"/>
              <a:ea typeface="Montserrat ExtraBold"/>
              <a:cs typeface="Montserrat ExtraBold"/>
              <a:sym typeface="Montserrat ExtraBold"/>
            </a:endParaRPr>
          </a:p>
        </p:txBody>
      </p:sp>
      <p:sp>
        <p:nvSpPr>
          <p:cNvPr id="460" name="Google Shape;460;p22"/>
          <p:cNvSpPr txBox="1"/>
          <p:nvPr/>
        </p:nvSpPr>
        <p:spPr>
          <a:xfrm>
            <a:off x="352025" y="1125925"/>
            <a:ext cx="5030400" cy="3449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uk" sz="1400" u="none" cap="none" strike="noStrike">
                <a:solidFill>
                  <a:srgbClr val="001D35"/>
                </a:solidFill>
                <a:latin typeface="Montserrat"/>
                <a:ea typeface="Montserrat"/>
                <a:cs typeface="Montserrat"/>
                <a:sym typeface="Montserrat"/>
              </a:rPr>
              <a:t>Працюючи в групах, оберіть одну із ситуацій </a:t>
            </a:r>
            <a:br>
              <a:rPr b="0" i="0" lang="uk" sz="1400" u="none" cap="none" strike="noStrike">
                <a:solidFill>
                  <a:srgbClr val="001D35"/>
                </a:solidFill>
                <a:latin typeface="Montserrat"/>
                <a:ea typeface="Montserrat"/>
                <a:cs typeface="Montserrat"/>
                <a:sym typeface="Montserrat"/>
              </a:rPr>
            </a:br>
            <a:r>
              <a:rPr b="0" i="0" lang="uk" sz="1400" u="none" cap="none" strike="noStrike">
                <a:solidFill>
                  <a:srgbClr val="001D35"/>
                </a:solidFill>
                <a:latin typeface="Montserrat"/>
                <a:ea typeface="Montserrat"/>
                <a:cs typeface="Montserrat"/>
                <a:sym typeface="Montserrat"/>
              </a:rPr>
              <a:t>(школа, лікарня, домівки) та обговоріть запитання.</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800"/>
              <a:buFont typeface="Arial"/>
              <a:buNone/>
            </a:pPr>
            <a:r>
              <a:t/>
            </a:r>
            <a:endParaRPr b="0" i="0" sz="800" u="none" cap="none" strike="noStrike">
              <a:solidFill>
                <a:srgbClr val="4895F7"/>
              </a:solidFill>
              <a:latin typeface="Montserrat SemiBold"/>
              <a:ea typeface="Montserrat SemiBold"/>
              <a:cs typeface="Montserrat SemiBold"/>
              <a:sym typeface="Montserrat SemiBold"/>
            </a:endParaRPr>
          </a:p>
          <a:p>
            <a:pPr indent="0" lvl="0" marL="0" marR="0" rtl="0" algn="l">
              <a:lnSpc>
                <a:spcPct val="100000"/>
              </a:lnSpc>
              <a:spcBef>
                <a:spcPts val="1000"/>
              </a:spcBef>
              <a:spcAft>
                <a:spcPts val="0"/>
              </a:spcAft>
              <a:buClr>
                <a:srgbClr val="000000"/>
              </a:buClr>
              <a:buSzPts val="1400"/>
              <a:buFont typeface="Arial"/>
              <a:buNone/>
            </a:pPr>
            <a:r>
              <a:rPr b="0" i="0" lang="uk" sz="1400" u="none" cap="none" strike="noStrike">
                <a:solidFill>
                  <a:srgbClr val="4895F7"/>
                </a:solidFill>
                <a:latin typeface="Montserrat SemiBold"/>
                <a:ea typeface="Montserrat SemiBold"/>
                <a:cs typeface="Montserrat SemiBold"/>
                <a:sym typeface="Montserrat SemiBold"/>
              </a:rPr>
              <a:t>Ситуація. </a:t>
            </a:r>
            <a:r>
              <a:rPr b="0" i="0" lang="uk" sz="1400" u="none" cap="none" strike="noStrike">
                <a:solidFill>
                  <a:srgbClr val="001D35"/>
                </a:solidFill>
                <a:latin typeface="Montserrat SemiBold"/>
                <a:ea typeface="Montserrat SemiBold"/>
                <a:cs typeface="Montserrat SemiBold"/>
                <a:sym typeface="Montserrat SemiBold"/>
              </a:rPr>
              <a:t>У вашій громаді через пошкодження інфраструктури та перебої з електроенергією вода подається нерегулярно. Іноді її немає по кілька годин або навіть цілий день.</a:t>
            </a:r>
            <a:endParaRPr b="0" i="0" sz="1400" u="none" cap="none" strike="noStrike">
              <a:solidFill>
                <a:srgbClr val="001D35"/>
              </a:solidFill>
              <a:latin typeface="Montserrat SemiBold"/>
              <a:ea typeface="Montserrat SemiBold"/>
              <a:cs typeface="Montserrat SemiBold"/>
              <a:sym typeface="Montserrat SemiBold"/>
            </a:endParaRPr>
          </a:p>
          <a:p>
            <a:pPr indent="-317500" lvl="0" marL="457200" marR="0" rtl="0" algn="l">
              <a:lnSpc>
                <a:spcPct val="100000"/>
              </a:lnSpc>
              <a:spcBef>
                <a:spcPts val="1000"/>
              </a:spcBef>
              <a:spcAft>
                <a:spcPts val="0"/>
              </a:spcAft>
              <a:buClr>
                <a:srgbClr val="001D35"/>
              </a:buClr>
              <a:buSzPts val="1400"/>
              <a:buFont typeface="Montserrat"/>
              <a:buChar char="●"/>
            </a:pPr>
            <a:r>
              <a:rPr b="0" i="0" lang="uk" sz="1400" u="none" cap="none" strike="noStrike">
                <a:solidFill>
                  <a:srgbClr val="001D35"/>
                </a:solidFill>
                <a:latin typeface="Montserrat"/>
                <a:ea typeface="Montserrat"/>
                <a:cs typeface="Montserrat"/>
                <a:sym typeface="Montserrat"/>
              </a:rPr>
              <a:t>У школі виникають проблеми з гігієною: немає води для миття рук, туалетів і прибирання.</a:t>
            </a:r>
            <a:endParaRPr b="0" i="0" sz="1400" u="none" cap="none" strike="noStrike">
              <a:solidFill>
                <a:srgbClr val="001D35"/>
              </a:solidFill>
              <a:latin typeface="Montserrat"/>
              <a:ea typeface="Montserrat"/>
              <a:cs typeface="Montserrat"/>
              <a:sym typeface="Montserrat"/>
            </a:endParaRPr>
          </a:p>
          <a:p>
            <a:pPr indent="-317500" lvl="0" marL="457200" marR="0" rtl="0" algn="l">
              <a:lnSpc>
                <a:spcPct val="100000"/>
              </a:lnSpc>
              <a:spcBef>
                <a:spcPts val="1000"/>
              </a:spcBef>
              <a:spcAft>
                <a:spcPts val="0"/>
              </a:spcAft>
              <a:buClr>
                <a:srgbClr val="001D35"/>
              </a:buClr>
              <a:buSzPts val="1400"/>
              <a:buFont typeface="Montserrat"/>
              <a:buChar char="●"/>
            </a:pPr>
            <a:r>
              <a:rPr b="0" i="0" lang="uk" sz="1400" u="none" cap="none" strike="noStrike">
                <a:solidFill>
                  <a:srgbClr val="001D35"/>
                </a:solidFill>
                <a:latin typeface="Montserrat"/>
                <a:ea typeface="Montserrat"/>
                <a:cs typeface="Montserrat"/>
                <a:sym typeface="Montserrat"/>
              </a:rPr>
              <a:t>У лікарні вода потрібна для догляду за пацієнтами, але її не завжди вистачає.</a:t>
            </a:r>
            <a:endParaRPr b="0" i="0" sz="1400" u="none" cap="none" strike="noStrike">
              <a:solidFill>
                <a:srgbClr val="001D35"/>
              </a:solidFill>
              <a:latin typeface="Montserrat"/>
              <a:ea typeface="Montserrat"/>
              <a:cs typeface="Montserrat"/>
              <a:sym typeface="Montserrat"/>
            </a:endParaRPr>
          </a:p>
          <a:p>
            <a:pPr indent="-317500" lvl="0" marL="457200" marR="0" rtl="0" algn="l">
              <a:lnSpc>
                <a:spcPct val="100000"/>
              </a:lnSpc>
              <a:spcBef>
                <a:spcPts val="1000"/>
              </a:spcBef>
              <a:spcAft>
                <a:spcPts val="0"/>
              </a:spcAft>
              <a:buClr>
                <a:srgbClr val="001D35"/>
              </a:buClr>
              <a:buSzPts val="1400"/>
              <a:buFont typeface="Montserrat"/>
              <a:buChar char="●"/>
            </a:pPr>
            <a:r>
              <a:rPr b="0" i="0" lang="uk" sz="1400" u="none" cap="none" strike="noStrike">
                <a:solidFill>
                  <a:srgbClr val="001D35"/>
                </a:solidFill>
                <a:latin typeface="Montserrat"/>
                <a:ea typeface="Montserrat"/>
                <a:cs typeface="Montserrat"/>
                <a:sym typeface="Montserrat"/>
              </a:rPr>
              <a:t>У домівках люди не впевнені: чи безпечна вода, яку вони мають, як її правильно зберігати і чи потрібно її кип’ятити. Частина людей має запас води, а частина — ні.</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2600"/>
              <a:buFont typeface="Arial"/>
              <a:buNone/>
            </a:pPr>
            <a:r>
              <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2600"/>
              <a:buFont typeface="Arial"/>
              <a:buNone/>
            </a:pPr>
            <a:r>
              <a:t/>
            </a:r>
            <a:endParaRPr b="0" i="0" sz="1400" u="none" cap="none" strike="noStrike">
              <a:solidFill>
                <a:srgbClr val="001D35"/>
              </a:solidFill>
              <a:latin typeface="Montserrat"/>
              <a:ea typeface="Montserrat"/>
              <a:cs typeface="Montserrat"/>
              <a:sym typeface="Montserrat"/>
            </a:endParaRPr>
          </a:p>
        </p:txBody>
      </p:sp>
      <p:grpSp>
        <p:nvGrpSpPr>
          <p:cNvPr id="461" name="Google Shape;461;p22"/>
          <p:cNvGrpSpPr/>
          <p:nvPr/>
        </p:nvGrpSpPr>
        <p:grpSpPr>
          <a:xfrm rot="-124883">
            <a:off x="5832404" y="335576"/>
            <a:ext cx="1561239" cy="959752"/>
            <a:chOff x="237272" y="-722907"/>
            <a:chExt cx="8859792" cy="4005644"/>
          </a:xfrm>
        </p:grpSpPr>
        <p:pic>
          <p:nvPicPr>
            <p:cNvPr id="462" name="Google Shape;462;p22" title="reflekcia-yellow.png"/>
            <p:cNvPicPr preferRelativeResize="0"/>
            <p:nvPr/>
          </p:nvPicPr>
          <p:blipFill rotWithShape="1">
            <a:blip r:embed="rId3">
              <a:alphaModFix/>
            </a:blip>
            <a:srcRect b="0" l="0" r="0" t="0"/>
            <a:stretch/>
          </p:blipFill>
          <p:spPr>
            <a:xfrm rot="-1">
              <a:off x="237273" y="-722906"/>
              <a:ext cx="8859791" cy="4005641"/>
            </a:xfrm>
            <a:prstGeom prst="rect">
              <a:avLst/>
            </a:prstGeom>
            <a:noFill/>
            <a:ln>
              <a:noFill/>
            </a:ln>
          </p:spPr>
        </p:pic>
        <p:sp>
          <p:nvSpPr>
            <p:cNvPr id="463" name="Google Shape;463;p22"/>
            <p:cNvSpPr txBox="1"/>
            <p:nvPr/>
          </p:nvSpPr>
          <p:spPr>
            <a:xfrm>
              <a:off x="1091333" y="269720"/>
              <a:ext cx="6990000" cy="18369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207" u="none" cap="none" strike="noStrike">
                  <a:solidFill>
                    <a:srgbClr val="FFFFFF"/>
                  </a:solidFill>
                  <a:latin typeface="Montserrat"/>
                  <a:ea typeface="Montserrat"/>
                  <a:cs typeface="Montserrat"/>
                  <a:sym typeface="Montserrat"/>
                </a:rPr>
                <a:t>Які ризики виникають?</a:t>
              </a:r>
              <a:endParaRPr b="1" i="0" sz="1207" u="none" cap="none" strike="noStrike">
                <a:solidFill>
                  <a:srgbClr val="FFFFFF"/>
                </a:solidFill>
                <a:latin typeface="Montserrat"/>
                <a:ea typeface="Montserrat"/>
                <a:cs typeface="Montserrat"/>
                <a:sym typeface="Montserrat"/>
              </a:endParaRPr>
            </a:p>
          </p:txBody>
        </p:sp>
      </p:grpSp>
      <p:grpSp>
        <p:nvGrpSpPr>
          <p:cNvPr id="464" name="Google Shape;464;p22"/>
          <p:cNvGrpSpPr/>
          <p:nvPr/>
        </p:nvGrpSpPr>
        <p:grpSpPr>
          <a:xfrm rot="136844">
            <a:off x="7076942" y="1161311"/>
            <a:ext cx="1847845" cy="948077"/>
            <a:chOff x="232511" y="-778028"/>
            <a:chExt cx="8859792" cy="4005644"/>
          </a:xfrm>
        </p:grpSpPr>
        <p:pic>
          <p:nvPicPr>
            <p:cNvPr id="465" name="Google Shape;465;p22" title="reflekcia-yellow.png"/>
            <p:cNvPicPr preferRelativeResize="0"/>
            <p:nvPr/>
          </p:nvPicPr>
          <p:blipFill rotWithShape="1">
            <a:blip r:embed="rId3">
              <a:alphaModFix/>
            </a:blip>
            <a:srcRect b="0" l="0" r="0" t="0"/>
            <a:stretch/>
          </p:blipFill>
          <p:spPr>
            <a:xfrm rot="-1">
              <a:off x="232512" y="-778027"/>
              <a:ext cx="8859791" cy="4005641"/>
            </a:xfrm>
            <a:prstGeom prst="rect">
              <a:avLst/>
            </a:prstGeom>
            <a:noFill/>
            <a:ln>
              <a:noFill/>
            </a:ln>
          </p:spPr>
        </p:pic>
        <p:sp>
          <p:nvSpPr>
            <p:cNvPr id="466" name="Google Shape;466;p22"/>
            <p:cNvSpPr txBox="1"/>
            <p:nvPr/>
          </p:nvSpPr>
          <p:spPr>
            <a:xfrm>
              <a:off x="1091333" y="269720"/>
              <a:ext cx="6990000" cy="18594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207" u="none" cap="none" strike="noStrike">
                  <a:solidFill>
                    <a:srgbClr val="FFFFFF"/>
                  </a:solidFill>
                  <a:latin typeface="Montserrat"/>
                  <a:ea typeface="Montserrat"/>
                  <a:cs typeface="Montserrat"/>
                  <a:sym typeface="Montserrat"/>
                </a:rPr>
                <a:t>Хто найбільше постраждає?</a:t>
              </a:r>
              <a:endParaRPr b="1" i="0" sz="1207" u="none" cap="none" strike="noStrike">
                <a:solidFill>
                  <a:srgbClr val="FFFFFF"/>
                </a:solidFill>
                <a:latin typeface="Montserrat"/>
                <a:ea typeface="Montserrat"/>
                <a:cs typeface="Montserrat"/>
                <a:sym typeface="Montserrat"/>
              </a:endParaRPr>
            </a:p>
          </p:txBody>
        </p:sp>
      </p:grpSp>
      <p:grpSp>
        <p:nvGrpSpPr>
          <p:cNvPr id="467" name="Google Shape;467;p22"/>
          <p:cNvGrpSpPr/>
          <p:nvPr/>
        </p:nvGrpSpPr>
        <p:grpSpPr>
          <a:xfrm rot="382426">
            <a:off x="5527634" y="1793084"/>
            <a:ext cx="2170778" cy="947747"/>
            <a:chOff x="237272" y="-722907"/>
            <a:chExt cx="8859792" cy="4005644"/>
          </a:xfrm>
        </p:grpSpPr>
        <p:pic>
          <p:nvPicPr>
            <p:cNvPr id="468" name="Google Shape;468;p22" title="reflekcia-yellow.png"/>
            <p:cNvPicPr preferRelativeResize="0"/>
            <p:nvPr/>
          </p:nvPicPr>
          <p:blipFill rotWithShape="1">
            <a:blip r:embed="rId3">
              <a:alphaModFix/>
            </a:blip>
            <a:srcRect b="0" l="0" r="0" t="0"/>
            <a:stretch/>
          </p:blipFill>
          <p:spPr>
            <a:xfrm rot="-1">
              <a:off x="237273" y="-722906"/>
              <a:ext cx="8859791" cy="4005641"/>
            </a:xfrm>
            <a:prstGeom prst="rect">
              <a:avLst/>
            </a:prstGeom>
            <a:noFill/>
            <a:ln>
              <a:noFill/>
            </a:ln>
          </p:spPr>
        </p:pic>
        <p:sp>
          <p:nvSpPr>
            <p:cNvPr id="469" name="Google Shape;469;p22"/>
            <p:cNvSpPr txBox="1"/>
            <p:nvPr/>
          </p:nvSpPr>
          <p:spPr>
            <a:xfrm>
              <a:off x="1091333" y="269720"/>
              <a:ext cx="6990000" cy="18603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207" u="none" cap="none" strike="noStrike">
                  <a:solidFill>
                    <a:srgbClr val="FFFFFF"/>
                  </a:solidFill>
                  <a:latin typeface="Montserrat"/>
                  <a:ea typeface="Montserrat"/>
                  <a:cs typeface="Montserrat"/>
                  <a:sym typeface="Montserrat"/>
                </a:rPr>
                <a:t>Які дії можуть допомогти зараз?</a:t>
              </a:r>
              <a:endParaRPr b="1" i="0" sz="1207" u="none" cap="none" strike="noStrike">
                <a:solidFill>
                  <a:srgbClr val="FFFFFF"/>
                </a:solidFill>
                <a:latin typeface="Montserrat"/>
                <a:ea typeface="Montserrat"/>
                <a:cs typeface="Montserrat"/>
                <a:sym typeface="Montserrat"/>
              </a:endParaRPr>
            </a:p>
          </p:txBody>
        </p:sp>
      </p:grpSp>
      <p:grpSp>
        <p:nvGrpSpPr>
          <p:cNvPr id="470" name="Google Shape;470;p22"/>
          <p:cNvGrpSpPr/>
          <p:nvPr/>
        </p:nvGrpSpPr>
        <p:grpSpPr>
          <a:xfrm rot="-261336">
            <a:off x="6104395" y="2662736"/>
            <a:ext cx="3161439" cy="1284593"/>
            <a:chOff x="237301" y="-722877"/>
            <a:chExt cx="8859775" cy="3817349"/>
          </a:xfrm>
        </p:grpSpPr>
        <p:pic>
          <p:nvPicPr>
            <p:cNvPr id="471" name="Google Shape;471;p22" title="reflekcia-yellow.png"/>
            <p:cNvPicPr preferRelativeResize="0"/>
            <p:nvPr/>
          </p:nvPicPr>
          <p:blipFill rotWithShape="1">
            <a:blip r:embed="rId3">
              <a:alphaModFix/>
            </a:blip>
            <a:srcRect b="0" l="0" r="0" t="0"/>
            <a:stretch/>
          </p:blipFill>
          <p:spPr>
            <a:xfrm rot="1">
              <a:off x="237302" y="-722876"/>
              <a:ext cx="8859774" cy="3817346"/>
            </a:xfrm>
            <a:prstGeom prst="rect">
              <a:avLst/>
            </a:prstGeom>
            <a:noFill/>
            <a:ln>
              <a:noFill/>
            </a:ln>
          </p:spPr>
        </p:pic>
        <p:sp>
          <p:nvSpPr>
            <p:cNvPr id="472" name="Google Shape;472;p22"/>
            <p:cNvSpPr txBox="1"/>
            <p:nvPr/>
          </p:nvSpPr>
          <p:spPr>
            <a:xfrm>
              <a:off x="1091333" y="269720"/>
              <a:ext cx="6990000" cy="18591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207" u="none" cap="none" strike="noStrike">
                  <a:solidFill>
                    <a:srgbClr val="FFFFFF"/>
                  </a:solidFill>
                  <a:latin typeface="Montserrat"/>
                  <a:ea typeface="Montserrat"/>
                  <a:cs typeface="Montserrat"/>
                  <a:sym typeface="Montserrat"/>
                </a:rPr>
                <a:t>Що можна зробити, щоб бути краще підготовленими в майбутньому?</a:t>
              </a:r>
              <a:endParaRPr b="1" i="0" sz="1307" u="none" cap="none" strike="noStrike">
                <a:solidFill>
                  <a:srgbClr val="FFFFFF"/>
                </a:solidFill>
                <a:latin typeface="Montserrat"/>
                <a:ea typeface="Montserrat"/>
                <a:cs typeface="Montserrat"/>
                <a:sym typeface="Montserrat"/>
              </a:endParaRPr>
            </a:p>
          </p:txBody>
        </p:sp>
      </p:grpSp>
      <p:pic>
        <p:nvPicPr>
          <p:cNvPr id="473" name="Google Shape;473;p22" title="Group (1).png"/>
          <p:cNvPicPr preferRelativeResize="0"/>
          <p:nvPr/>
        </p:nvPicPr>
        <p:blipFill rotWithShape="1">
          <a:blip r:embed="rId4">
            <a:alphaModFix/>
          </a:blip>
          <a:srcRect b="0" l="0" r="0" t="0"/>
          <a:stretch/>
        </p:blipFill>
        <p:spPr>
          <a:xfrm>
            <a:off x="5382425" y="3247050"/>
            <a:ext cx="1161174" cy="16759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477" name="Shape 477"/>
        <p:cNvGrpSpPr/>
        <p:nvPr/>
      </p:nvGrpSpPr>
      <p:grpSpPr>
        <a:xfrm>
          <a:off x="0" y="0"/>
          <a:ext cx="0" cy="0"/>
          <a:chOff x="0" y="0"/>
          <a:chExt cx="0" cy="0"/>
        </a:xfrm>
      </p:grpSpPr>
      <p:pic>
        <p:nvPicPr>
          <p:cNvPr id="478" name="Google Shape;478;p23" title="Vector 35.png"/>
          <p:cNvPicPr preferRelativeResize="0"/>
          <p:nvPr/>
        </p:nvPicPr>
        <p:blipFill rotWithShape="1">
          <a:blip r:embed="rId3">
            <a:alphaModFix/>
          </a:blip>
          <a:srcRect b="0" l="0" r="0" t="0"/>
          <a:stretch/>
        </p:blipFill>
        <p:spPr>
          <a:xfrm>
            <a:off x="5279048" y="330662"/>
            <a:ext cx="3620974" cy="4482176"/>
          </a:xfrm>
          <a:prstGeom prst="rect">
            <a:avLst/>
          </a:prstGeom>
          <a:noFill/>
          <a:ln>
            <a:noFill/>
          </a:ln>
        </p:spPr>
      </p:pic>
      <p:pic>
        <p:nvPicPr>
          <p:cNvPr id="479" name="Google Shape;479;p23" title="Group 309.png"/>
          <p:cNvPicPr preferRelativeResize="0"/>
          <p:nvPr/>
        </p:nvPicPr>
        <p:blipFill rotWithShape="1">
          <a:blip r:embed="rId4">
            <a:alphaModFix/>
          </a:blip>
          <a:srcRect b="0" l="0" r="0" t="0"/>
          <a:stretch/>
        </p:blipFill>
        <p:spPr>
          <a:xfrm>
            <a:off x="5941300" y="760988"/>
            <a:ext cx="1908082" cy="3026924"/>
          </a:xfrm>
          <a:prstGeom prst="rect">
            <a:avLst/>
          </a:prstGeom>
          <a:noFill/>
          <a:ln>
            <a:noFill/>
          </a:ln>
        </p:spPr>
      </p:pic>
      <p:pic>
        <p:nvPicPr>
          <p:cNvPr id="480" name="Google Shape;480;p23" title="Firefly_Gemini Flash_magnifying glass, white background 91569.png"/>
          <p:cNvPicPr preferRelativeResize="0"/>
          <p:nvPr/>
        </p:nvPicPr>
        <p:blipFill rotWithShape="1">
          <a:blip r:embed="rId5">
            <a:alphaModFix/>
          </a:blip>
          <a:srcRect b="0" l="0" r="0" t="0"/>
          <a:stretch/>
        </p:blipFill>
        <p:spPr>
          <a:xfrm rot="-8100000">
            <a:off x="6724260" y="844822"/>
            <a:ext cx="1556457" cy="2859257"/>
          </a:xfrm>
          <a:prstGeom prst="rect">
            <a:avLst/>
          </a:prstGeom>
          <a:noFill/>
          <a:ln>
            <a:noFill/>
          </a:ln>
        </p:spPr>
      </p:pic>
      <p:sp>
        <p:nvSpPr>
          <p:cNvPr id="481" name="Google Shape;481;p23"/>
          <p:cNvSpPr txBox="1"/>
          <p:nvPr/>
        </p:nvSpPr>
        <p:spPr>
          <a:xfrm>
            <a:off x="272825" y="204429"/>
            <a:ext cx="39042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chemeClr val="lt1"/>
                </a:solidFill>
                <a:latin typeface="Montserrat"/>
                <a:ea typeface="Montserrat"/>
                <a:cs typeface="Montserrat"/>
                <a:sym typeface="Montserrat"/>
              </a:rPr>
              <a:t>БЕЗПЕЧНА ВОДА — ЦЕ НЕ ПРИПУЩЕННЯ</a:t>
            </a:r>
            <a:endParaRPr b="1" i="0" sz="2400" u="none" cap="none" strike="noStrike">
              <a:solidFill>
                <a:schemeClr val="lt1"/>
              </a:solidFill>
              <a:latin typeface="Montserrat"/>
              <a:ea typeface="Montserrat"/>
              <a:cs typeface="Montserrat"/>
              <a:sym typeface="Montserrat"/>
            </a:endParaRPr>
          </a:p>
        </p:txBody>
      </p:sp>
      <p:sp>
        <p:nvSpPr>
          <p:cNvPr id="482" name="Google Shape;482;p23"/>
          <p:cNvSpPr txBox="1"/>
          <p:nvPr/>
        </p:nvSpPr>
        <p:spPr>
          <a:xfrm>
            <a:off x="275625" y="-398141"/>
            <a:ext cx="59430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5. ВОДА І ЗДОРОВ’Я</a:t>
            </a:r>
            <a:endParaRPr b="0" i="0" sz="1100" u="none" cap="none" strike="noStrike">
              <a:solidFill>
                <a:schemeClr val="lt1"/>
              </a:solidFill>
              <a:latin typeface="Montserrat Medium"/>
              <a:ea typeface="Montserrat Medium"/>
              <a:cs typeface="Montserrat Medium"/>
              <a:sym typeface="Montserrat Medium"/>
            </a:endParaRPr>
          </a:p>
        </p:txBody>
      </p:sp>
      <p:sp>
        <p:nvSpPr>
          <p:cNvPr id="483" name="Google Shape;483;p23"/>
          <p:cNvSpPr txBox="1"/>
          <p:nvPr/>
        </p:nvSpPr>
        <p:spPr>
          <a:xfrm>
            <a:off x="272825" y="1035549"/>
            <a:ext cx="4723500" cy="126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600" u="none" cap="none" strike="noStrike">
                <a:solidFill>
                  <a:schemeClr val="lt1"/>
                </a:solidFill>
                <a:latin typeface="Montserrat"/>
                <a:ea typeface="Montserrat"/>
                <a:cs typeface="Montserrat"/>
                <a:sym typeface="Montserrat"/>
              </a:rPr>
              <a:t>Чиста на вигляд не означає безпечна.</a:t>
            </a:r>
            <a:endParaRPr b="0" i="0" sz="1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rPr b="0" i="0" lang="uk" sz="1600" u="none" cap="none" strike="noStrike">
                <a:solidFill>
                  <a:schemeClr val="lt1"/>
                </a:solidFill>
                <a:latin typeface="Montserrat"/>
                <a:ea typeface="Montserrat"/>
                <a:cs typeface="Montserrat"/>
                <a:sym typeface="Montserrat"/>
              </a:rPr>
              <a:t>Вода може виглядати прозорою, але містити невидимі ризики.</a:t>
            </a:r>
            <a:endParaRPr b="0" i="0" sz="1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t/>
            </a:r>
            <a:endParaRPr b="0" i="0" sz="1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rPr b="0" i="0" lang="uk" sz="1600" u="none" cap="none" strike="noStrike">
                <a:solidFill>
                  <a:schemeClr val="lt1"/>
                </a:solidFill>
                <a:latin typeface="Montserrat ExtraBold"/>
                <a:ea typeface="Montserrat ExtraBold"/>
                <a:cs typeface="Montserrat ExtraBold"/>
                <a:sym typeface="Montserrat ExtraBold"/>
              </a:rPr>
              <a:t>Причини ризику:</a:t>
            </a:r>
            <a:endParaRPr b="0" i="0" sz="1600" u="none" cap="none" strike="noStrike">
              <a:solidFill>
                <a:schemeClr val="lt1"/>
              </a:solidFill>
              <a:latin typeface="Montserrat ExtraBold"/>
              <a:ea typeface="Montserrat ExtraBold"/>
              <a:cs typeface="Montserrat ExtraBold"/>
              <a:sym typeface="Montserrat ExtraBold"/>
            </a:endParaRPr>
          </a:p>
        </p:txBody>
      </p:sp>
      <p:sp>
        <p:nvSpPr>
          <p:cNvPr id="484" name="Google Shape;484;p23"/>
          <p:cNvSpPr/>
          <p:nvPr/>
        </p:nvSpPr>
        <p:spPr>
          <a:xfrm>
            <a:off x="356529" y="2422750"/>
            <a:ext cx="20688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мікробне </a:t>
            </a:r>
            <a:br>
              <a:rPr b="0" i="0" lang="uk" sz="1200" u="none" cap="none" strike="noStrike">
                <a:solidFill>
                  <a:srgbClr val="0B264A"/>
                </a:solidFill>
                <a:latin typeface="Montserrat Medium"/>
                <a:ea typeface="Montserrat Medium"/>
                <a:cs typeface="Montserrat Medium"/>
                <a:sym typeface="Montserrat Medium"/>
              </a:rPr>
            </a:br>
            <a:r>
              <a:rPr b="0" i="0" lang="uk" sz="1200" u="none" cap="none" strike="noStrike">
                <a:solidFill>
                  <a:srgbClr val="0B264A"/>
                </a:solidFill>
                <a:latin typeface="Montserrat Medium"/>
                <a:ea typeface="Montserrat Medium"/>
                <a:cs typeface="Montserrat Medium"/>
                <a:sym typeface="Montserrat Medium"/>
              </a:rPr>
              <a:t>забруднення</a:t>
            </a:r>
            <a:endParaRPr b="0" i="0" sz="1200" u="none" cap="none" strike="noStrike">
              <a:solidFill>
                <a:srgbClr val="0B264A"/>
              </a:solidFill>
              <a:latin typeface="Montserrat Medium"/>
              <a:ea typeface="Montserrat Medium"/>
              <a:cs typeface="Montserrat Medium"/>
              <a:sym typeface="Montserrat Medium"/>
            </a:endParaRPr>
          </a:p>
        </p:txBody>
      </p:sp>
      <p:sp>
        <p:nvSpPr>
          <p:cNvPr id="485" name="Google Shape;485;p23"/>
          <p:cNvSpPr/>
          <p:nvPr/>
        </p:nvSpPr>
        <p:spPr>
          <a:xfrm>
            <a:off x="368691" y="3070330"/>
            <a:ext cx="44106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аварії на водопровідних або </a:t>
            </a:r>
            <a:br>
              <a:rPr b="0" i="0" lang="uk" sz="1200" u="none" cap="none" strike="noStrike">
                <a:solidFill>
                  <a:srgbClr val="0B264A"/>
                </a:solidFill>
                <a:latin typeface="Montserrat Medium"/>
                <a:ea typeface="Montserrat Medium"/>
                <a:cs typeface="Montserrat Medium"/>
                <a:sym typeface="Montserrat Medium"/>
              </a:rPr>
            </a:br>
            <a:r>
              <a:rPr b="0" i="0" lang="uk" sz="1200" u="none" cap="none" strike="noStrike">
                <a:solidFill>
                  <a:srgbClr val="0B264A"/>
                </a:solidFill>
                <a:latin typeface="Montserrat Medium"/>
                <a:ea typeface="Montserrat Medium"/>
                <a:cs typeface="Montserrat Medium"/>
                <a:sym typeface="Montserrat Medium"/>
              </a:rPr>
              <a:t>каналізаційних мережах</a:t>
            </a:r>
            <a:endParaRPr b="0" i="0" sz="1200" u="none" cap="none" strike="noStrike">
              <a:solidFill>
                <a:srgbClr val="0B264A"/>
              </a:solidFill>
              <a:latin typeface="Montserrat Medium"/>
              <a:ea typeface="Montserrat Medium"/>
              <a:cs typeface="Montserrat Medium"/>
              <a:sym typeface="Montserrat Medium"/>
            </a:endParaRPr>
          </a:p>
        </p:txBody>
      </p:sp>
      <p:sp>
        <p:nvSpPr>
          <p:cNvPr id="486" name="Google Shape;486;p23"/>
          <p:cNvSpPr/>
          <p:nvPr/>
        </p:nvSpPr>
        <p:spPr>
          <a:xfrm>
            <a:off x="2498677" y="2422755"/>
            <a:ext cx="22632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пошкоджені </a:t>
            </a:r>
            <a:br>
              <a:rPr b="0" i="0" lang="uk" sz="1200" u="none" cap="none" strike="noStrike">
                <a:solidFill>
                  <a:srgbClr val="0B264A"/>
                </a:solidFill>
                <a:latin typeface="Montserrat Medium"/>
                <a:ea typeface="Montserrat Medium"/>
                <a:cs typeface="Montserrat Medium"/>
                <a:sym typeface="Montserrat Medium"/>
              </a:rPr>
            </a:br>
            <a:r>
              <a:rPr b="0" i="0" lang="uk" sz="1200" u="none" cap="none" strike="noStrike">
                <a:solidFill>
                  <a:srgbClr val="0B264A"/>
                </a:solidFill>
                <a:latin typeface="Montserrat Medium"/>
                <a:ea typeface="Montserrat Medium"/>
                <a:cs typeface="Montserrat Medium"/>
                <a:sym typeface="Montserrat Medium"/>
              </a:rPr>
              <a:t>чи старі труби</a:t>
            </a:r>
            <a:endParaRPr b="0" i="0" sz="1200" u="none" cap="none" strike="noStrike">
              <a:solidFill>
                <a:srgbClr val="0B264A"/>
              </a:solidFill>
              <a:latin typeface="Montserrat Medium"/>
              <a:ea typeface="Montserrat Medium"/>
              <a:cs typeface="Montserrat Medium"/>
              <a:sym typeface="Montserrat Medium"/>
            </a:endParaRPr>
          </a:p>
        </p:txBody>
      </p:sp>
      <p:sp>
        <p:nvSpPr>
          <p:cNvPr id="487" name="Google Shape;487;p23"/>
          <p:cNvSpPr/>
          <p:nvPr/>
        </p:nvSpPr>
        <p:spPr>
          <a:xfrm>
            <a:off x="356529" y="3717915"/>
            <a:ext cx="20220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перебої у водопостачанні</a:t>
            </a:r>
            <a:endParaRPr b="0" i="0" sz="1200" u="none" cap="none" strike="noStrike">
              <a:solidFill>
                <a:srgbClr val="0B264A"/>
              </a:solidFill>
              <a:latin typeface="Montserrat Medium"/>
              <a:ea typeface="Montserrat Medium"/>
              <a:cs typeface="Montserrat Medium"/>
              <a:sym typeface="Montserrat Medium"/>
            </a:endParaRPr>
          </a:p>
        </p:txBody>
      </p:sp>
      <p:sp>
        <p:nvSpPr>
          <p:cNvPr id="488" name="Google Shape;488;p23"/>
          <p:cNvSpPr/>
          <p:nvPr/>
        </p:nvSpPr>
        <p:spPr>
          <a:xfrm>
            <a:off x="2460100" y="3717915"/>
            <a:ext cx="23190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неправильне </a:t>
            </a:r>
            <a:br>
              <a:rPr b="0" i="0" lang="uk" sz="1200" u="none" cap="none" strike="noStrike">
                <a:solidFill>
                  <a:srgbClr val="0B264A"/>
                </a:solidFill>
                <a:latin typeface="Montserrat Medium"/>
                <a:ea typeface="Montserrat Medium"/>
                <a:cs typeface="Montserrat Medium"/>
                <a:sym typeface="Montserrat Medium"/>
              </a:rPr>
            </a:br>
            <a:r>
              <a:rPr b="0" i="0" lang="uk" sz="1200" u="none" cap="none" strike="noStrike">
                <a:solidFill>
                  <a:srgbClr val="0B264A"/>
                </a:solidFill>
                <a:latin typeface="Montserrat Medium"/>
                <a:ea typeface="Montserrat Medium"/>
                <a:cs typeface="Montserrat Medium"/>
                <a:sym typeface="Montserrat Medium"/>
              </a:rPr>
              <a:t>зберігання води</a:t>
            </a:r>
            <a:endParaRPr b="0" i="0" sz="1200" u="none" cap="none" strike="noStrike">
              <a:solidFill>
                <a:srgbClr val="0B264A"/>
              </a:solidFill>
              <a:latin typeface="Montserrat Medium"/>
              <a:ea typeface="Montserrat Medium"/>
              <a:cs typeface="Montserrat Medium"/>
              <a:sym typeface="Montserrat Medium"/>
            </a:endParaRPr>
          </a:p>
        </p:txBody>
      </p:sp>
      <p:sp>
        <p:nvSpPr>
          <p:cNvPr id="489" name="Google Shape;489;p23"/>
          <p:cNvSpPr/>
          <p:nvPr/>
        </p:nvSpPr>
        <p:spPr>
          <a:xfrm>
            <a:off x="356525" y="4365500"/>
            <a:ext cx="4410600" cy="556500"/>
          </a:xfrm>
          <a:prstGeom prst="roundRect">
            <a:avLst>
              <a:gd fmla="val 24353" name="adj"/>
            </a:avLst>
          </a:prstGeom>
          <a:solidFill>
            <a:srgbClr val="FFFFFF">
              <a:alpha val="85098"/>
            </a:srgbClr>
          </a:solidFill>
          <a:ln>
            <a:noFill/>
          </a:ln>
        </p:spPr>
        <p:txBody>
          <a:bodyPr anchorCtr="0" anchor="ctr" bIns="77875" lIns="7200" spcFirstLastPara="1" rIns="7200"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0" i="0" lang="uk" sz="1200" u="none" cap="none" strike="noStrike">
                <a:solidFill>
                  <a:srgbClr val="0B264A"/>
                </a:solidFill>
                <a:latin typeface="Montserrat Medium"/>
                <a:ea typeface="Montserrat Medium"/>
                <a:cs typeface="Montserrat Medium"/>
                <a:sym typeface="Montserrat Medium"/>
              </a:rPr>
              <a:t>використання води з неперевіреного джерела</a:t>
            </a:r>
            <a:endParaRPr b="0" i="0" sz="1200" u="none" cap="none" strike="noStrike">
              <a:solidFill>
                <a:srgbClr val="0B264A"/>
              </a:solidFill>
              <a:latin typeface="Montserrat Medium"/>
              <a:ea typeface="Montserrat Medium"/>
              <a:cs typeface="Montserrat Medium"/>
              <a:sym typeface="Montserrat Medium"/>
            </a:endParaRPr>
          </a:p>
        </p:txBody>
      </p:sp>
      <p:pic>
        <p:nvPicPr>
          <p:cNvPr id="490" name="Google Shape;490;p23" title="Group 163.png"/>
          <p:cNvPicPr preferRelativeResize="0"/>
          <p:nvPr/>
        </p:nvPicPr>
        <p:blipFill rotWithShape="1">
          <a:blip r:embed="rId6">
            <a:alphaModFix/>
          </a:blip>
          <a:srcRect b="0" l="0" r="0" t="0"/>
          <a:stretch/>
        </p:blipFill>
        <p:spPr>
          <a:xfrm rot="6970210">
            <a:off x="6536379" y="2622939"/>
            <a:ext cx="546468" cy="608820"/>
          </a:xfrm>
          <a:prstGeom prst="rect">
            <a:avLst/>
          </a:prstGeom>
          <a:noFill/>
          <a:ln>
            <a:noFill/>
          </a:ln>
        </p:spPr>
      </p:pic>
      <p:pic>
        <p:nvPicPr>
          <p:cNvPr id="491" name="Google Shape;491;p23" title="Group 167.png"/>
          <p:cNvPicPr preferRelativeResize="0"/>
          <p:nvPr/>
        </p:nvPicPr>
        <p:blipFill rotWithShape="1">
          <a:blip r:embed="rId7">
            <a:alphaModFix/>
          </a:blip>
          <a:srcRect b="0" l="0" r="0" t="0"/>
          <a:stretch/>
        </p:blipFill>
        <p:spPr>
          <a:xfrm>
            <a:off x="7034260" y="2230906"/>
            <a:ext cx="337795" cy="220251"/>
          </a:xfrm>
          <a:prstGeom prst="rect">
            <a:avLst/>
          </a:prstGeom>
          <a:noFill/>
          <a:ln>
            <a:noFill/>
          </a:ln>
        </p:spPr>
      </p:pic>
      <p:pic>
        <p:nvPicPr>
          <p:cNvPr id="492" name="Google Shape;492;p23" title="Group 165.png"/>
          <p:cNvPicPr preferRelativeResize="0"/>
          <p:nvPr/>
        </p:nvPicPr>
        <p:blipFill rotWithShape="1">
          <a:blip r:embed="rId8">
            <a:alphaModFix/>
          </a:blip>
          <a:srcRect b="0" l="0" r="0" t="0"/>
          <a:stretch/>
        </p:blipFill>
        <p:spPr>
          <a:xfrm>
            <a:off x="6824585" y="2450780"/>
            <a:ext cx="141508" cy="141508"/>
          </a:xfrm>
          <a:prstGeom prst="rect">
            <a:avLst/>
          </a:prstGeom>
          <a:noFill/>
          <a:ln>
            <a:noFill/>
          </a:ln>
        </p:spPr>
      </p:pic>
      <p:pic>
        <p:nvPicPr>
          <p:cNvPr id="493" name="Google Shape;493;p23" title="Group 164.png"/>
          <p:cNvPicPr preferRelativeResize="0"/>
          <p:nvPr/>
        </p:nvPicPr>
        <p:blipFill rotWithShape="1">
          <a:blip r:embed="rId9">
            <a:alphaModFix/>
          </a:blip>
          <a:srcRect b="0" l="0" r="0" t="0"/>
          <a:stretch/>
        </p:blipFill>
        <p:spPr>
          <a:xfrm>
            <a:off x="7091889" y="2610605"/>
            <a:ext cx="358137" cy="252520"/>
          </a:xfrm>
          <a:prstGeom prst="rect">
            <a:avLst/>
          </a:prstGeom>
          <a:noFill/>
          <a:ln>
            <a:noFill/>
          </a:ln>
        </p:spPr>
      </p:pic>
      <p:sp>
        <p:nvSpPr>
          <p:cNvPr id="494" name="Google Shape;494;p23"/>
          <p:cNvSpPr/>
          <p:nvPr/>
        </p:nvSpPr>
        <p:spPr>
          <a:xfrm>
            <a:off x="5084838" y="3962300"/>
            <a:ext cx="3621000" cy="959700"/>
          </a:xfrm>
          <a:prstGeom prst="roundRect">
            <a:avLst>
              <a:gd fmla="val 12878" name="adj"/>
            </a:avLst>
          </a:prstGeom>
          <a:solidFill>
            <a:srgbClr val="FFC1D3"/>
          </a:solidFill>
          <a:ln>
            <a:noFill/>
          </a:ln>
        </p:spPr>
        <p:txBody>
          <a:bodyPr anchorCtr="0" anchor="ctr" bIns="77875" lIns="77875" spcFirstLastPara="1" rIns="77875" wrap="square" tIns="77875">
            <a:noAutofit/>
          </a:bodyPr>
          <a:lstStyle/>
          <a:p>
            <a:pPr indent="0" lvl="0" marL="0" marR="0" rtl="0" algn="ctr">
              <a:lnSpc>
                <a:spcPct val="100000"/>
              </a:lnSpc>
              <a:spcBef>
                <a:spcPts val="0"/>
              </a:spcBef>
              <a:spcAft>
                <a:spcPts val="0"/>
              </a:spcAft>
              <a:buClr>
                <a:schemeClr val="dk1"/>
              </a:buClr>
              <a:buSzPts val="2600"/>
              <a:buFont typeface="Arial"/>
              <a:buNone/>
            </a:pPr>
            <a:r>
              <a:rPr b="1" i="0" lang="uk" sz="1200" u="none" cap="none" strike="noStrike">
                <a:solidFill>
                  <a:srgbClr val="0B264A"/>
                </a:solidFill>
                <a:latin typeface="Montserrat"/>
                <a:ea typeface="Montserrat"/>
                <a:cs typeface="Montserrat"/>
                <a:sym typeface="Montserrat"/>
              </a:rPr>
              <a:t>Завжди користуйтеся перевіреними джерелами води та дотримуйтеся рекомендацій дорослих і служб водопостачання.</a:t>
            </a:r>
            <a:endParaRPr b="1" i="0" sz="1200" u="none" cap="none" strike="noStrike">
              <a:solidFill>
                <a:srgbClr val="0B264A"/>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4"/>
          <p:cNvSpPr txBox="1"/>
          <p:nvPr/>
        </p:nvSpPr>
        <p:spPr>
          <a:xfrm>
            <a:off x="352025" y="269869"/>
            <a:ext cx="60129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000" u="none" cap="none" strike="noStrike">
                <a:solidFill>
                  <a:srgbClr val="001D35"/>
                </a:solidFill>
                <a:latin typeface="Montserrat"/>
                <a:ea typeface="Montserrat"/>
                <a:cs typeface="Montserrat"/>
                <a:sym typeface="Montserrat"/>
              </a:rPr>
              <a:t>НЕБЕЗПЕЧНА ВОДА — РИЗИК НЕ ЛИШЕ ДЛЯ ОДНІЄЇ ЛЮДИНИ, А Й ДЛЯ ГРОМАДИ</a:t>
            </a:r>
            <a:endParaRPr b="1" i="0" sz="2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000" u="none" cap="none" strike="noStrike">
              <a:solidFill>
                <a:srgbClr val="001D35"/>
              </a:solidFill>
              <a:latin typeface="Montserrat"/>
              <a:ea typeface="Montserrat"/>
              <a:cs typeface="Montserrat"/>
              <a:sym typeface="Montserrat"/>
            </a:endParaRPr>
          </a:p>
        </p:txBody>
      </p:sp>
      <p:sp>
        <p:nvSpPr>
          <p:cNvPr id="500" name="Google Shape;500;p24"/>
          <p:cNvSpPr txBox="1"/>
          <p:nvPr/>
        </p:nvSpPr>
        <p:spPr>
          <a:xfrm>
            <a:off x="352025" y="1108870"/>
            <a:ext cx="6613500" cy="26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1000"/>
              </a:spcAft>
              <a:buClr>
                <a:srgbClr val="000000"/>
              </a:buClr>
              <a:buSzPts val="1800"/>
              <a:buFont typeface="Arial"/>
              <a:buNone/>
            </a:pPr>
            <a:r>
              <a:rPr b="1" i="0" lang="uk" sz="1800" u="none" cap="none" strike="noStrike">
                <a:solidFill>
                  <a:srgbClr val="001D35"/>
                </a:solidFill>
                <a:latin typeface="Montserrat"/>
                <a:ea typeface="Montserrat"/>
                <a:cs typeface="Montserrat"/>
                <a:sym typeface="Montserrat"/>
              </a:rPr>
              <a:t>Безпечна вода потрібна для:</a:t>
            </a:r>
            <a:endParaRPr b="1" i="0" sz="1800" u="none" cap="none" strike="noStrike">
              <a:solidFill>
                <a:srgbClr val="001D35"/>
              </a:solidFill>
              <a:latin typeface="Montserrat"/>
              <a:ea typeface="Montserrat"/>
              <a:cs typeface="Montserrat"/>
              <a:sym typeface="Montserrat"/>
            </a:endParaRPr>
          </a:p>
        </p:txBody>
      </p:sp>
      <p:pic>
        <p:nvPicPr>
          <p:cNvPr id="501" name="Google Shape;501;p24" title="Vector 33.png"/>
          <p:cNvPicPr preferRelativeResize="0"/>
          <p:nvPr/>
        </p:nvPicPr>
        <p:blipFill rotWithShape="1">
          <a:blip r:embed="rId3">
            <a:alphaModFix/>
          </a:blip>
          <a:srcRect b="0" l="0" r="0" t="0"/>
          <a:stretch/>
        </p:blipFill>
        <p:spPr>
          <a:xfrm>
            <a:off x="334700" y="1539625"/>
            <a:ext cx="1986147" cy="1631283"/>
          </a:xfrm>
          <a:prstGeom prst="rect">
            <a:avLst/>
          </a:prstGeom>
          <a:noFill/>
          <a:ln>
            <a:noFill/>
          </a:ln>
        </p:spPr>
      </p:pic>
      <p:pic>
        <p:nvPicPr>
          <p:cNvPr id="502" name="Google Shape;502;p24" title="Vector 33.png"/>
          <p:cNvPicPr preferRelativeResize="0"/>
          <p:nvPr/>
        </p:nvPicPr>
        <p:blipFill rotWithShape="1">
          <a:blip r:embed="rId3">
            <a:alphaModFix/>
          </a:blip>
          <a:srcRect b="-1440" l="0" r="0" t="1440"/>
          <a:stretch/>
        </p:blipFill>
        <p:spPr>
          <a:xfrm rot="10800000">
            <a:off x="334700" y="3290542"/>
            <a:ext cx="1986147" cy="1631283"/>
          </a:xfrm>
          <a:prstGeom prst="rect">
            <a:avLst/>
          </a:prstGeom>
          <a:noFill/>
          <a:ln>
            <a:noFill/>
          </a:ln>
        </p:spPr>
      </p:pic>
      <p:pic>
        <p:nvPicPr>
          <p:cNvPr id="503" name="Google Shape;503;p24" title="Vector 33.png"/>
          <p:cNvPicPr preferRelativeResize="0"/>
          <p:nvPr/>
        </p:nvPicPr>
        <p:blipFill rotWithShape="1">
          <a:blip r:embed="rId3">
            <a:alphaModFix/>
          </a:blip>
          <a:srcRect b="0" l="0" r="0" t="0"/>
          <a:stretch/>
        </p:blipFill>
        <p:spPr>
          <a:xfrm rot="10800000">
            <a:off x="2448322" y="1539626"/>
            <a:ext cx="1986147" cy="1631283"/>
          </a:xfrm>
          <a:prstGeom prst="rect">
            <a:avLst/>
          </a:prstGeom>
          <a:noFill/>
          <a:ln>
            <a:noFill/>
          </a:ln>
        </p:spPr>
      </p:pic>
      <p:pic>
        <p:nvPicPr>
          <p:cNvPr id="504" name="Google Shape;504;p24" title="Vector 33.png"/>
          <p:cNvPicPr preferRelativeResize="0"/>
          <p:nvPr/>
        </p:nvPicPr>
        <p:blipFill rotWithShape="1">
          <a:blip r:embed="rId3">
            <a:alphaModFix/>
          </a:blip>
          <a:srcRect b="-1440" l="0" r="0" t="1440"/>
          <a:stretch/>
        </p:blipFill>
        <p:spPr>
          <a:xfrm>
            <a:off x="2448322" y="3290541"/>
            <a:ext cx="1986147" cy="1631283"/>
          </a:xfrm>
          <a:prstGeom prst="rect">
            <a:avLst/>
          </a:prstGeom>
          <a:noFill/>
          <a:ln>
            <a:noFill/>
          </a:ln>
        </p:spPr>
      </p:pic>
      <p:pic>
        <p:nvPicPr>
          <p:cNvPr id="505" name="Google Shape;505;p24" title="Vector 33.png"/>
          <p:cNvPicPr preferRelativeResize="0"/>
          <p:nvPr/>
        </p:nvPicPr>
        <p:blipFill rotWithShape="1">
          <a:blip r:embed="rId3">
            <a:alphaModFix/>
          </a:blip>
          <a:srcRect b="0" l="0" r="0" t="0"/>
          <a:stretch/>
        </p:blipFill>
        <p:spPr>
          <a:xfrm>
            <a:off x="4546228" y="1539625"/>
            <a:ext cx="1986147" cy="1631283"/>
          </a:xfrm>
          <a:prstGeom prst="rect">
            <a:avLst/>
          </a:prstGeom>
          <a:noFill/>
          <a:ln>
            <a:noFill/>
          </a:ln>
        </p:spPr>
      </p:pic>
      <p:pic>
        <p:nvPicPr>
          <p:cNvPr id="506" name="Google Shape;506;p24" title="Vector 33.png"/>
          <p:cNvPicPr preferRelativeResize="0"/>
          <p:nvPr/>
        </p:nvPicPr>
        <p:blipFill rotWithShape="1">
          <a:blip r:embed="rId3">
            <a:alphaModFix/>
          </a:blip>
          <a:srcRect b="-1440" l="0" r="0" t="1440"/>
          <a:stretch/>
        </p:blipFill>
        <p:spPr>
          <a:xfrm rot="10800000">
            <a:off x="4546228" y="3290542"/>
            <a:ext cx="1986147" cy="1631283"/>
          </a:xfrm>
          <a:prstGeom prst="rect">
            <a:avLst/>
          </a:prstGeom>
          <a:noFill/>
          <a:ln>
            <a:noFill/>
          </a:ln>
        </p:spPr>
      </p:pic>
      <p:pic>
        <p:nvPicPr>
          <p:cNvPr id="507" name="Google Shape;507;p24" title="Group (1).png"/>
          <p:cNvPicPr preferRelativeResize="0"/>
          <p:nvPr/>
        </p:nvPicPr>
        <p:blipFill rotWithShape="1">
          <a:blip r:embed="rId4">
            <a:alphaModFix/>
          </a:blip>
          <a:srcRect b="0" l="0" r="0" t="0"/>
          <a:stretch/>
        </p:blipFill>
        <p:spPr>
          <a:xfrm>
            <a:off x="7240750" y="2769750"/>
            <a:ext cx="1627900" cy="2349574"/>
          </a:xfrm>
          <a:prstGeom prst="rect">
            <a:avLst/>
          </a:prstGeom>
          <a:noFill/>
          <a:ln>
            <a:noFill/>
          </a:ln>
        </p:spPr>
      </p:pic>
      <p:sp>
        <p:nvSpPr>
          <p:cNvPr id="508" name="Google Shape;508;p24"/>
          <p:cNvSpPr txBox="1"/>
          <p:nvPr/>
        </p:nvSpPr>
        <p:spPr>
          <a:xfrm>
            <a:off x="925366" y="2837918"/>
            <a:ext cx="7080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ПИТТЯ</a:t>
            </a:r>
            <a:endParaRPr b="1" i="0" sz="1000" u="none" cap="none" strike="noStrike">
              <a:solidFill>
                <a:schemeClr val="dk1"/>
              </a:solidFill>
              <a:latin typeface="Montserrat"/>
              <a:ea typeface="Montserrat"/>
              <a:cs typeface="Montserrat"/>
              <a:sym typeface="Montserrat"/>
            </a:endParaRPr>
          </a:p>
        </p:txBody>
      </p:sp>
      <p:sp>
        <p:nvSpPr>
          <p:cNvPr id="509" name="Google Shape;509;p24"/>
          <p:cNvSpPr txBox="1"/>
          <p:nvPr/>
        </p:nvSpPr>
        <p:spPr>
          <a:xfrm>
            <a:off x="2568047" y="2838034"/>
            <a:ext cx="17736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ПРИГОТУВАННЯ ЇЖІ</a:t>
            </a:r>
            <a:endParaRPr b="1" i="0" sz="1000" u="none" cap="none" strike="noStrike">
              <a:solidFill>
                <a:schemeClr val="dk1"/>
              </a:solidFill>
              <a:latin typeface="Montserrat"/>
              <a:ea typeface="Montserrat"/>
              <a:cs typeface="Montserrat"/>
              <a:sym typeface="Montserrat"/>
            </a:endParaRPr>
          </a:p>
        </p:txBody>
      </p:sp>
      <p:sp>
        <p:nvSpPr>
          <p:cNvPr id="510" name="Google Shape;510;p24"/>
          <p:cNvSpPr txBox="1"/>
          <p:nvPr/>
        </p:nvSpPr>
        <p:spPr>
          <a:xfrm>
            <a:off x="4698832" y="2827595"/>
            <a:ext cx="16278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МИТТЯ РУК</a:t>
            </a:r>
            <a:endParaRPr b="1" i="0" sz="1000" u="none" cap="none" strike="noStrike">
              <a:solidFill>
                <a:schemeClr val="dk1"/>
              </a:solidFill>
              <a:latin typeface="Montserrat"/>
              <a:ea typeface="Montserrat"/>
              <a:cs typeface="Montserrat"/>
              <a:sym typeface="Montserrat"/>
            </a:endParaRPr>
          </a:p>
        </p:txBody>
      </p:sp>
      <p:sp>
        <p:nvSpPr>
          <p:cNvPr id="511" name="Google Shape;511;p24"/>
          <p:cNvSpPr txBox="1"/>
          <p:nvPr/>
        </p:nvSpPr>
        <p:spPr>
          <a:xfrm>
            <a:off x="881678" y="4591600"/>
            <a:ext cx="8922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ГІГІЄНИ</a:t>
            </a:r>
            <a:endParaRPr b="1" i="0" sz="1000" u="none" cap="none" strike="noStrike">
              <a:solidFill>
                <a:schemeClr val="dk1"/>
              </a:solidFill>
              <a:latin typeface="Montserrat"/>
              <a:ea typeface="Montserrat"/>
              <a:cs typeface="Montserrat"/>
              <a:sym typeface="Montserrat"/>
            </a:endParaRPr>
          </a:p>
        </p:txBody>
      </p:sp>
      <p:sp>
        <p:nvSpPr>
          <p:cNvPr id="512" name="Google Shape;512;p24"/>
          <p:cNvSpPr txBox="1"/>
          <p:nvPr/>
        </p:nvSpPr>
        <p:spPr>
          <a:xfrm>
            <a:off x="2574321" y="4567395"/>
            <a:ext cx="16278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ПРИБИРАННЯ</a:t>
            </a:r>
            <a:endParaRPr b="1" i="0" sz="1000" u="none" cap="none" strike="noStrike">
              <a:solidFill>
                <a:schemeClr val="dk1"/>
              </a:solidFill>
              <a:latin typeface="Montserrat"/>
              <a:ea typeface="Montserrat"/>
              <a:cs typeface="Montserrat"/>
              <a:sym typeface="Montserrat"/>
            </a:endParaRPr>
          </a:p>
        </p:txBody>
      </p:sp>
      <p:sp>
        <p:nvSpPr>
          <p:cNvPr id="513" name="Google Shape;513;p24"/>
          <p:cNvSpPr txBox="1"/>
          <p:nvPr/>
        </p:nvSpPr>
        <p:spPr>
          <a:xfrm>
            <a:off x="4437304" y="4428715"/>
            <a:ext cx="2182200" cy="400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000" u="none" cap="none" strike="noStrike">
                <a:solidFill>
                  <a:schemeClr val="dk1"/>
                </a:solidFill>
                <a:latin typeface="Montserrat"/>
                <a:ea typeface="Montserrat"/>
                <a:cs typeface="Montserrat"/>
                <a:sym typeface="Montserrat"/>
              </a:rPr>
              <a:t>РОБОТИ ГРОМАДСЬКИХ ЗАКЛАДІВ</a:t>
            </a:r>
            <a:endParaRPr b="1" i="0" sz="1000" u="none" cap="none" strike="noStrike">
              <a:solidFill>
                <a:schemeClr val="dk1"/>
              </a:solidFill>
              <a:latin typeface="Montserrat"/>
              <a:ea typeface="Montserrat"/>
              <a:cs typeface="Montserrat"/>
              <a:sym typeface="Montserrat"/>
            </a:endParaRPr>
          </a:p>
        </p:txBody>
      </p:sp>
      <p:pic>
        <p:nvPicPr>
          <p:cNvPr id="514" name="Google Shape;514;p24" title="Group 252.png"/>
          <p:cNvPicPr preferRelativeResize="0"/>
          <p:nvPr/>
        </p:nvPicPr>
        <p:blipFill rotWithShape="1">
          <a:blip r:embed="rId5">
            <a:alphaModFix/>
          </a:blip>
          <a:srcRect b="0" l="0" r="0" t="0"/>
          <a:stretch/>
        </p:blipFill>
        <p:spPr>
          <a:xfrm flipH="1" rot="4543509">
            <a:off x="5080481" y="1588729"/>
            <a:ext cx="917637" cy="1533066"/>
          </a:xfrm>
          <a:prstGeom prst="rect">
            <a:avLst/>
          </a:prstGeom>
          <a:noFill/>
          <a:ln>
            <a:noFill/>
          </a:ln>
        </p:spPr>
      </p:pic>
      <p:pic>
        <p:nvPicPr>
          <p:cNvPr id="515" name="Google Shape;515;p24" title="Group 309.png"/>
          <p:cNvPicPr preferRelativeResize="0"/>
          <p:nvPr/>
        </p:nvPicPr>
        <p:blipFill rotWithShape="1">
          <a:blip r:embed="rId6">
            <a:alphaModFix/>
          </a:blip>
          <a:srcRect b="0" l="0" r="0" t="0"/>
          <a:stretch/>
        </p:blipFill>
        <p:spPr>
          <a:xfrm>
            <a:off x="951385" y="1724884"/>
            <a:ext cx="656002" cy="1040727"/>
          </a:xfrm>
          <a:prstGeom prst="rect">
            <a:avLst/>
          </a:prstGeom>
          <a:noFill/>
          <a:ln>
            <a:noFill/>
          </a:ln>
        </p:spPr>
      </p:pic>
      <p:pic>
        <p:nvPicPr>
          <p:cNvPr id="516" name="Google Shape;516;p24"/>
          <p:cNvPicPr preferRelativeResize="0"/>
          <p:nvPr/>
        </p:nvPicPr>
        <p:blipFill rotWithShape="1">
          <a:blip r:embed="rId7">
            <a:alphaModFix/>
          </a:blip>
          <a:srcRect b="0" l="0" r="0" t="0"/>
          <a:stretch/>
        </p:blipFill>
        <p:spPr>
          <a:xfrm>
            <a:off x="3036326" y="1539616"/>
            <a:ext cx="1313993" cy="1150608"/>
          </a:xfrm>
          <a:prstGeom prst="rect">
            <a:avLst/>
          </a:prstGeom>
          <a:noFill/>
          <a:ln>
            <a:noFill/>
          </a:ln>
        </p:spPr>
      </p:pic>
      <p:pic>
        <p:nvPicPr>
          <p:cNvPr id="517" name="Google Shape;517;p24" title="Group 120.png"/>
          <p:cNvPicPr preferRelativeResize="0"/>
          <p:nvPr/>
        </p:nvPicPr>
        <p:blipFill rotWithShape="1">
          <a:blip r:embed="rId8">
            <a:alphaModFix/>
          </a:blip>
          <a:srcRect b="0" l="0" r="0" t="0"/>
          <a:stretch/>
        </p:blipFill>
        <p:spPr>
          <a:xfrm>
            <a:off x="2753200" y="2203503"/>
            <a:ext cx="908231" cy="566257"/>
          </a:xfrm>
          <a:prstGeom prst="rect">
            <a:avLst/>
          </a:prstGeom>
          <a:noFill/>
          <a:ln>
            <a:noFill/>
          </a:ln>
        </p:spPr>
      </p:pic>
      <p:pic>
        <p:nvPicPr>
          <p:cNvPr id="518" name="Google Shape;518;p24"/>
          <p:cNvPicPr preferRelativeResize="0"/>
          <p:nvPr/>
        </p:nvPicPr>
        <p:blipFill rotWithShape="1">
          <a:blip r:embed="rId9">
            <a:alphaModFix/>
          </a:blip>
          <a:srcRect b="0" l="0" r="0" t="0"/>
          <a:stretch/>
        </p:blipFill>
        <p:spPr>
          <a:xfrm>
            <a:off x="2631457" y="3899950"/>
            <a:ext cx="513895" cy="577501"/>
          </a:xfrm>
          <a:prstGeom prst="rect">
            <a:avLst/>
          </a:prstGeom>
          <a:noFill/>
          <a:ln>
            <a:noFill/>
          </a:ln>
        </p:spPr>
      </p:pic>
      <p:pic>
        <p:nvPicPr>
          <p:cNvPr id="519" name="Google Shape;519;p24" title="Firefly_Gemini Flash_white shower head, white background 91569.png"/>
          <p:cNvPicPr preferRelativeResize="0"/>
          <p:nvPr/>
        </p:nvPicPr>
        <p:blipFill rotWithShape="1">
          <a:blip r:embed="rId10">
            <a:alphaModFix/>
          </a:blip>
          <a:srcRect b="0" l="0" r="0" t="0"/>
          <a:stretch/>
        </p:blipFill>
        <p:spPr>
          <a:xfrm flipH="1" rot="-4105638">
            <a:off x="1030364" y="3241151"/>
            <a:ext cx="693624" cy="1566705"/>
          </a:xfrm>
          <a:prstGeom prst="rect">
            <a:avLst/>
          </a:prstGeom>
          <a:noFill/>
          <a:ln>
            <a:noFill/>
          </a:ln>
        </p:spPr>
      </p:pic>
      <p:sp>
        <p:nvSpPr>
          <p:cNvPr id="520" name="Google Shape;520;p24"/>
          <p:cNvSpPr/>
          <p:nvPr/>
        </p:nvSpPr>
        <p:spPr>
          <a:xfrm flipH="1" rot="2437960">
            <a:off x="929185" y="4335567"/>
            <a:ext cx="178284" cy="178284"/>
          </a:xfrm>
          <a:prstGeom prst="teardrop">
            <a:avLst>
              <a:gd fmla="val 100000" name="adj"/>
            </a:avLst>
          </a:prstGeom>
          <a:solidFill>
            <a:srgbClr val="41B2FF"/>
          </a:solidFill>
          <a:ln cap="flat" cmpd="sng" w="14350">
            <a:solidFill>
              <a:srgbClr val="41B2FF"/>
            </a:solidFill>
            <a:prstDash val="solid"/>
            <a:round/>
            <a:headEnd len="sm" w="sm" type="none"/>
            <a:tailEnd len="sm" w="sm" type="none"/>
          </a:ln>
        </p:spPr>
        <p:txBody>
          <a:bodyPr anchorCtr="0" anchor="ctr" bIns="25775" lIns="51500" spcFirstLastPara="1" rIns="51500" wrap="square" tIns="25775">
            <a:noAutofit/>
          </a:bodyPr>
          <a:lstStyle/>
          <a:p>
            <a:pPr indent="0" lvl="0" marL="0" marR="0" rtl="0" algn="ctr">
              <a:lnSpc>
                <a:spcPct val="100000"/>
              </a:lnSpc>
              <a:spcBef>
                <a:spcPts val="0"/>
              </a:spcBef>
              <a:spcAft>
                <a:spcPts val="0"/>
              </a:spcAft>
              <a:buClr>
                <a:srgbClr val="000000"/>
              </a:buClr>
              <a:buSzPts val="789"/>
              <a:buFont typeface="Arial"/>
              <a:buNone/>
            </a:pPr>
            <a:r>
              <a:t/>
            </a:r>
            <a:endParaRPr b="0" i="0" sz="789" u="none" cap="none" strike="noStrike">
              <a:solidFill>
                <a:srgbClr val="FFFFFF"/>
              </a:solidFill>
              <a:latin typeface="Arial"/>
              <a:ea typeface="Arial"/>
              <a:cs typeface="Arial"/>
              <a:sym typeface="Arial"/>
            </a:endParaRPr>
          </a:p>
        </p:txBody>
      </p:sp>
      <p:pic>
        <p:nvPicPr>
          <p:cNvPr id="521" name="Google Shape;521;p24" title="Group 288.png"/>
          <p:cNvPicPr preferRelativeResize="0"/>
          <p:nvPr/>
        </p:nvPicPr>
        <p:blipFill rotWithShape="1">
          <a:blip r:embed="rId11">
            <a:alphaModFix/>
          </a:blip>
          <a:srcRect b="0" l="0" r="0" t="0"/>
          <a:stretch/>
        </p:blipFill>
        <p:spPr>
          <a:xfrm rot="-291611">
            <a:off x="5006449" y="3455971"/>
            <a:ext cx="1149853" cy="842808"/>
          </a:xfrm>
          <a:prstGeom prst="rect">
            <a:avLst/>
          </a:prstGeom>
          <a:noFill/>
          <a:ln>
            <a:noFill/>
          </a:ln>
        </p:spPr>
      </p:pic>
      <p:sp>
        <p:nvSpPr>
          <p:cNvPr id="522" name="Google Shape;522;p24"/>
          <p:cNvSpPr/>
          <p:nvPr/>
        </p:nvSpPr>
        <p:spPr>
          <a:xfrm flipH="1" rot="2437960">
            <a:off x="1134760" y="4084167"/>
            <a:ext cx="178284" cy="178284"/>
          </a:xfrm>
          <a:prstGeom prst="teardrop">
            <a:avLst>
              <a:gd fmla="val 100000" name="adj"/>
            </a:avLst>
          </a:prstGeom>
          <a:solidFill>
            <a:srgbClr val="41B2FF"/>
          </a:solidFill>
          <a:ln cap="flat" cmpd="sng" w="14350">
            <a:solidFill>
              <a:srgbClr val="41B2FF"/>
            </a:solidFill>
            <a:prstDash val="solid"/>
            <a:round/>
            <a:headEnd len="sm" w="sm" type="none"/>
            <a:tailEnd len="sm" w="sm" type="none"/>
          </a:ln>
        </p:spPr>
        <p:txBody>
          <a:bodyPr anchorCtr="0" anchor="ctr" bIns="25775" lIns="51500" spcFirstLastPara="1" rIns="51500" wrap="square" tIns="25775">
            <a:noAutofit/>
          </a:bodyPr>
          <a:lstStyle/>
          <a:p>
            <a:pPr indent="0" lvl="0" marL="0" marR="0" rtl="0" algn="ctr">
              <a:lnSpc>
                <a:spcPct val="100000"/>
              </a:lnSpc>
              <a:spcBef>
                <a:spcPts val="0"/>
              </a:spcBef>
              <a:spcAft>
                <a:spcPts val="0"/>
              </a:spcAft>
              <a:buClr>
                <a:srgbClr val="000000"/>
              </a:buClr>
              <a:buSzPts val="789"/>
              <a:buFont typeface="Arial"/>
              <a:buNone/>
            </a:pPr>
            <a:r>
              <a:t/>
            </a:r>
            <a:endParaRPr b="0" i="0" sz="789" u="none" cap="none" strike="noStrike">
              <a:solidFill>
                <a:srgbClr val="FFFFFF"/>
              </a:solidFill>
              <a:latin typeface="Arial"/>
              <a:ea typeface="Arial"/>
              <a:cs typeface="Arial"/>
              <a:sym typeface="Arial"/>
            </a:endParaRPr>
          </a:p>
        </p:txBody>
      </p:sp>
      <p:sp>
        <p:nvSpPr>
          <p:cNvPr id="523" name="Google Shape;523;p24"/>
          <p:cNvSpPr/>
          <p:nvPr/>
        </p:nvSpPr>
        <p:spPr>
          <a:xfrm flipH="1" rot="2437960">
            <a:off x="764385" y="3935355"/>
            <a:ext cx="178284" cy="178284"/>
          </a:xfrm>
          <a:prstGeom prst="teardrop">
            <a:avLst>
              <a:gd fmla="val 100000" name="adj"/>
            </a:avLst>
          </a:prstGeom>
          <a:solidFill>
            <a:srgbClr val="41B2FF"/>
          </a:solidFill>
          <a:ln cap="flat" cmpd="sng" w="14350">
            <a:solidFill>
              <a:srgbClr val="41B2FF"/>
            </a:solidFill>
            <a:prstDash val="solid"/>
            <a:round/>
            <a:headEnd len="sm" w="sm" type="none"/>
            <a:tailEnd len="sm" w="sm" type="none"/>
          </a:ln>
        </p:spPr>
        <p:txBody>
          <a:bodyPr anchorCtr="0" anchor="ctr" bIns="25775" lIns="51500" spcFirstLastPara="1" rIns="51500" wrap="square" tIns="25775">
            <a:noAutofit/>
          </a:bodyPr>
          <a:lstStyle/>
          <a:p>
            <a:pPr indent="0" lvl="0" marL="0" marR="0" rtl="0" algn="ctr">
              <a:lnSpc>
                <a:spcPct val="100000"/>
              </a:lnSpc>
              <a:spcBef>
                <a:spcPts val="0"/>
              </a:spcBef>
              <a:spcAft>
                <a:spcPts val="0"/>
              </a:spcAft>
              <a:buClr>
                <a:srgbClr val="000000"/>
              </a:buClr>
              <a:buSzPts val="789"/>
              <a:buFont typeface="Arial"/>
              <a:buNone/>
            </a:pPr>
            <a:r>
              <a:t/>
            </a:r>
            <a:endParaRPr b="0" i="0" sz="789" u="none" cap="none" strike="noStrike">
              <a:solidFill>
                <a:srgbClr val="FFFFFF"/>
              </a:solidFill>
              <a:latin typeface="Arial"/>
              <a:ea typeface="Arial"/>
              <a:cs typeface="Arial"/>
              <a:sym typeface="Arial"/>
            </a:endParaRPr>
          </a:p>
        </p:txBody>
      </p:sp>
      <p:pic>
        <p:nvPicPr>
          <p:cNvPr id="524" name="Google Shape;524;p24" title="Group 1321316839.png"/>
          <p:cNvPicPr preferRelativeResize="0"/>
          <p:nvPr/>
        </p:nvPicPr>
        <p:blipFill rotWithShape="1">
          <a:blip r:embed="rId12">
            <a:alphaModFix/>
          </a:blip>
          <a:srcRect b="0" l="0" r="0" t="0"/>
          <a:stretch/>
        </p:blipFill>
        <p:spPr>
          <a:xfrm rot="349038">
            <a:off x="2994413" y="3478590"/>
            <a:ext cx="1217149" cy="931898"/>
          </a:xfrm>
          <a:prstGeom prst="rect">
            <a:avLst/>
          </a:prstGeom>
          <a:noFill/>
          <a:ln>
            <a:noFill/>
          </a:ln>
        </p:spPr>
      </p:pic>
      <p:pic>
        <p:nvPicPr>
          <p:cNvPr id="525" name="Google Shape;525;p24" title="reflekcia-yellow.png"/>
          <p:cNvPicPr preferRelativeResize="0"/>
          <p:nvPr/>
        </p:nvPicPr>
        <p:blipFill rotWithShape="1">
          <a:blip r:embed="rId13">
            <a:alphaModFix/>
          </a:blip>
          <a:srcRect b="0" l="0" r="0" t="0"/>
          <a:stretch/>
        </p:blipFill>
        <p:spPr>
          <a:xfrm rot="-72087">
            <a:off x="6017149" y="873576"/>
            <a:ext cx="3075977" cy="2104348"/>
          </a:xfrm>
          <a:prstGeom prst="rect">
            <a:avLst/>
          </a:prstGeom>
          <a:noFill/>
          <a:ln>
            <a:noFill/>
          </a:ln>
        </p:spPr>
      </p:pic>
      <p:sp>
        <p:nvSpPr>
          <p:cNvPr id="526" name="Google Shape;526;p24"/>
          <p:cNvSpPr txBox="1"/>
          <p:nvPr/>
        </p:nvSpPr>
        <p:spPr>
          <a:xfrm>
            <a:off x="6338434" y="1313617"/>
            <a:ext cx="2473500" cy="1242000"/>
          </a:xfrm>
          <a:prstGeom prst="rect">
            <a:avLst/>
          </a:prstGeom>
          <a:noFill/>
          <a:ln>
            <a:noFill/>
          </a:ln>
        </p:spPr>
        <p:txBody>
          <a:bodyPr anchorCtr="0" anchor="t" bIns="111925" lIns="111925" spcFirstLastPara="1" rIns="111925" wrap="square" tIns="111925">
            <a:spAutoFit/>
          </a:bodyPr>
          <a:lstStyle/>
          <a:p>
            <a:pPr indent="0" lvl="0" marL="0" marR="0" rtl="0" algn="l">
              <a:lnSpc>
                <a:spcPct val="100000"/>
              </a:lnSpc>
              <a:spcBef>
                <a:spcPts val="1469"/>
              </a:spcBef>
              <a:spcAft>
                <a:spcPts val="1469"/>
              </a:spcAft>
              <a:buClr>
                <a:srgbClr val="000000"/>
              </a:buClr>
              <a:buSzPts val="1100"/>
              <a:buFont typeface="Arial"/>
              <a:buNone/>
            </a:pPr>
            <a:r>
              <a:rPr b="1" i="0" lang="uk" sz="1100" u="none" cap="none" strike="noStrike">
                <a:solidFill>
                  <a:schemeClr val="lt1"/>
                </a:solidFill>
                <a:latin typeface="Montserrat"/>
                <a:ea typeface="Montserrat"/>
                <a:cs typeface="Montserrat"/>
                <a:sym typeface="Montserrat"/>
              </a:rPr>
              <a:t>Якщо вода небезпечна, люди можуть хворіти, діти — пропускати навчання, лікарні — працювати з більшим навантаженням, а родини — жити у тривозі.</a:t>
            </a:r>
            <a:endParaRPr b="1" i="0" sz="11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25"/>
          <p:cNvSpPr/>
          <p:nvPr/>
        </p:nvSpPr>
        <p:spPr>
          <a:xfrm>
            <a:off x="275625" y="899274"/>
            <a:ext cx="2764800" cy="19242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Не пити </a:t>
            </a:r>
            <a:r>
              <a:rPr b="0" i="0" lang="uk" sz="1400" u="none" cap="none" strike="noStrike">
                <a:solidFill>
                  <a:schemeClr val="dk1"/>
                </a:solidFill>
                <a:latin typeface="Montserrat"/>
                <a:ea typeface="Montserrat"/>
                <a:cs typeface="Montserrat"/>
                <a:sym typeface="Montserrat"/>
              </a:rPr>
              <a:t>воду, якщо є сумнів.</a:t>
            </a:r>
            <a:endParaRPr b="0" i="0" sz="1400" u="none" cap="none" strike="noStrike">
              <a:solidFill>
                <a:schemeClr val="dk1"/>
              </a:solidFill>
              <a:latin typeface="Montserrat"/>
              <a:ea typeface="Montserrat"/>
              <a:cs typeface="Montserrat"/>
              <a:sym typeface="Montserrat"/>
            </a:endParaRPr>
          </a:p>
        </p:txBody>
      </p:sp>
      <p:sp>
        <p:nvSpPr>
          <p:cNvPr id="532" name="Google Shape;532;p25"/>
          <p:cNvSpPr/>
          <p:nvPr/>
        </p:nvSpPr>
        <p:spPr>
          <a:xfrm>
            <a:off x="3153487" y="899274"/>
            <a:ext cx="2764800" cy="1924200"/>
          </a:xfrm>
          <a:prstGeom prst="roundRect">
            <a:avLst>
              <a:gd fmla="val 1248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Перевірити інформацію</a:t>
            </a:r>
            <a:r>
              <a:rPr b="0" i="0" lang="uk" sz="1400" u="none" cap="none" strike="noStrike">
                <a:solidFill>
                  <a:schemeClr val="dk1"/>
                </a:solidFill>
                <a:latin typeface="Montserrat"/>
                <a:ea typeface="Montserrat"/>
                <a:cs typeface="Montserrat"/>
                <a:sym typeface="Montserrat"/>
              </a:rPr>
              <a:t> через офіційні джерела або відповідальних осіб.</a:t>
            </a:r>
            <a:endParaRPr b="0" i="0" sz="1400" u="none" cap="none" strike="noStrike">
              <a:solidFill>
                <a:schemeClr val="dk1"/>
              </a:solidFill>
              <a:latin typeface="Montserrat"/>
              <a:ea typeface="Montserrat"/>
              <a:cs typeface="Montserrat"/>
              <a:sym typeface="Montserrat"/>
            </a:endParaRPr>
          </a:p>
        </p:txBody>
      </p:sp>
      <p:sp>
        <p:nvSpPr>
          <p:cNvPr id="533" name="Google Shape;533;p25"/>
          <p:cNvSpPr/>
          <p:nvPr/>
        </p:nvSpPr>
        <p:spPr>
          <a:xfrm>
            <a:off x="6031349" y="899274"/>
            <a:ext cx="2764800" cy="1924200"/>
          </a:xfrm>
          <a:prstGeom prst="roundRect">
            <a:avLst>
              <a:gd fmla="val 1135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Повідомити інших</a:t>
            </a:r>
            <a:r>
              <a:rPr b="0" i="0" lang="uk" sz="1400" u="none" cap="none" strike="noStrike">
                <a:solidFill>
                  <a:schemeClr val="dk1"/>
                </a:solidFill>
                <a:latin typeface="Montserrat"/>
                <a:ea typeface="Montserrat"/>
                <a:cs typeface="Montserrat"/>
                <a:sym typeface="Montserrat"/>
              </a:rPr>
              <a:t>, якщо вода може бути небезпечною.</a:t>
            </a:r>
            <a:endParaRPr b="0" i="0" sz="1400" u="none" cap="none" strike="noStrike">
              <a:solidFill>
                <a:schemeClr val="dk1"/>
              </a:solidFill>
              <a:latin typeface="Montserrat"/>
              <a:ea typeface="Montserrat"/>
              <a:cs typeface="Montserrat"/>
              <a:sym typeface="Montserrat"/>
            </a:endParaRPr>
          </a:p>
        </p:txBody>
      </p:sp>
      <p:sp>
        <p:nvSpPr>
          <p:cNvPr id="534" name="Google Shape;534;p25"/>
          <p:cNvSpPr/>
          <p:nvPr/>
        </p:nvSpPr>
        <p:spPr>
          <a:xfrm>
            <a:off x="1212074" y="2947875"/>
            <a:ext cx="3303300" cy="19242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Використати безпечну альтернативу </a:t>
            </a:r>
            <a:r>
              <a:rPr b="0" i="0" lang="uk" sz="1400" u="none" cap="none" strike="noStrike">
                <a:solidFill>
                  <a:schemeClr val="dk1"/>
                </a:solidFill>
                <a:latin typeface="Montserrat"/>
                <a:ea typeface="Montserrat"/>
                <a:cs typeface="Montserrat"/>
                <a:sym typeface="Montserrat"/>
              </a:rPr>
              <a:t>відповідно до рекомендацій: бутельовану, привезену, фільтровану або кип’ячену воду.</a:t>
            </a:r>
            <a:endParaRPr b="0" i="0" sz="1400" u="none" cap="none" strike="noStrike">
              <a:solidFill>
                <a:schemeClr val="dk1"/>
              </a:solidFill>
              <a:latin typeface="Montserrat"/>
              <a:ea typeface="Montserrat"/>
              <a:cs typeface="Montserrat"/>
              <a:sym typeface="Montserrat"/>
            </a:endParaRPr>
          </a:p>
        </p:txBody>
      </p:sp>
      <p:sp>
        <p:nvSpPr>
          <p:cNvPr id="535" name="Google Shape;535;p25"/>
          <p:cNvSpPr txBox="1"/>
          <p:nvPr/>
        </p:nvSpPr>
        <p:spPr>
          <a:xfrm>
            <a:off x="348800" y="842883"/>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1</a:t>
            </a:r>
            <a:endParaRPr b="1" i="0" sz="4000" u="none" cap="none" strike="noStrike">
              <a:solidFill>
                <a:srgbClr val="4895F7"/>
              </a:solidFill>
              <a:latin typeface="Montserrat"/>
              <a:ea typeface="Montserrat"/>
              <a:cs typeface="Montserrat"/>
              <a:sym typeface="Montserrat"/>
            </a:endParaRPr>
          </a:p>
        </p:txBody>
      </p:sp>
      <p:sp>
        <p:nvSpPr>
          <p:cNvPr id="536" name="Google Shape;536;p25"/>
          <p:cNvSpPr txBox="1"/>
          <p:nvPr/>
        </p:nvSpPr>
        <p:spPr>
          <a:xfrm>
            <a:off x="3193950" y="842883"/>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2</a:t>
            </a:r>
            <a:endParaRPr b="1" i="0" sz="4000" u="none" cap="none" strike="noStrike">
              <a:solidFill>
                <a:srgbClr val="4895F7"/>
              </a:solidFill>
              <a:latin typeface="Montserrat"/>
              <a:ea typeface="Montserrat"/>
              <a:cs typeface="Montserrat"/>
              <a:sym typeface="Montserrat"/>
            </a:endParaRPr>
          </a:p>
        </p:txBody>
      </p:sp>
      <p:sp>
        <p:nvSpPr>
          <p:cNvPr id="537" name="Google Shape;537;p25"/>
          <p:cNvSpPr txBox="1"/>
          <p:nvPr/>
        </p:nvSpPr>
        <p:spPr>
          <a:xfrm>
            <a:off x="6123490" y="842883"/>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3</a:t>
            </a:r>
            <a:endParaRPr b="1" i="0" sz="4000" u="none" cap="none" strike="noStrike">
              <a:solidFill>
                <a:srgbClr val="4895F7"/>
              </a:solidFill>
              <a:latin typeface="Montserrat"/>
              <a:ea typeface="Montserrat"/>
              <a:cs typeface="Montserrat"/>
              <a:sym typeface="Montserrat"/>
            </a:endParaRPr>
          </a:p>
        </p:txBody>
      </p:sp>
      <p:sp>
        <p:nvSpPr>
          <p:cNvPr id="538" name="Google Shape;538;p25"/>
          <p:cNvSpPr txBox="1"/>
          <p:nvPr/>
        </p:nvSpPr>
        <p:spPr>
          <a:xfrm>
            <a:off x="1300967" y="286278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4</a:t>
            </a:r>
            <a:endParaRPr b="1" i="0" sz="4000" u="none" cap="none" strike="noStrike">
              <a:solidFill>
                <a:srgbClr val="4895F7"/>
              </a:solidFill>
              <a:latin typeface="Montserrat"/>
              <a:ea typeface="Montserrat"/>
              <a:cs typeface="Montserrat"/>
              <a:sym typeface="Montserrat"/>
            </a:endParaRPr>
          </a:p>
        </p:txBody>
      </p:sp>
      <p:sp>
        <p:nvSpPr>
          <p:cNvPr id="539" name="Google Shape;539;p25"/>
          <p:cNvSpPr txBox="1"/>
          <p:nvPr/>
        </p:nvSpPr>
        <p:spPr>
          <a:xfrm>
            <a:off x="352025" y="297884"/>
            <a:ext cx="8159100" cy="800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ЩО РОБИТИ, ЯКЩО ВОДА СУМНІВНОЇ ЯКОСТІ?</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540" name="Google Shape;540;p25"/>
          <p:cNvSpPr/>
          <p:nvPr/>
        </p:nvSpPr>
        <p:spPr>
          <a:xfrm>
            <a:off x="4628541" y="2938447"/>
            <a:ext cx="2764800" cy="19242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Обговорити</a:t>
            </a:r>
            <a:r>
              <a:rPr b="0" i="0" lang="uk" sz="1400" u="none" cap="none" strike="noStrike">
                <a:solidFill>
                  <a:schemeClr val="dk1"/>
                </a:solidFill>
                <a:latin typeface="Montserrat"/>
                <a:ea typeface="Montserrat"/>
                <a:cs typeface="Montserrat"/>
                <a:sym typeface="Montserrat"/>
              </a:rPr>
              <a:t>, як запобігти такій ситуації в майбутньому.</a:t>
            </a:r>
            <a:endParaRPr b="0" i="0" sz="1400" u="none" cap="none" strike="noStrike">
              <a:solidFill>
                <a:schemeClr val="dk1"/>
              </a:solidFill>
              <a:latin typeface="Montserrat"/>
              <a:ea typeface="Montserrat"/>
              <a:cs typeface="Montserrat"/>
              <a:sym typeface="Montserrat"/>
            </a:endParaRPr>
          </a:p>
        </p:txBody>
      </p:sp>
      <p:sp>
        <p:nvSpPr>
          <p:cNvPr id="541" name="Google Shape;541;p25"/>
          <p:cNvSpPr txBox="1"/>
          <p:nvPr/>
        </p:nvSpPr>
        <p:spPr>
          <a:xfrm>
            <a:off x="4683790" y="2874057"/>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5</a:t>
            </a:r>
            <a:endParaRPr b="1" i="0" sz="4000" u="none" cap="none" strike="noStrike">
              <a:solidFill>
                <a:srgbClr val="4895F7"/>
              </a:solidFill>
              <a:latin typeface="Montserrat"/>
              <a:ea typeface="Montserrat"/>
              <a:cs typeface="Montserrat"/>
              <a:sym typeface="Montserrat"/>
            </a:endParaRPr>
          </a:p>
        </p:txBody>
      </p:sp>
      <p:pic>
        <p:nvPicPr>
          <p:cNvPr id="542" name="Google Shape;542;p25" title="Group (1).png"/>
          <p:cNvPicPr preferRelativeResize="0"/>
          <p:nvPr/>
        </p:nvPicPr>
        <p:blipFill rotWithShape="1">
          <a:blip r:embed="rId3">
            <a:alphaModFix/>
          </a:blip>
          <a:srcRect b="0" l="0" r="0" t="0"/>
          <a:stretch/>
        </p:blipFill>
        <p:spPr>
          <a:xfrm>
            <a:off x="7083561" y="2612239"/>
            <a:ext cx="1684575" cy="2431362"/>
          </a:xfrm>
          <a:prstGeom prst="rect">
            <a:avLst/>
          </a:prstGeom>
          <a:noFill/>
          <a:ln>
            <a:noFill/>
          </a:ln>
        </p:spPr>
      </p:pic>
      <p:pic>
        <p:nvPicPr>
          <p:cNvPr id="543" name="Google Shape;543;p25"/>
          <p:cNvPicPr preferRelativeResize="0"/>
          <p:nvPr/>
        </p:nvPicPr>
        <p:blipFill rotWithShape="1">
          <a:blip r:embed="rId4">
            <a:alphaModFix/>
          </a:blip>
          <a:srcRect b="0" l="0" r="0" t="0"/>
          <a:stretch/>
        </p:blipFill>
        <p:spPr>
          <a:xfrm>
            <a:off x="352020" y="3424762"/>
            <a:ext cx="846776" cy="9515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547" name="Shape 547"/>
        <p:cNvGrpSpPr/>
        <p:nvPr/>
      </p:nvGrpSpPr>
      <p:grpSpPr>
        <a:xfrm>
          <a:off x="0" y="0"/>
          <a:ext cx="0" cy="0"/>
          <a:chOff x="0" y="0"/>
          <a:chExt cx="0" cy="0"/>
        </a:xfrm>
      </p:grpSpPr>
      <p:sp>
        <p:nvSpPr>
          <p:cNvPr id="548" name="Google Shape;548;p26"/>
          <p:cNvSpPr txBox="1"/>
          <p:nvPr/>
        </p:nvSpPr>
        <p:spPr>
          <a:xfrm>
            <a:off x="352025" y="283875"/>
            <a:ext cx="5064600" cy="800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КЕЙС «З’ЯВИЛАСЯ ВОДА ПІСЛЯ ВІДКЛЮЧЕННЯ»</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549" name="Google Shape;549;p26"/>
          <p:cNvSpPr/>
          <p:nvPr/>
        </p:nvSpPr>
        <p:spPr>
          <a:xfrm>
            <a:off x="352036" y="2195875"/>
            <a:ext cx="4174800" cy="863700"/>
          </a:xfrm>
          <a:prstGeom prst="roundRect">
            <a:avLst>
              <a:gd fmla="val 1049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Пити, якщо вода прозора</a:t>
            </a:r>
            <a:endParaRPr b="0" i="0" sz="1800" u="none" cap="none" strike="noStrike">
              <a:solidFill>
                <a:schemeClr val="dk1"/>
              </a:solidFill>
              <a:latin typeface="Montserrat"/>
              <a:ea typeface="Montserrat"/>
              <a:cs typeface="Montserrat"/>
              <a:sym typeface="Montserrat"/>
            </a:endParaRPr>
          </a:p>
        </p:txBody>
      </p:sp>
      <p:sp>
        <p:nvSpPr>
          <p:cNvPr id="550" name="Google Shape;550;p26"/>
          <p:cNvSpPr/>
          <p:nvPr/>
        </p:nvSpPr>
        <p:spPr>
          <a:xfrm>
            <a:off x="4633239" y="2195875"/>
            <a:ext cx="4174800" cy="863700"/>
          </a:xfrm>
          <a:prstGeom prst="roundRect">
            <a:avLst>
              <a:gd fmla="val 1248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 </a:t>
            </a:r>
            <a:r>
              <a:rPr b="0" i="0" lang="uk" sz="1800" u="none" cap="none" strike="noStrike">
                <a:solidFill>
                  <a:schemeClr val="dk1"/>
                </a:solidFill>
                <a:latin typeface="Montserrat"/>
                <a:ea typeface="Montserrat"/>
                <a:cs typeface="Montserrat"/>
                <a:sym typeface="Montserrat"/>
              </a:rPr>
              <a:t>Попередити учнів та учениць не пити воду до перевірки</a:t>
            </a:r>
            <a:endParaRPr b="0" i="0" sz="1800" u="none" cap="none" strike="noStrike">
              <a:solidFill>
                <a:schemeClr val="dk1"/>
              </a:solidFill>
              <a:latin typeface="Montserrat"/>
              <a:ea typeface="Montserrat"/>
              <a:cs typeface="Montserrat"/>
              <a:sym typeface="Montserrat"/>
            </a:endParaRPr>
          </a:p>
        </p:txBody>
      </p:sp>
      <p:sp>
        <p:nvSpPr>
          <p:cNvPr id="551" name="Google Shape;551;p26"/>
          <p:cNvSpPr/>
          <p:nvPr/>
        </p:nvSpPr>
        <p:spPr>
          <a:xfrm>
            <a:off x="352053" y="3140519"/>
            <a:ext cx="4174800" cy="863700"/>
          </a:xfrm>
          <a:prstGeom prst="roundRect">
            <a:avLst>
              <a:gd fmla="val 113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Ігнорувати запах</a:t>
            </a:r>
            <a:endParaRPr b="0" i="0" sz="1800" u="none" cap="none" strike="noStrike">
              <a:solidFill>
                <a:schemeClr val="dk1"/>
              </a:solidFill>
              <a:latin typeface="Montserrat"/>
              <a:ea typeface="Montserrat"/>
              <a:cs typeface="Montserrat"/>
              <a:sym typeface="Montserrat"/>
            </a:endParaRPr>
          </a:p>
        </p:txBody>
      </p:sp>
      <p:sp>
        <p:nvSpPr>
          <p:cNvPr id="552" name="Google Shape;552;p26"/>
          <p:cNvSpPr/>
          <p:nvPr/>
        </p:nvSpPr>
        <p:spPr>
          <a:xfrm>
            <a:off x="4633250" y="3140521"/>
            <a:ext cx="4174800" cy="863700"/>
          </a:xfrm>
          <a:prstGeom prst="roundRect">
            <a:avLst>
              <a:gd fmla="val 1049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Налити воду в пляшки </a:t>
            </a:r>
            <a:br>
              <a:rPr b="0" i="0" lang="uk" sz="1800" u="none" cap="none" strike="noStrike">
                <a:solidFill>
                  <a:schemeClr val="dk1"/>
                </a:solidFill>
                <a:latin typeface="Montserrat"/>
                <a:ea typeface="Montserrat"/>
                <a:cs typeface="Montserrat"/>
                <a:sym typeface="Montserrat"/>
              </a:rPr>
            </a:br>
            <a:r>
              <a:rPr b="0" i="0" lang="uk" sz="1800" u="none" cap="none" strike="noStrike">
                <a:solidFill>
                  <a:schemeClr val="dk1"/>
                </a:solidFill>
                <a:latin typeface="Montserrat"/>
                <a:ea typeface="Montserrat"/>
                <a:cs typeface="Montserrat"/>
                <a:sym typeface="Montserrat"/>
              </a:rPr>
              <a:t>про запас</a:t>
            </a:r>
            <a:endParaRPr b="0" i="0" sz="1800" u="none" cap="none" strike="noStrike">
              <a:solidFill>
                <a:schemeClr val="dk1"/>
              </a:solidFill>
              <a:latin typeface="Montserrat"/>
              <a:ea typeface="Montserrat"/>
              <a:cs typeface="Montserrat"/>
              <a:sym typeface="Montserrat"/>
            </a:endParaRPr>
          </a:p>
        </p:txBody>
      </p:sp>
      <p:sp>
        <p:nvSpPr>
          <p:cNvPr id="553" name="Google Shape;553;p26"/>
          <p:cNvSpPr/>
          <p:nvPr/>
        </p:nvSpPr>
        <p:spPr>
          <a:xfrm>
            <a:off x="352025" y="4110456"/>
            <a:ext cx="4174800" cy="863700"/>
          </a:xfrm>
          <a:prstGeom prst="roundRect">
            <a:avLst>
              <a:gd fmla="val 1248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Не використовувати </a:t>
            </a:r>
            <a:br>
              <a:rPr b="0" i="0" lang="uk" sz="1800" u="none" cap="none" strike="noStrike">
                <a:solidFill>
                  <a:schemeClr val="dk1"/>
                </a:solidFill>
                <a:latin typeface="Montserrat"/>
                <a:ea typeface="Montserrat"/>
                <a:cs typeface="Montserrat"/>
                <a:sym typeface="Montserrat"/>
              </a:rPr>
            </a:br>
            <a:r>
              <a:rPr b="0" i="0" lang="uk" sz="1800" u="none" cap="none" strike="noStrike">
                <a:solidFill>
                  <a:schemeClr val="dk1"/>
                </a:solidFill>
                <a:latin typeface="Montserrat"/>
                <a:ea typeface="Montserrat"/>
                <a:cs typeface="Montserrat"/>
                <a:sym typeface="Montserrat"/>
              </a:rPr>
              <a:t>воду для пиття</a:t>
            </a:r>
            <a:endParaRPr b="0" i="0" sz="1800" u="none" cap="none" strike="noStrike">
              <a:solidFill>
                <a:schemeClr val="dk1"/>
              </a:solidFill>
              <a:latin typeface="Montserrat"/>
              <a:ea typeface="Montserrat"/>
              <a:cs typeface="Montserrat"/>
              <a:sym typeface="Montserrat"/>
            </a:endParaRPr>
          </a:p>
        </p:txBody>
      </p:sp>
      <p:sp>
        <p:nvSpPr>
          <p:cNvPr id="554" name="Google Shape;554;p26"/>
          <p:cNvSpPr/>
          <p:nvPr/>
        </p:nvSpPr>
        <p:spPr>
          <a:xfrm>
            <a:off x="4633229" y="4110456"/>
            <a:ext cx="4174800" cy="863700"/>
          </a:xfrm>
          <a:prstGeom prst="roundRect">
            <a:avLst>
              <a:gd fmla="val 113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Повідомити відповідальних</a:t>
            </a:r>
            <a:endParaRPr b="0" i="0" sz="1800" u="none" cap="none" strike="noStrike">
              <a:solidFill>
                <a:schemeClr val="dk1"/>
              </a:solidFill>
              <a:latin typeface="Montserrat"/>
              <a:ea typeface="Montserrat"/>
              <a:cs typeface="Montserrat"/>
              <a:sym typeface="Montserrat"/>
            </a:endParaRPr>
          </a:p>
        </p:txBody>
      </p:sp>
      <p:sp>
        <p:nvSpPr>
          <p:cNvPr id="555" name="Google Shape;555;p26"/>
          <p:cNvSpPr txBox="1"/>
          <p:nvPr/>
        </p:nvSpPr>
        <p:spPr>
          <a:xfrm>
            <a:off x="352025" y="1122875"/>
            <a:ext cx="4917600" cy="1034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У школі після перебою вода з’явилася, але </a:t>
            </a:r>
            <a:r>
              <a:rPr b="1" i="0" lang="uk" sz="1800" u="none" cap="none" strike="noStrike">
                <a:solidFill>
                  <a:srgbClr val="001D35"/>
                </a:solidFill>
                <a:latin typeface="Montserrat"/>
                <a:ea typeface="Montserrat"/>
                <a:cs typeface="Montserrat"/>
                <a:sym typeface="Montserrat"/>
              </a:rPr>
              <a:t>має незвичний запах.</a:t>
            </a:r>
            <a:endParaRPr b="1"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Що потрібно зробити спочатку?</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1800"/>
              <a:buFont typeface="Arial"/>
              <a:buNone/>
            </a:pPr>
            <a:r>
              <a:t/>
            </a:r>
            <a:endParaRPr b="0" i="0" sz="1800" u="none" cap="none" strike="noStrike">
              <a:solidFill>
                <a:srgbClr val="001D35"/>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559" name="Shape 559"/>
        <p:cNvGrpSpPr/>
        <p:nvPr/>
      </p:nvGrpSpPr>
      <p:grpSpPr>
        <a:xfrm>
          <a:off x="0" y="0"/>
          <a:ext cx="0" cy="0"/>
          <a:chOff x="0" y="0"/>
          <a:chExt cx="0" cy="0"/>
        </a:xfrm>
      </p:grpSpPr>
      <p:sp>
        <p:nvSpPr>
          <p:cNvPr id="560" name="Google Shape;560;p27"/>
          <p:cNvSpPr txBox="1"/>
          <p:nvPr/>
        </p:nvSpPr>
        <p:spPr>
          <a:xfrm>
            <a:off x="352025" y="283876"/>
            <a:ext cx="4514400" cy="800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КЕЙС «З’ЯВИЛАСЯ ВОДА ПІСЛЯ ВІДКЛЮЧЕННЯ»</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561" name="Google Shape;561;p27"/>
          <p:cNvSpPr txBox="1"/>
          <p:nvPr/>
        </p:nvSpPr>
        <p:spPr>
          <a:xfrm>
            <a:off x="352025" y="1122875"/>
            <a:ext cx="4917600" cy="1034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У школі після перебою вода з’явилася, але </a:t>
            </a:r>
            <a:r>
              <a:rPr b="1" i="0" lang="uk" sz="1800" u="none" cap="none" strike="noStrike">
                <a:solidFill>
                  <a:srgbClr val="001D35"/>
                </a:solidFill>
                <a:latin typeface="Montserrat"/>
                <a:ea typeface="Montserrat"/>
                <a:cs typeface="Montserrat"/>
                <a:sym typeface="Montserrat"/>
              </a:rPr>
              <a:t>має незвичний запах.</a:t>
            </a:r>
            <a:endParaRPr b="1"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Що потрібно зробити спочатку?</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18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562" name="Google Shape;562;p27"/>
          <p:cNvSpPr/>
          <p:nvPr/>
        </p:nvSpPr>
        <p:spPr>
          <a:xfrm>
            <a:off x="5112675" y="521425"/>
            <a:ext cx="3695400" cy="1475400"/>
          </a:xfrm>
          <a:prstGeom prst="roundRect">
            <a:avLst>
              <a:gd fmla="val 10910" name="adj"/>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500" u="none" cap="none" strike="noStrike">
                <a:solidFill>
                  <a:schemeClr val="lt1"/>
                </a:solidFill>
                <a:latin typeface="Montserrat"/>
                <a:ea typeface="Montserrat"/>
                <a:cs typeface="Montserrat"/>
                <a:sym typeface="Montserrat"/>
              </a:rPr>
              <a:t>Правильна дія.</a:t>
            </a:r>
            <a:endParaRPr b="1" i="0" sz="15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1" i="0" lang="uk" sz="1500" u="none" cap="none" strike="noStrike">
                <a:solidFill>
                  <a:schemeClr val="lt1"/>
                </a:solidFill>
                <a:latin typeface="Montserrat"/>
                <a:ea typeface="Montserrat"/>
                <a:cs typeface="Montserrat"/>
                <a:sym typeface="Montserrat"/>
              </a:rPr>
              <a:t>Спочатку — не використовувати воду для пиття, перевірити інформацію й повідомити відповідальних.</a:t>
            </a:r>
            <a:endParaRPr b="1" i="0" sz="1500" u="none" cap="none" strike="noStrike">
              <a:solidFill>
                <a:schemeClr val="lt1"/>
              </a:solidFill>
              <a:latin typeface="Montserrat"/>
              <a:ea typeface="Montserrat"/>
              <a:cs typeface="Montserrat"/>
              <a:sym typeface="Montserrat"/>
            </a:endParaRPr>
          </a:p>
        </p:txBody>
      </p:sp>
      <p:sp>
        <p:nvSpPr>
          <p:cNvPr id="563" name="Google Shape;563;p27"/>
          <p:cNvSpPr/>
          <p:nvPr/>
        </p:nvSpPr>
        <p:spPr>
          <a:xfrm>
            <a:off x="352036" y="2195875"/>
            <a:ext cx="4174800" cy="863700"/>
          </a:xfrm>
          <a:prstGeom prst="roundRect">
            <a:avLst>
              <a:gd fmla="val 1049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Пити, якщо вода прозора</a:t>
            </a:r>
            <a:endParaRPr b="0" i="0" sz="1800" u="none" cap="none" strike="noStrike">
              <a:solidFill>
                <a:schemeClr val="dk1"/>
              </a:solidFill>
              <a:latin typeface="Montserrat"/>
              <a:ea typeface="Montserrat"/>
              <a:cs typeface="Montserrat"/>
              <a:sym typeface="Montserrat"/>
            </a:endParaRPr>
          </a:p>
        </p:txBody>
      </p:sp>
      <p:sp>
        <p:nvSpPr>
          <p:cNvPr id="564" name="Google Shape;564;p27"/>
          <p:cNvSpPr/>
          <p:nvPr/>
        </p:nvSpPr>
        <p:spPr>
          <a:xfrm>
            <a:off x="4633239" y="2195875"/>
            <a:ext cx="4174800" cy="863700"/>
          </a:xfrm>
          <a:prstGeom prst="roundRect">
            <a:avLst>
              <a:gd fmla="val 1248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 </a:t>
            </a:r>
            <a:r>
              <a:rPr b="0" i="0" lang="uk" sz="1800" u="none" cap="none" strike="noStrike">
                <a:solidFill>
                  <a:schemeClr val="dk1"/>
                </a:solidFill>
                <a:latin typeface="Montserrat"/>
                <a:ea typeface="Montserrat"/>
                <a:cs typeface="Montserrat"/>
                <a:sym typeface="Montserrat"/>
              </a:rPr>
              <a:t>Попередити учнів та учениць не пити воду до перевірки</a:t>
            </a:r>
            <a:endParaRPr b="0" i="0" sz="1800" u="none" cap="none" strike="noStrike">
              <a:solidFill>
                <a:schemeClr val="dk1"/>
              </a:solidFill>
              <a:latin typeface="Montserrat"/>
              <a:ea typeface="Montserrat"/>
              <a:cs typeface="Montserrat"/>
              <a:sym typeface="Montserrat"/>
            </a:endParaRPr>
          </a:p>
        </p:txBody>
      </p:sp>
      <p:sp>
        <p:nvSpPr>
          <p:cNvPr id="565" name="Google Shape;565;p27"/>
          <p:cNvSpPr/>
          <p:nvPr/>
        </p:nvSpPr>
        <p:spPr>
          <a:xfrm>
            <a:off x="352053" y="3140519"/>
            <a:ext cx="4174800" cy="863700"/>
          </a:xfrm>
          <a:prstGeom prst="roundRect">
            <a:avLst>
              <a:gd fmla="val 113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Ігнорувати запах</a:t>
            </a:r>
            <a:endParaRPr b="0" i="0" sz="1800" u="none" cap="none" strike="noStrike">
              <a:solidFill>
                <a:schemeClr val="dk1"/>
              </a:solidFill>
              <a:latin typeface="Montserrat"/>
              <a:ea typeface="Montserrat"/>
              <a:cs typeface="Montserrat"/>
              <a:sym typeface="Montserrat"/>
            </a:endParaRPr>
          </a:p>
        </p:txBody>
      </p:sp>
      <p:sp>
        <p:nvSpPr>
          <p:cNvPr id="566" name="Google Shape;566;p27"/>
          <p:cNvSpPr/>
          <p:nvPr/>
        </p:nvSpPr>
        <p:spPr>
          <a:xfrm>
            <a:off x="4633250" y="3140521"/>
            <a:ext cx="4174800" cy="863700"/>
          </a:xfrm>
          <a:prstGeom prst="roundRect">
            <a:avLst>
              <a:gd fmla="val 1049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Налити воду в пляшки </a:t>
            </a:r>
            <a:br>
              <a:rPr b="0" i="0" lang="uk" sz="1800" u="none" cap="none" strike="noStrike">
                <a:solidFill>
                  <a:schemeClr val="dk1"/>
                </a:solidFill>
                <a:latin typeface="Montserrat"/>
                <a:ea typeface="Montserrat"/>
                <a:cs typeface="Montserrat"/>
                <a:sym typeface="Montserrat"/>
              </a:rPr>
            </a:br>
            <a:r>
              <a:rPr b="0" i="0" lang="uk" sz="1800" u="none" cap="none" strike="noStrike">
                <a:solidFill>
                  <a:schemeClr val="dk1"/>
                </a:solidFill>
                <a:latin typeface="Montserrat"/>
                <a:ea typeface="Montserrat"/>
                <a:cs typeface="Montserrat"/>
                <a:sym typeface="Montserrat"/>
              </a:rPr>
              <a:t>про запас</a:t>
            </a:r>
            <a:endParaRPr b="0" i="0" sz="1800" u="none" cap="none" strike="noStrike">
              <a:solidFill>
                <a:schemeClr val="dk1"/>
              </a:solidFill>
              <a:latin typeface="Montserrat"/>
              <a:ea typeface="Montserrat"/>
              <a:cs typeface="Montserrat"/>
              <a:sym typeface="Montserrat"/>
            </a:endParaRPr>
          </a:p>
        </p:txBody>
      </p:sp>
      <p:sp>
        <p:nvSpPr>
          <p:cNvPr id="567" name="Google Shape;567;p27"/>
          <p:cNvSpPr/>
          <p:nvPr/>
        </p:nvSpPr>
        <p:spPr>
          <a:xfrm>
            <a:off x="352025" y="4110456"/>
            <a:ext cx="4174800" cy="863700"/>
          </a:xfrm>
          <a:prstGeom prst="roundRect">
            <a:avLst>
              <a:gd fmla="val 1248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Не використовувати </a:t>
            </a:r>
            <a:br>
              <a:rPr b="0" i="0" lang="uk" sz="1800" u="none" cap="none" strike="noStrike">
                <a:solidFill>
                  <a:schemeClr val="dk1"/>
                </a:solidFill>
                <a:latin typeface="Montserrat"/>
                <a:ea typeface="Montserrat"/>
                <a:cs typeface="Montserrat"/>
                <a:sym typeface="Montserrat"/>
              </a:rPr>
            </a:br>
            <a:r>
              <a:rPr b="0" i="0" lang="uk" sz="1800" u="none" cap="none" strike="noStrike">
                <a:solidFill>
                  <a:schemeClr val="dk1"/>
                </a:solidFill>
                <a:latin typeface="Montserrat"/>
                <a:ea typeface="Montserrat"/>
                <a:cs typeface="Montserrat"/>
                <a:sym typeface="Montserrat"/>
              </a:rPr>
              <a:t>воду для пиття</a:t>
            </a:r>
            <a:endParaRPr b="0" i="0" sz="1800" u="none" cap="none" strike="noStrike">
              <a:solidFill>
                <a:schemeClr val="dk1"/>
              </a:solidFill>
              <a:latin typeface="Montserrat"/>
              <a:ea typeface="Montserrat"/>
              <a:cs typeface="Montserrat"/>
              <a:sym typeface="Montserrat"/>
            </a:endParaRPr>
          </a:p>
        </p:txBody>
      </p:sp>
      <p:sp>
        <p:nvSpPr>
          <p:cNvPr id="568" name="Google Shape;568;p27"/>
          <p:cNvSpPr/>
          <p:nvPr/>
        </p:nvSpPr>
        <p:spPr>
          <a:xfrm>
            <a:off x="4633229" y="4110456"/>
            <a:ext cx="4174800" cy="863700"/>
          </a:xfrm>
          <a:prstGeom prst="roundRect">
            <a:avLst>
              <a:gd fmla="val 11353"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uk" sz="1800" u="none" cap="none" strike="noStrike">
                <a:solidFill>
                  <a:schemeClr val="dk1"/>
                </a:solidFill>
                <a:latin typeface="Montserrat"/>
                <a:ea typeface="Montserrat"/>
                <a:cs typeface="Montserrat"/>
                <a:sym typeface="Montserrat"/>
              </a:rPr>
              <a:t>Повідомити відповідальних</a:t>
            </a:r>
            <a:endParaRPr b="0" i="0" sz="18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572" name="Shape 572"/>
        <p:cNvGrpSpPr/>
        <p:nvPr/>
      </p:nvGrpSpPr>
      <p:grpSpPr>
        <a:xfrm>
          <a:off x="0" y="0"/>
          <a:ext cx="0" cy="0"/>
          <a:chOff x="0" y="0"/>
          <a:chExt cx="0" cy="0"/>
        </a:xfrm>
      </p:grpSpPr>
      <p:sp>
        <p:nvSpPr>
          <p:cNvPr id="573" name="Google Shape;573;p28"/>
          <p:cNvSpPr txBox="1"/>
          <p:nvPr/>
        </p:nvSpPr>
        <p:spPr>
          <a:xfrm>
            <a:off x="272825" y="218425"/>
            <a:ext cx="4898700" cy="91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300" u="none" cap="none" strike="noStrike">
                <a:solidFill>
                  <a:schemeClr val="lt1"/>
                </a:solidFill>
                <a:latin typeface="Montserrat"/>
                <a:ea typeface="Montserrat"/>
                <a:cs typeface="Montserrat"/>
                <a:sym typeface="Montserrat"/>
              </a:rPr>
              <a:t>ПЕРЕБОЇ З ВОДОЮ </a:t>
            </a:r>
            <a:br>
              <a:rPr b="1" i="0" lang="uk" sz="2300" u="none" cap="none" strike="noStrike">
                <a:solidFill>
                  <a:schemeClr val="lt1"/>
                </a:solidFill>
                <a:latin typeface="Montserrat"/>
                <a:ea typeface="Montserrat"/>
                <a:cs typeface="Montserrat"/>
                <a:sym typeface="Montserrat"/>
              </a:rPr>
            </a:br>
            <a:r>
              <a:rPr b="1" i="0" lang="uk" sz="2300" u="none" cap="none" strike="noStrike">
                <a:solidFill>
                  <a:schemeClr val="lt1"/>
                </a:solidFill>
                <a:latin typeface="Montserrat"/>
                <a:ea typeface="Montserrat"/>
                <a:cs typeface="Montserrat"/>
                <a:sym typeface="Montserrat"/>
              </a:rPr>
              <a:t>НЕ ВПЛИВАЮТЬ </a:t>
            </a:r>
            <a:br>
              <a:rPr b="1" i="0" lang="uk" sz="2300" u="none" cap="none" strike="noStrike">
                <a:solidFill>
                  <a:schemeClr val="lt1"/>
                </a:solidFill>
                <a:latin typeface="Montserrat"/>
                <a:ea typeface="Montserrat"/>
                <a:cs typeface="Montserrat"/>
                <a:sym typeface="Montserrat"/>
              </a:rPr>
            </a:br>
            <a:r>
              <a:rPr b="1" i="0" lang="uk" sz="2300" u="none" cap="none" strike="noStrike">
                <a:solidFill>
                  <a:schemeClr val="lt1"/>
                </a:solidFill>
                <a:latin typeface="Montserrat"/>
                <a:ea typeface="Montserrat"/>
                <a:cs typeface="Montserrat"/>
                <a:sym typeface="Montserrat"/>
              </a:rPr>
              <a:t>НА ВСІХ ОДНАКОВО</a:t>
            </a:r>
            <a:endParaRPr b="1" i="0" sz="2300" u="none" cap="none" strike="noStrike">
              <a:solidFill>
                <a:schemeClr val="lt1"/>
              </a:solidFill>
              <a:latin typeface="Montserrat"/>
              <a:ea typeface="Montserrat"/>
              <a:cs typeface="Montserrat"/>
              <a:sym typeface="Montserrat"/>
            </a:endParaRPr>
          </a:p>
        </p:txBody>
      </p:sp>
      <p:sp>
        <p:nvSpPr>
          <p:cNvPr id="574" name="Google Shape;574;p28"/>
          <p:cNvSpPr txBox="1"/>
          <p:nvPr/>
        </p:nvSpPr>
        <p:spPr>
          <a:xfrm>
            <a:off x="275625" y="-594244"/>
            <a:ext cx="59430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6. ВОДА І СПРАВЕДЛИВІСТЬ</a:t>
            </a:r>
            <a:endParaRPr b="0" i="0" sz="1100" u="none" cap="none" strike="noStrike">
              <a:solidFill>
                <a:schemeClr val="lt1"/>
              </a:solidFill>
              <a:latin typeface="Montserrat Medium"/>
              <a:ea typeface="Montserrat Medium"/>
              <a:cs typeface="Montserrat Medium"/>
              <a:sym typeface="Montserrat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Montserrat Medium"/>
              <a:ea typeface="Montserrat Medium"/>
              <a:cs typeface="Montserrat Medium"/>
              <a:sym typeface="Montserrat Medium"/>
            </a:endParaRPr>
          </a:p>
        </p:txBody>
      </p:sp>
      <p:sp>
        <p:nvSpPr>
          <p:cNvPr id="575" name="Google Shape;575;p28"/>
          <p:cNvSpPr txBox="1"/>
          <p:nvPr/>
        </p:nvSpPr>
        <p:spPr>
          <a:xfrm>
            <a:off x="272825" y="1343706"/>
            <a:ext cx="6898500" cy="43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0" i="0" lang="uk" sz="1800" u="none" cap="none" strike="noStrike">
                <a:solidFill>
                  <a:schemeClr val="lt1"/>
                </a:solidFill>
                <a:latin typeface="Montserrat"/>
                <a:ea typeface="Montserrat"/>
                <a:cs typeface="Montserrat"/>
                <a:sym typeface="Montserrat"/>
              </a:rPr>
              <a:t>Найсильніше наслідки можуть відчувати:</a:t>
            </a:r>
            <a:endParaRPr b="0" i="0" sz="18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600"/>
              <a:buFont typeface="Arial"/>
              <a:buNone/>
            </a:pPr>
            <a:r>
              <a:t/>
            </a:r>
            <a:endParaRPr b="0" i="0" sz="1800" u="none" cap="none" strike="noStrike">
              <a:solidFill>
                <a:schemeClr val="lt1"/>
              </a:solidFill>
              <a:latin typeface="Montserrat"/>
              <a:ea typeface="Montserrat"/>
              <a:cs typeface="Montserrat"/>
              <a:sym typeface="Montserrat"/>
            </a:endParaRPr>
          </a:p>
        </p:txBody>
      </p:sp>
      <p:pic>
        <p:nvPicPr>
          <p:cNvPr id="576" name="Google Shape;576;p28" title="Vector 18.png"/>
          <p:cNvPicPr preferRelativeResize="0"/>
          <p:nvPr/>
        </p:nvPicPr>
        <p:blipFill rotWithShape="1">
          <a:blip r:embed="rId3">
            <a:alphaModFix/>
          </a:blip>
          <a:srcRect b="0" l="0" r="0" t="0"/>
          <a:stretch/>
        </p:blipFill>
        <p:spPr>
          <a:xfrm>
            <a:off x="297755" y="2021250"/>
            <a:ext cx="2710524" cy="1346290"/>
          </a:xfrm>
          <a:prstGeom prst="rect">
            <a:avLst/>
          </a:prstGeom>
          <a:noFill/>
          <a:ln>
            <a:noFill/>
          </a:ln>
        </p:spPr>
      </p:pic>
      <p:pic>
        <p:nvPicPr>
          <p:cNvPr id="577" name="Google Shape;577;p28" title="Vector 18.png"/>
          <p:cNvPicPr preferRelativeResize="0"/>
          <p:nvPr/>
        </p:nvPicPr>
        <p:blipFill rotWithShape="1">
          <a:blip r:embed="rId3">
            <a:alphaModFix/>
          </a:blip>
          <a:srcRect b="0" l="0" r="0" t="0"/>
          <a:stretch/>
        </p:blipFill>
        <p:spPr>
          <a:xfrm rot="10800000">
            <a:off x="3152335" y="2021250"/>
            <a:ext cx="2710524" cy="1346290"/>
          </a:xfrm>
          <a:prstGeom prst="rect">
            <a:avLst/>
          </a:prstGeom>
          <a:noFill/>
          <a:ln>
            <a:noFill/>
          </a:ln>
        </p:spPr>
      </p:pic>
      <p:pic>
        <p:nvPicPr>
          <p:cNvPr id="578" name="Google Shape;578;p28" title="Vector 18.png"/>
          <p:cNvPicPr preferRelativeResize="0"/>
          <p:nvPr/>
        </p:nvPicPr>
        <p:blipFill rotWithShape="1">
          <a:blip r:embed="rId3">
            <a:alphaModFix/>
          </a:blip>
          <a:srcRect b="0" l="0" r="0" t="0"/>
          <a:stretch/>
        </p:blipFill>
        <p:spPr>
          <a:xfrm>
            <a:off x="6067312" y="2021250"/>
            <a:ext cx="2710524" cy="1346290"/>
          </a:xfrm>
          <a:prstGeom prst="rect">
            <a:avLst/>
          </a:prstGeom>
          <a:noFill/>
          <a:ln>
            <a:noFill/>
          </a:ln>
        </p:spPr>
      </p:pic>
      <p:pic>
        <p:nvPicPr>
          <p:cNvPr id="579" name="Google Shape;579;p28" title="Vector 18.png"/>
          <p:cNvPicPr preferRelativeResize="0"/>
          <p:nvPr/>
        </p:nvPicPr>
        <p:blipFill rotWithShape="1">
          <a:blip r:embed="rId3">
            <a:alphaModFix/>
          </a:blip>
          <a:srcRect b="0" l="0" r="0" t="0"/>
          <a:stretch/>
        </p:blipFill>
        <p:spPr>
          <a:xfrm rot="10800000">
            <a:off x="251770" y="3502199"/>
            <a:ext cx="2710524" cy="1346290"/>
          </a:xfrm>
          <a:prstGeom prst="rect">
            <a:avLst/>
          </a:prstGeom>
          <a:noFill/>
          <a:ln>
            <a:noFill/>
          </a:ln>
        </p:spPr>
      </p:pic>
      <p:pic>
        <p:nvPicPr>
          <p:cNvPr id="580" name="Google Shape;580;p28" title="Vector 18.png"/>
          <p:cNvPicPr preferRelativeResize="0"/>
          <p:nvPr/>
        </p:nvPicPr>
        <p:blipFill rotWithShape="1">
          <a:blip r:embed="rId3">
            <a:alphaModFix/>
          </a:blip>
          <a:srcRect b="0" l="0" r="0" t="0"/>
          <a:stretch/>
        </p:blipFill>
        <p:spPr>
          <a:xfrm>
            <a:off x="3171487" y="3502211"/>
            <a:ext cx="2710524" cy="1346290"/>
          </a:xfrm>
          <a:prstGeom prst="rect">
            <a:avLst/>
          </a:prstGeom>
          <a:noFill/>
          <a:ln>
            <a:noFill/>
          </a:ln>
        </p:spPr>
      </p:pic>
      <p:pic>
        <p:nvPicPr>
          <p:cNvPr id="581" name="Google Shape;581;p28" title="Vector 18.png"/>
          <p:cNvPicPr preferRelativeResize="0"/>
          <p:nvPr/>
        </p:nvPicPr>
        <p:blipFill rotWithShape="1">
          <a:blip r:embed="rId3">
            <a:alphaModFix/>
          </a:blip>
          <a:srcRect b="0" l="0" r="0" t="0"/>
          <a:stretch/>
        </p:blipFill>
        <p:spPr>
          <a:xfrm rot="10800000">
            <a:off x="6091223" y="3526910"/>
            <a:ext cx="2710524" cy="1346290"/>
          </a:xfrm>
          <a:prstGeom prst="rect">
            <a:avLst/>
          </a:prstGeom>
          <a:noFill/>
          <a:ln>
            <a:noFill/>
          </a:ln>
        </p:spPr>
      </p:pic>
      <p:sp>
        <p:nvSpPr>
          <p:cNvPr id="582" name="Google Shape;582;p28"/>
          <p:cNvSpPr/>
          <p:nvPr/>
        </p:nvSpPr>
        <p:spPr>
          <a:xfrm>
            <a:off x="342018" y="2468265"/>
            <a:ext cx="1503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ДІТИ</a:t>
            </a:r>
            <a:endParaRPr b="1" i="0" sz="1500" u="none" cap="none" strike="noStrike">
              <a:solidFill>
                <a:srgbClr val="000000"/>
              </a:solidFill>
              <a:latin typeface="Montserrat"/>
              <a:ea typeface="Montserrat"/>
              <a:cs typeface="Montserrat"/>
              <a:sym typeface="Montserrat"/>
            </a:endParaRPr>
          </a:p>
        </p:txBody>
      </p:sp>
      <p:sp>
        <p:nvSpPr>
          <p:cNvPr id="583" name="Google Shape;583;p28"/>
          <p:cNvSpPr/>
          <p:nvPr/>
        </p:nvSpPr>
        <p:spPr>
          <a:xfrm>
            <a:off x="3243391" y="2687725"/>
            <a:ext cx="1503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ЛЮДИ СТАРШОГО ВІКУ</a:t>
            </a:r>
            <a:endParaRPr b="1" i="0" sz="1500" u="none" cap="none" strike="noStrike">
              <a:solidFill>
                <a:srgbClr val="000000"/>
              </a:solidFill>
              <a:latin typeface="Montserrat"/>
              <a:ea typeface="Montserrat"/>
              <a:cs typeface="Montserrat"/>
              <a:sym typeface="Montserrat"/>
            </a:endParaRPr>
          </a:p>
        </p:txBody>
      </p:sp>
      <p:sp>
        <p:nvSpPr>
          <p:cNvPr id="584" name="Google Shape;584;p28"/>
          <p:cNvSpPr/>
          <p:nvPr/>
        </p:nvSpPr>
        <p:spPr>
          <a:xfrm>
            <a:off x="6091225" y="2687713"/>
            <a:ext cx="20760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ЛЮДИ З ІНВАЛІДНІСТЮ</a:t>
            </a:r>
            <a:endParaRPr b="1" i="0" sz="1500" u="none" cap="none" strike="noStrike">
              <a:solidFill>
                <a:srgbClr val="000000"/>
              </a:solidFill>
              <a:latin typeface="Montserrat"/>
              <a:ea typeface="Montserrat"/>
              <a:cs typeface="Montserrat"/>
              <a:sym typeface="Montserrat"/>
            </a:endParaRPr>
          </a:p>
        </p:txBody>
      </p:sp>
      <p:sp>
        <p:nvSpPr>
          <p:cNvPr id="585" name="Google Shape;585;p28"/>
          <p:cNvSpPr/>
          <p:nvPr/>
        </p:nvSpPr>
        <p:spPr>
          <a:xfrm>
            <a:off x="342013" y="3936196"/>
            <a:ext cx="17499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ЛІКАРНІ</a:t>
            </a:r>
            <a:endParaRPr b="1" i="0" sz="1500" u="none" cap="none" strike="noStrike">
              <a:solidFill>
                <a:srgbClr val="000000"/>
              </a:solidFill>
              <a:latin typeface="Montserrat"/>
              <a:ea typeface="Montserrat"/>
              <a:cs typeface="Montserrat"/>
              <a:sym typeface="Montserrat"/>
            </a:endParaRPr>
          </a:p>
        </p:txBody>
      </p:sp>
      <p:sp>
        <p:nvSpPr>
          <p:cNvPr id="586" name="Google Shape;586;p28"/>
          <p:cNvSpPr/>
          <p:nvPr/>
        </p:nvSpPr>
        <p:spPr>
          <a:xfrm>
            <a:off x="3262176" y="4253250"/>
            <a:ext cx="1400700" cy="527700"/>
          </a:xfrm>
          <a:prstGeom prst="roundRect">
            <a:avLst>
              <a:gd fmla="val 33678"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500" u="none" cap="none" strike="noStrike">
                <a:solidFill>
                  <a:srgbClr val="000000"/>
                </a:solidFill>
                <a:latin typeface="Montserrat"/>
                <a:ea typeface="Montserrat"/>
                <a:cs typeface="Montserrat"/>
                <a:sym typeface="Montserrat"/>
              </a:rPr>
              <a:t>РОДИНИ БЕЗ ЗАПАСУ ВОДИ</a:t>
            </a:r>
            <a:endParaRPr b="1" i="0" sz="1500" u="none" cap="none" strike="noStrike">
              <a:solidFill>
                <a:srgbClr val="000000"/>
              </a:solidFill>
              <a:latin typeface="Montserrat"/>
              <a:ea typeface="Montserrat"/>
              <a:cs typeface="Montserrat"/>
              <a:sym typeface="Montserrat"/>
            </a:endParaRPr>
          </a:p>
        </p:txBody>
      </p:sp>
      <p:sp>
        <p:nvSpPr>
          <p:cNvPr id="587" name="Google Shape;587;p28"/>
          <p:cNvSpPr/>
          <p:nvPr/>
        </p:nvSpPr>
        <p:spPr>
          <a:xfrm>
            <a:off x="6295360" y="3760939"/>
            <a:ext cx="2363700" cy="1020000"/>
          </a:xfrm>
          <a:prstGeom prst="roundRect">
            <a:avLst>
              <a:gd fmla="val 17779" name="adj"/>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ЛЮДИ, ЯКІ ЖИВУТЬ </a:t>
            </a:r>
            <a:br>
              <a:rPr b="1" i="0" lang="uk" sz="1300" u="none" cap="none" strike="noStrike">
                <a:solidFill>
                  <a:srgbClr val="000000"/>
                </a:solidFill>
                <a:latin typeface="Montserrat"/>
                <a:ea typeface="Montserrat"/>
                <a:cs typeface="Montserrat"/>
                <a:sym typeface="Montserrat"/>
              </a:rPr>
            </a:br>
            <a:r>
              <a:rPr b="1" i="0" lang="uk" sz="1300" u="none" cap="none" strike="noStrike">
                <a:solidFill>
                  <a:srgbClr val="000000"/>
                </a:solidFill>
                <a:latin typeface="Montserrat"/>
                <a:ea typeface="Montserrat"/>
                <a:cs typeface="Montserrat"/>
                <a:sym typeface="Montserrat"/>
              </a:rPr>
              <a:t>У РАЙОНАХ ІЗ ПОШКОДЖЕНОЮ ІНФРАСТРУКТУРОЮ</a:t>
            </a:r>
            <a:endParaRPr b="1" i="0" sz="1300" u="none" cap="none" strike="noStrike">
              <a:solidFill>
                <a:srgbClr val="000000"/>
              </a:solidFill>
              <a:latin typeface="Montserrat"/>
              <a:ea typeface="Montserrat"/>
              <a:cs typeface="Montserrat"/>
              <a:sym typeface="Montserrat"/>
            </a:endParaRPr>
          </a:p>
        </p:txBody>
      </p:sp>
      <p:pic>
        <p:nvPicPr>
          <p:cNvPr id="588" name="Google Shape;588;p28" title="Group 356.png"/>
          <p:cNvPicPr preferRelativeResize="0"/>
          <p:nvPr/>
        </p:nvPicPr>
        <p:blipFill rotWithShape="1">
          <a:blip r:embed="rId4">
            <a:alphaModFix/>
          </a:blip>
          <a:srcRect b="0" l="0" r="0" t="0"/>
          <a:stretch/>
        </p:blipFill>
        <p:spPr>
          <a:xfrm>
            <a:off x="1484171" y="3806100"/>
            <a:ext cx="1273962" cy="709333"/>
          </a:xfrm>
          <a:prstGeom prst="rect">
            <a:avLst/>
          </a:prstGeom>
          <a:noFill/>
          <a:ln>
            <a:noFill/>
          </a:ln>
        </p:spPr>
      </p:pic>
      <p:pic>
        <p:nvPicPr>
          <p:cNvPr id="589" name="Google Shape;589;p28" title="Group 355.png"/>
          <p:cNvPicPr preferRelativeResize="0"/>
          <p:nvPr/>
        </p:nvPicPr>
        <p:blipFill rotWithShape="1">
          <a:blip r:embed="rId5">
            <a:alphaModFix/>
          </a:blip>
          <a:srcRect b="0" l="0" r="0" t="0"/>
          <a:stretch/>
        </p:blipFill>
        <p:spPr>
          <a:xfrm>
            <a:off x="2036895" y="3604946"/>
            <a:ext cx="391552" cy="391552"/>
          </a:xfrm>
          <a:prstGeom prst="rect">
            <a:avLst/>
          </a:prstGeom>
          <a:noFill/>
          <a:ln>
            <a:noFill/>
          </a:ln>
        </p:spPr>
      </p:pic>
      <p:pic>
        <p:nvPicPr>
          <p:cNvPr id="590" name="Google Shape;590;p28" title="Group 329.png"/>
          <p:cNvPicPr preferRelativeResize="0"/>
          <p:nvPr/>
        </p:nvPicPr>
        <p:blipFill rotWithShape="1">
          <a:blip r:embed="rId6">
            <a:alphaModFix/>
          </a:blip>
          <a:srcRect b="0" l="0" r="0" t="0"/>
          <a:stretch/>
        </p:blipFill>
        <p:spPr>
          <a:xfrm rot="223866">
            <a:off x="4926278" y="3534222"/>
            <a:ext cx="547095" cy="1015911"/>
          </a:xfrm>
          <a:prstGeom prst="rect">
            <a:avLst/>
          </a:prstGeom>
          <a:noFill/>
          <a:ln>
            <a:noFill/>
          </a:ln>
        </p:spPr>
      </p:pic>
      <p:sp>
        <p:nvSpPr>
          <p:cNvPr id="591" name="Google Shape;591;p28"/>
          <p:cNvSpPr/>
          <p:nvPr/>
        </p:nvSpPr>
        <p:spPr>
          <a:xfrm>
            <a:off x="4597215" y="3439531"/>
            <a:ext cx="1205400" cy="1205700"/>
          </a:xfrm>
          <a:prstGeom prst="noSmoking">
            <a:avLst>
              <a:gd fmla="val 9791" name="adj"/>
            </a:avLst>
          </a:prstGeom>
          <a:solidFill>
            <a:srgbClr val="EA4E6A"/>
          </a:solidFill>
          <a:ln>
            <a:noFill/>
          </a:ln>
        </p:spPr>
        <p:txBody>
          <a:bodyPr anchorCtr="0" anchor="ctr" bIns="56525" lIns="56525" spcFirstLastPara="1" rIns="56525" wrap="square" tIns="56525">
            <a:noAutofit/>
          </a:bodyPr>
          <a:lstStyle/>
          <a:p>
            <a:pPr indent="0" lvl="0" marL="0" marR="0" rtl="0" algn="ctr">
              <a:lnSpc>
                <a:spcPct val="100000"/>
              </a:lnSpc>
              <a:spcBef>
                <a:spcPts val="0"/>
              </a:spcBef>
              <a:spcAft>
                <a:spcPts val="0"/>
              </a:spcAft>
              <a:buClr>
                <a:srgbClr val="000000"/>
              </a:buClr>
              <a:buSzPts val="866"/>
              <a:buFont typeface="Arial"/>
              <a:buNone/>
            </a:pPr>
            <a:r>
              <a:t/>
            </a:r>
            <a:endParaRPr b="0" i="0" sz="866" u="none" cap="none" strike="noStrike">
              <a:solidFill>
                <a:srgbClr val="000000"/>
              </a:solidFill>
              <a:latin typeface="Arial"/>
              <a:ea typeface="Arial"/>
              <a:cs typeface="Arial"/>
              <a:sym typeface="Arial"/>
            </a:endParaRPr>
          </a:p>
        </p:txBody>
      </p:sp>
      <p:pic>
        <p:nvPicPr>
          <p:cNvPr id="592" name="Google Shape;592;p28" title="Vector 55.png"/>
          <p:cNvPicPr preferRelativeResize="0"/>
          <p:nvPr/>
        </p:nvPicPr>
        <p:blipFill rotWithShape="1">
          <a:blip r:embed="rId7">
            <a:alphaModFix/>
          </a:blip>
          <a:srcRect b="0" l="0" r="0" t="0"/>
          <a:stretch/>
        </p:blipFill>
        <p:spPr>
          <a:xfrm rot="530632">
            <a:off x="8280548" y="4071124"/>
            <a:ext cx="236575" cy="324082"/>
          </a:xfrm>
          <a:prstGeom prst="rect">
            <a:avLst/>
          </a:prstGeom>
          <a:noFill/>
          <a:ln>
            <a:noFill/>
          </a:ln>
        </p:spPr>
      </p:pic>
      <p:pic>
        <p:nvPicPr>
          <p:cNvPr id="593" name="Google Shape;593;p28" title="Group 303.png"/>
          <p:cNvPicPr preferRelativeResize="0"/>
          <p:nvPr/>
        </p:nvPicPr>
        <p:blipFill rotWithShape="1">
          <a:blip r:embed="rId8">
            <a:alphaModFix/>
          </a:blip>
          <a:srcRect b="0" l="0" r="0" t="0"/>
          <a:stretch/>
        </p:blipFill>
        <p:spPr>
          <a:xfrm rot="490122">
            <a:off x="7728322" y="3469369"/>
            <a:ext cx="1124339" cy="389136"/>
          </a:xfrm>
          <a:prstGeom prst="rect">
            <a:avLst/>
          </a:prstGeom>
          <a:noFill/>
          <a:ln>
            <a:noFill/>
          </a:ln>
        </p:spPr>
      </p:pic>
      <p:pic>
        <p:nvPicPr>
          <p:cNvPr id="594" name="Google Shape;594;p28" title="Vector 55.png"/>
          <p:cNvPicPr preferRelativeResize="0"/>
          <p:nvPr/>
        </p:nvPicPr>
        <p:blipFill rotWithShape="1">
          <a:blip r:embed="rId7">
            <a:alphaModFix/>
          </a:blip>
          <a:srcRect b="0" l="0" r="0" t="0"/>
          <a:stretch/>
        </p:blipFill>
        <p:spPr>
          <a:xfrm rot="-1932720">
            <a:off x="8540890" y="3999057"/>
            <a:ext cx="161725" cy="221552"/>
          </a:xfrm>
          <a:prstGeom prst="rect">
            <a:avLst/>
          </a:prstGeom>
          <a:noFill/>
          <a:ln>
            <a:noFill/>
          </a:ln>
        </p:spPr>
      </p:pic>
      <p:pic>
        <p:nvPicPr>
          <p:cNvPr id="595" name="Google Shape;595;p28" title="Group 358.png"/>
          <p:cNvPicPr preferRelativeResize="0"/>
          <p:nvPr/>
        </p:nvPicPr>
        <p:blipFill rotWithShape="1">
          <a:blip r:embed="rId9">
            <a:alphaModFix/>
          </a:blip>
          <a:srcRect b="0" l="0" r="0" t="0"/>
          <a:stretch/>
        </p:blipFill>
        <p:spPr>
          <a:xfrm>
            <a:off x="1769509" y="1924909"/>
            <a:ext cx="842280" cy="1346300"/>
          </a:xfrm>
          <a:prstGeom prst="rect">
            <a:avLst/>
          </a:prstGeom>
          <a:noFill/>
          <a:ln>
            <a:noFill/>
          </a:ln>
        </p:spPr>
      </p:pic>
      <p:pic>
        <p:nvPicPr>
          <p:cNvPr id="596" name="Google Shape;596;p28" title="Group 1321316811 (1).png"/>
          <p:cNvPicPr preferRelativeResize="0"/>
          <p:nvPr/>
        </p:nvPicPr>
        <p:blipFill rotWithShape="1">
          <a:blip r:embed="rId10">
            <a:alphaModFix/>
          </a:blip>
          <a:srcRect b="0" l="0" r="0" t="0"/>
          <a:stretch/>
        </p:blipFill>
        <p:spPr>
          <a:xfrm>
            <a:off x="7695100" y="1985151"/>
            <a:ext cx="1348526" cy="1418486"/>
          </a:xfrm>
          <a:prstGeom prst="rect">
            <a:avLst/>
          </a:prstGeom>
          <a:noFill/>
          <a:ln>
            <a:noFill/>
          </a:ln>
        </p:spPr>
      </p:pic>
      <p:pic>
        <p:nvPicPr>
          <p:cNvPr id="597" name="Google Shape;597;p28" title="Group 1321316821.png"/>
          <p:cNvPicPr preferRelativeResize="0"/>
          <p:nvPr/>
        </p:nvPicPr>
        <p:blipFill rotWithShape="1">
          <a:blip r:embed="rId11">
            <a:alphaModFix/>
          </a:blip>
          <a:srcRect b="0" l="0" r="0" t="0"/>
          <a:stretch/>
        </p:blipFill>
        <p:spPr>
          <a:xfrm>
            <a:off x="4750725" y="1912063"/>
            <a:ext cx="898397" cy="1501952"/>
          </a:xfrm>
          <a:prstGeom prst="rect">
            <a:avLst/>
          </a:prstGeom>
          <a:noFill/>
          <a:ln>
            <a:noFill/>
          </a:ln>
        </p:spPr>
      </p:pic>
      <p:sp>
        <p:nvSpPr>
          <p:cNvPr id="598" name="Google Shape;598;p28"/>
          <p:cNvSpPr/>
          <p:nvPr/>
        </p:nvSpPr>
        <p:spPr>
          <a:xfrm>
            <a:off x="5653650" y="369275"/>
            <a:ext cx="3190200" cy="1346400"/>
          </a:xfrm>
          <a:prstGeom prst="roundRect">
            <a:avLst>
              <a:gd fmla="val 25433" name="adj"/>
            </a:avLst>
          </a:prstGeom>
          <a:solidFill>
            <a:srgbClr val="FFA5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200" u="none" cap="none" strike="noStrike">
                <a:solidFill>
                  <a:schemeClr val="lt1"/>
                </a:solidFill>
                <a:latin typeface="Montserrat"/>
                <a:ea typeface="Montserrat"/>
                <a:cs typeface="Montserrat"/>
                <a:sym typeface="Montserrat"/>
              </a:rPr>
              <a:t>Водна безпека — це питання справедливості. Не всі мають рівний доступ до води, запас на випадок перебоїв, потрібну інформацію та можливість діяти.</a:t>
            </a:r>
            <a:endParaRPr b="1" i="0" sz="12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29"/>
          <p:cNvSpPr txBox="1"/>
          <p:nvPr/>
        </p:nvSpPr>
        <p:spPr>
          <a:xfrm>
            <a:off x="352025" y="297884"/>
            <a:ext cx="81591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000" u="none" cap="none" strike="noStrike">
                <a:solidFill>
                  <a:srgbClr val="001D35"/>
                </a:solidFill>
                <a:latin typeface="Montserrat"/>
                <a:ea typeface="Montserrat"/>
                <a:cs typeface="Montserrat"/>
                <a:sym typeface="Montserrat"/>
              </a:rPr>
              <a:t>ВОДА ЯК ГУМАНІТАРНИЙ СТАНДАРТ</a:t>
            </a:r>
            <a:endParaRPr b="1" i="0" sz="2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000" u="none" cap="none" strike="noStrike">
              <a:solidFill>
                <a:srgbClr val="001D35"/>
              </a:solidFill>
              <a:latin typeface="Montserrat"/>
              <a:ea typeface="Montserrat"/>
              <a:cs typeface="Montserrat"/>
              <a:sym typeface="Montserrat"/>
            </a:endParaRPr>
          </a:p>
        </p:txBody>
      </p:sp>
      <p:sp>
        <p:nvSpPr>
          <p:cNvPr id="604" name="Google Shape;604;p29"/>
          <p:cNvSpPr txBox="1"/>
          <p:nvPr/>
        </p:nvSpPr>
        <p:spPr>
          <a:xfrm>
            <a:off x="352025" y="713815"/>
            <a:ext cx="5689200" cy="54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uk" sz="1400" u="none" cap="none" strike="noStrike">
                <a:solidFill>
                  <a:srgbClr val="001D35"/>
                </a:solidFill>
                <a:latin typeface="Montserrat"/>
                <a:ea typeface="Montserrat"/>
                <a:cs typeface="Montserrat"/>
                <a:sym typeface="Montserrat"/>
              </a:rPr>
              <a:t>Люди повинні мати справедливий доступ до достатньої кількості безпечної води для пиття та побутової гігієни.</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1400"/>
              <a:buFont typeface="Arial"/>
              <a:buNone/>
            </a:pPr>
            <a:r>
              <a:t/>
            </a:r>
            <a:endParaRPr b="0" i="0" sz="1400" u="none" cap="none" strike="noStrike">
              <a:solidFill>
                <a:srgbClr val="001D35"/>
              </a:solidFill>
              <a:latin typeface="Montserrat"/>
              <a:ea typeface="Montserrat"/>
              <a:cs typeface="Montserrat"/>
              <a:sym typeface="Montserrat"/>
            </a:endParaRPr>
          </a:p>
        </p:txBody>
      </p:sp>
      <p:pic>
        <p:nvPicPr>
          <p:cNvPr id="605" name="Google Shape;605;p29" title="Group 271.png"/>
          <p:cNvPicPr preferRelativeResize="0"/>
          <p:nvPr/>
        </p:nvPicPr>
        <p:blipFill rotWithShape="1">
          <a:blip r:embed="rId3">
            <a:alphaModFix/>
          </a:blip>
          <a:srcRect b="0" l="0" r="0" t="0"/>
          <a:stretch/>
        </p:blipFill>
        <p:spPr>
          <a:xfrm>
            <a:off x="6525125" y="1371400"/>
            <a:ext cx="2394749" cy="3279374"/>
          </a:xfrm>
          <a:prstGeom prst="rect">
            <a:avLst/>
          </a:prstGeom>
          <a:noFill/>
          <a:ln>
            <a:noFill/>
          </a:ln>
        </p:spPr>
      </p:pic>
      <p:sp>
        <p:nvSpPr>
          <p:cNvPr id="606" name="Google Shape;606;p29"/>
          <p:cNvSpPr txBox="1"/>
          <p:nvPr/>
        </p:nvSpPr>
        <p:spPr>
          <a:xfrm>
            <a:off x="6946219" y="3036645"/>
            <a:ext cx="1606800" cy="5256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386"/>
              <a:buFont typeface="Arial"/>
              <a:buNone/>
            </a:pPr>
            <a:r>
              <a:rPr b="0" i="0" lang="uk" sz="5506" u="none" cap="none" strike="noStrike">
                <a:solidFill>
                  <a:srgbClr val="FFFFFF"/>
                </a:solidFill>
                <a:latin typeface="Montserrat ExtraBold"/>
                <a:ea typeface="Montserrat ExtraBold"/>
                <a:cs typeface="Montserrat ExtraBold"/>
                <a:sym typeface="Montserrat ExtraBold"/>
              </a:rPr>
              <a:t>15 л</a:t>
            </a:r>
            <a:endParaRPr b="0" i="0" sz="5506" u="none" cap="none" strike="noStrike">
              <a:solidFill>
                <a:srgbClr val="FFFFFF"/>
              </a:solidFill>
              <a:latin typeface="Montserrat ExtraBold"/>
              <a:ea typeface="Montserrat ExtraBold"/>
              <a:cs typeface="Montserrat ExtraBold"/>
              <a:sym typeface="Montserrat ExtraBold"/>
            </a:endParaRPr>
          </a:p>
          <a:p>
            <a:pPr indent="0" lvl="0" marL="0" marR="0" rtl="0" algn="ctr">
              <a:lnSpc>
                <a:spcPct val="100000"/>
              </a:lnSpc>
              <a:spcBef>
                <a:spcPts val="0"/>
              </a:spcBef>
              <a:spcAft>
                <a:spcPts val="0"/>
              </a:spcAft>
              <a:buClr>
                <a:srgbClr val="000000"/>
              </a:buClr>
              <a:buSzPts val="2386"/>
              <a:buFont typeface="Arial"/>
              <a:buNone/>
            </a:pPr>
            <a:r>
              <a:rPr b="0" i="0" lang="uk" sz="2753" u="none" cap="none" strike="noStrike">
                <a:solidFill>
                  <a:srgbClr val="FFFFFF"/>
                </a:solidFill>
                <a:latin typeface="Montserrat ExtraBold"/>
                <a:ea typeface="Montserrat ExtraBold"/>
                <a:cs typeface="Montserrat ExtraBold"/>
                <a:sym typeface="Montserrat ExtraBold"/>
              </a:rPr>
              <a:t>на день</a:t>
            </a:r>
            <a:endParaRPr b="0" i="0" sz="2753" u="none" cap="none" strike="noStrike">
              <a:solidFill>
                <a:srgbClr val="FFFFFF"/>
              </a:solidFill>
              <a:latin typeface="Montserrat ExtraBold"/>
              <a:ea typeface="Montserrat ExtraBold"/>
              <a:cs typeface="Montserrat ExtraBold"/>
              <a:sym typeface="Montserrat ExtraBold"/>
            </a:endParaRPr>
          </a:p>
        </p:txBody>
      </p:sp>
      <p:sp>
        <p:nvSpPr>
          <p:cNvPr id="607" name="Google Shape;607;p29">
            <a:hlinkClick r:id="rId4"/>
          </p:cNvPr>
          <p:cNvSpPr txBox="1"/>
          <p:nvPr/>
        </p:nvSpPr>
        <p:spPr>
          <a:xfrm>
            <a:off x="304800" y="4602810"/>
            <a:ext cx="41478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rgbClr val="000000"/>
              </a:buClr>
              <a:buSzPts val="800"/>
              <a:buFont typeface="Arial"/>
              <a:buNone/>
            </a:pPr>
            <a:r>
              <a:rPr b="1" i="0" lang="uk" sz="800" u="sng" cap="none" strike="noStrike">
                <a:solidFill>
                  <a:srgbClr val="4895F7"/>
                </a:solidFill>
                <a:latin typeface="Open Sans"/>
                <a:ea typeface="Open Sans"/>
                <a:cs typeface="Open Sans"/>
                <a:sym typeface="Open Sans"/>
              </a:rPr>
              <a:t>Посібник Sphere «Гуманітарна хартія та мінімальні стандарти реагування на надзвичайні ситуації», видання 2004 року.</a:t>
            </a:r>
            <a:endParaRPr b="1" i="0" sz="800" u="sng" cap="none" strike="noStrike">
              <a:solidFill>
                <a:srgbClr val="4895F7"/>
              </a:solidFill>
              <a:latin typeface="Open Sans"/>
              <a:ea typeface="Open Sans"/>
              <a:cs typeface="Open Sans"/>
              <a:sym typeface="Open Sans"/>
            </a:endParaRPr>
          </a:p>
        </p:txBody>
      </p:sp>
      <p:sp>
        <p:nvSpPr>
          <p:cNvPr id="608" name="Google Shape;608;p29"/>
          <p:cNvSpPr/>
          <p:nvPr/>
        </p:nvSpPr>
        <p:spPr>
          <a:xfrm>
            <a:off x="359700" y="3590960"/>
            <a:ext cx="6003600" cy="960300"/>
          </a:xfrm>
          <a:prstGeom prst="roundRect">
            <a:avLst>
              <a:gd fmla="val 17466" name="adj"/>
            </a:avLst>
          </a:prstGeom>
          <a:solidFill>
            <a:srgbClr val="41B2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400" u="none" cap="none" strike="noStrike">
                <a:solidFill>
                  <a:schemeClr val="lt1"/>
                </a:solidFill>
                <a:latin typeface="Montserrat"/>
                <a:ea typeface="Montserrat"/>
                <a:cs typeface="Montserrat"/>
                <a:sym typeface="Montserrat"/>
              </a:rPr>
              <a:t>Чому це важливо?</a:t>
            </a:r>
            <a:endParaRPr b="1" i="0" sz="1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0" i="0" lang="uk" sz="1400" u="none" cap="none" strike="noStrike">
                <a:solidFill>
                  <a:schemeClr val="lt1"/>
                </a:solidFill>
                <a:latin typeface="Montserrat"/>
                <a:ea typeface="Montserrat"/>
                <a:cs typeface="Montserrat"/>
                <a:sym typeface="Montserrat"/>
              </a:rPr>
              <a:t>Вода — це не лише про виживання, а й про гідність, здоровʼя, стабільність і відновлення громади.</a:t>
            </a:r>
            <a:endParaRPr b="0" i="0" sz="1400" u="none" cap="none" strike="noStrike">
              <a:solidFill>
                <a:schemeClr val="lt1"/>
              </a:solidFill>
              <a:latin typeface="Montserrat"/>
              <a:ea typeface="Montserrat"/>
              <a:cs typeface="Montserrat"/>
              <a:sym typeface="Montserrat"/>
            </a:endParaRPr>
          </a:p>
        </p:txBody>
      </p:sp>
      <p:sp>
        <p:nvSpPr>
          <p:cNvPr id="609" name="Google Shape;609;p29"/>
          <p:cNvSpPr/>
          <p:nvPr/>
        </p:nvSpPr>
        <p:spPr>
          <a:xfrm>
            <a:off x="359750" y="1236897"/>
            <a:ext cx="6003600" cy="1525500"/>
          </a:xfrm>
          <a:prstGeom prst="roundRect">
            <a:avLst>
              <a:gd fmla="val 10910"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uk" sz="1400" u="none" cap="none" strike="noStrike">
                <a:solidFill>
                  <a:srgbClr val="0B264A"/>
                </a:solidFill>
                <a:latin typeface="Montserrat"/>
                <a:ea typeface="Montserrat"/>
                <a:cs typeface="Montserrat"/>
                <a:sym typeface="Montserrat"/>
              </a:rPr>
              <a:t>У надзвичайній ситуації мінімальна загальна потреба становить </a:t>
            </a:r>
            <a:r>
              <a:rPr b="1" i="0" lang="uk" sz="1400" u="none" cap="none" strike="noStrike">
                <a:solidFill>
                  <a:srgbClr val="0B264A"/>
                </a:solidFill>
                <a:latin typeface="Montserrat"/>
                <a:ea typeface="Montserrat"/>
                <a:cs typeface="Montserrat"/>
                <a:sym typeface="Montserrat"/>
              </a:rPr>
              <a:t>15 літрів води на людину на день. </a:t>
            </a:r>
            <a:r>
              <a:rPr b="0" i="0" lang="uk" sz="1400" u="none" cap="none" strike="noStrike">
                <a:solidFill>
                  <a:srgbClr val="0B264A"/>
                </a:solidFill>
                <a:latin typeface="Montserrat"/>
                <a:ea typeface="Montserrat"/>
                <a:cs typeface="Montserrat"/>
                <a:sym typeface="Montserrat"/>
              </a:rPr>
              <a:t>Це не лише вода для пиття, а сумарний обʼєм для базових потреб: пиття, приготування їжі, миття рук, гігієни та санітарних потреб. </a:t>
            </a:r>
            <a:endParaRPr b="0" i="0" sz="14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0" i="0" lang="uk" sz="1400" u="none" cap="none" strike="noStrike">
                <a:solidFill>
                  <a:srgbClr val="0B264A"/>
                </a:solidFill>
                <a:latin typeface="Montserrat"/>
                <a:ea typeface="Montserrat"/>
                <a:cs typeface="Montserrat"/>
                <a:sym typeface="Montserrat"/>
              </a:rPr>
              <a:t>Сюди може входити питна, бутельована, привізна або технічна вода — залежно від способу використання. </a:t>
            </a:r>
            <a:endParaRPr b="0" i="0" sz="1400" u="none" cap="none" strike="noStrike">
              <a:solidFill>
                <a:srgbClr val="0B264A"/>
              </a:solidFill>
              <a:latin typeface="Montserrat"/>
              <a:ea typeface="Montserrat"/>
              <a:cs typeface="Montserrat"/>
              <a:sym typeface="Montserrat"/>
            </a:endParaRPr>
          </a:p>
        </p:txBody>
      </p:sp>
      <p:sp>
        <p:nvSpPr>
          <p:cNvPr id="610" name="Google Shape;610;p29"/>
          <p:cNvSpPr/>
          <p:nvPr/>
        </p:nvSpPr>
        <p:spPr>
          <a:xfrm>
            <a:off x="359750" y="2862480"/>
            <a:ext cx="6003600" cy="656700"/>
          </a:xfrm>
          <a:prstGeom prst="roundRect">
            <a:avLst>
              <a:gd fmla="val 25952" name="adj"/>
            </a:avLst>
          </a:prstGeom>
          <a:solidFill>
            <a:srgbClr val="DBEDFF">
              <a:alpha val="4745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uk" sz="1400" u="none" cap="none" strike="noStrike">
                <a:solidFill>
                  <a:srgbClr val="0B264A"/>
                </a:solidFill>
                <a:latin typeface="Montserrat"/>
                <a:ea typeface="Montserrat"/>
                <a:cs typeface="Montserrat"/>
                <a:sym typeface="Montserrat"/>
              </a:rPr>
              <a:t>Для покриття базової гігієни бажано мати близько </a:t>
            </a:r>
            <a:r>
              <a:rPr b="1" i="0" lang="uk" sz="1400" u="none" cap="none" strike="noStrike">
                <a:solidFill>
                  <a:srgbClr val="0B264A"/>
                </a:solidFill>
                <a:latin typeface="Montserrat"/>
                <a:ea typeface="Montserrat"/>
                <a:cs typeface="Montserrat"/>
                <a:sym typeface="Montserrat"/>
              </a:rPr>
              <a:t>20 літрів на людину на день.</a:t>
            </a:r>
            <a:endParaRPr b="1" i="0" sz="1400" u="none" cap="none" strike="noStrike">
              <a:solidFill>
                <a:srgbClr val="0B264A"/>
              </a:solidFill>
              <a:latin typeface="Montserrat"/>
              <a:ea typeface="Montserrat"/>
              <a:cs typeface="Montserrat"/>
              <a:sym typeface="Montserrat"/>
            </a:endParaRPr>
          </a:p>
        </p:txBody>
      </p:sp>
      <p:pic>
        <p:nvPicPr>
          <p:cNvPr id="611" name="Google Shape;611;p29"/>
          <p:cNvPicPr preferRelativeResize="0"/>
          <p:nvPr/>
        </p:nvPicPr>
        <p:blipFill rotWithShape="1">
          <a:blip r:embed="rId5">
            <a:alphaModFix/>
          </a:blip>
          <a:srcRect b="0" l="0" r="0" t="0"/>
          <a:stretch/>
        </p:blipFill>
        <p:spPr>
          <a:xfrm>
            <a:off x="8065225" y="942288"/>
            <a:ext cx="854650" cy="9604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3"/>
          <p:cNvSpPr txBox="1"/>
          <p:nvPr/>
        </p:nvSpPr>
        <p:spPr>
          <a:xfrm>
            <a:off x="352025" y="283200"/>
            <a:ext cx="7584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ВСТАНОВИ ПРІОРИТЕТНІСТЬ ДІЙ</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81" name="Google Shape;81;p3"/>
          <p:cNvSpPr/>
          <p:nvPr/>
        </p:nvSpPr>
        <p:spPr>
          <a:xfrm>
            <a:off x="352025" y="2736628"/>
            <a:ext cx="2016600" cy="20073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Повідомити учнів і працівників, що воду з крана не можна пити до офіційного підтвердження безпеки</a:t>
            </a:r>
            <a:endParaRPr b="0" i="0" sz="1200" u="none" cap="none" strike="noStrike">
              <a:solidFill>
                <a:schemeClr val="dk1"/>
              </a:solidFill>
              <a:latin typeface="Montserrat"/>
              <a:ea typeface="Montserrat"/>
              <a:cs typeface="Montserrat"/>
              <a:sym typeface="Montserrat"/>
            </a:endParaRPr>
          </a:p>
        </p:txBody>
      </p:sp>
      <p:sp>
        <p:nvSpPr>
          <p:cNvPr id="82" name="Google Shape;82;p3"/>
          <p:cNvSpPr/>
          <p:nvPr/>
        </p:nvSpPr>
        <p:spPr>
          <a:xfrm>
            <a:off x="2451022" y="2736628"/>
            <a:ext cx="2016600" cy="2007300"/>
          </a:xfrm>
          <a:prstGeom prst="roundRect">
            <a:avLst>
              <a:gd fmla="val 1248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Перевірити інформацію через офіційні джерела або відповідальні служби</a:t>
            </a:r>
            <a:endParaRPr b="0" i="0" sz="1200" u="none" cap="none" strike="noStrike">
              <a:solidFill>
                <a:schemeClr val="dk1"/>
              </a:solidFill>
              <a:latin typeface="Montserrat"/>
              <a:ea typeface="Montserrat"/>
              <a:cs typeface="Montserrat"/>
              <a:sym typeface="Montserrat"/>
            </a:endParaRPr>
          </a:p>
        </p:txBody>
      </p:sp>
      <p:sp>
        <p:nvSpPr>
          <p:cNvPr id="83" name="Google Shape;83;p3"/>
          <p:cNvSpPr/>
          <p:nvPr/>
        </p:nvSpPr>
        <p:spPr>
          <a:xfrm>
            <a:off x="4550020" y="2736628"/>
            <a:ext cx="2016600" cy="2007300"/>
          </a:xfrm>
          <a:prstGeom prst="roundRect">
            <a:avLst>
              <a:gd fmla="val 1135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Обговорити, як у майбутньому школа може краще підготуватися до таких ситуацій</a:t>
            </a:r>
            <a:endParaRPr b="0" i="0" sz="1200" u="none" cap="none" strike="noStrike">
              <a:solidFill>
                <a:schemeClr val="dk1"/>
              </a:solidFill>
              <a:latin typeface="Montserrat"/>
              <a:ea typeface="Montserrat"/>
              <a:cs typeface="Montserrat"/>
              <a:sym typeface="Montserrat"/>
            </a:endParaRPr>
          </a:p>
        </p:txBody>
      </p:sp>
      <p:sp>
        <p:nvSpPr>
          <p:cNvPr id="84" name="Google Shape;84;p3"/>
          <p:cNvSpPr/>
          <p:nvPr/>
        </p:nvSpPr>
        <p:spPr>
          <a:xfrm>
            <a:off x="6649001" y="2736628"/>
            <a:ext cx="2016600" cy="20073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Організувати доступ до безпечної питної води</a:t>
            </a:r>
            <a:endParaRPr b="0" i="0" sz="1200" u="none" cap="none" strike="noStrike">
              <a:solidFill>
                <a:schemeClr val="dk1"/>
              </a:solidFill>
              <a:latin typeface="Montserrat"/>
              <a:ea typeface="Montserrat"/>
              <a:cs typeface="Montserrat"/>
              <a:sym typeface="Montserrat"/>
            </a:endParaRPr>
          </a:p>
        </p:txBody>
      </p:sp>
      <p:sp>
        <p:nvSpPr>
          <p:cNvPr id="85" name="Google Shape;85;p3"/>
          <p:cNvSpPr txBox="1"/>
          <p:nvPr/>
        </p:nvSpPr>
        <p:spPr>
          <a:xfrm>
            <a:off x="352025" y="1037568"/>
            <a:ext cx="4987500" cy="1404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Ситуація. </a:t>
            </a:r>
            <a:r>
              <a:rPr b="0" i="0" lang="uk" sz="1800" u="none" cap="none" strike="noStrike">
                <a:solidFill>
                  <a:srgbClr val="001D35"/>
                </a:solidFill>
                <a:latin typeface="Montserrat"/>
                <a:ea typeface="Montserrat"/>
                <a:cs typeface="Montserrat"/>
                <a:sym typeface="Montserrat"/>
              </a:rPr>
              <a:t>У вашій школі повідомили, </a:t>
            </a:r>
            <a:br>
              <a:rPr b="0" i="0" lang="uk" sz="1800" u="none" cap="none" strike="noStrike">
                <a:solidFill>
                  <a:srgbClr val="001D35"/>
                </a:solidFill>
                <a:latin typeface="Montserrat"/>
                <a:ea typeface="Montserrat"/>
                <a:cs typeface="Montserrat"/>
                <a:sym typeface="Montserrat"/>
              </a:rPr>
            </a:br>
            <a:r>
              <a:rPr b="0" i="0" lang="uk" sz="1800" u="none" cap="none" strike="noStrike">
                <a:solidFill>
                  <a:srgbClr val="001D35"/>
                </a:solidFill>
                <a:latin typeface="Montserrat"/>
                <a:ea typeface="Montserrat"/>
                <a:cs typeface="Montserrat"/>
                <a:sym typeface="Montserrat"/>
              </a:rPr>
              <a:t>що вода з крана тимчасово може бути небезпечною для пиття.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Розташуй дії від першої до останньої.</a:t>
            </a:r>
            <a:endParaRPr b="0" i="0" sz="1800" u="none" cap="none" strike="noStrike">
              <a:solidFill>
                <a:srgbClr val="001D35"/>
              </a:solidFill>
              <a:latin typeface="Montserrat"/>
              <a:ea typeface="Montserrat"/>
              <a:cs typeface="Montserrat"/>
              <a:sym typeface="Montserrat"/>
            </a:endParaRPr>
          </a:p>
        </p:txBody>
      </p:sp>
      <p:pic>
        <p:nvPicPr>
          <p:cNvPr id="86" name="Google Shape;86;p3"/>
          <p:cNvPicPr preferRelativeResize="0"/>
          <p:nvPr/>
        </p:nvPicPr>
        <p:blipFill rotWithShape="1">
          <a:blip r:embed="rId3">
            <a:alphaModFix/>
          </a:blip>
          <a:srcRect b="0" l="0" r="0" t="0"/>
          <a:stretch/>
        </p:blipFill>
        <p:spPr>
          <a:xfrm>
            <a:off x="5825974" y="1675849"/>
            <a:ext cx="740651" cy="766020"/>
          </a:xfrm>
          <a:prstGeom prst="rect">
            <a:avLst/>
          </a:prstGeom>
          <a:noFill/>
          <a:ln>
            <a:noFill/>
          </a:ln>
        </p:spPr>
      </p:pic>
      <p:sp>
        <p:nvSpPr>
          <p:cNvPr id="87" name="Google Shape;87;p3"/>
          <p:cNvSpPr txBox="1"/>
          <p:nvPr/>
        </p:nvSpPr>
        <p:spPr>
          <a:xfrm>
            <a:off x="425200"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1</a:t>
            </a:r>
            <a:endParaRPr b="1" i="0" sz="4000" u="none" cap="none" strike="noStrike">
              <a:solidFill>
                <a:srgbClr val="4895F7"/>
              </a:solidFill>
              <a:latin typeface="Montserrat"/>
              <a:ea typeface="Montserrat"/>
              <a:cs typeface="Montserrat"/>
              <a:sym typeface="Montserrat"/>
            </a:endParaRPr>
          </a:p>
        </p:txBody>
      </p:sp>
      <p:sp>
        <p:nvSpPr>
          <p:cNvPr id="88" name="Google Shape;88;p3"/>
          <p:cNvSpPr txBox="1"/>
          <p:nvPr/>
        </p:nvSpPr>
        <p:spPr>
          <a:xfrm>
            <a:off x="2534876"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2</a:t>
            </a:r>
            <a:endParaRPr b="1" i="0" sz="4000" u="none" cap="none" strike="noStrike">
              <a:solidFill>
                <a:srgbClr val="4895F7"/>
              </a:solidFill>
              <a:latin typeface="Montserrat"/>
              <a:ea typeface="Montserrat"/>
              <a:cs typeface="Montserrat"/>
              <a:sym typeface="Montserrat"/>
            </a:endParaRPr>
          </a:p>
        </p:txBody>
      </p:sp>
      <p:sp>
        <p:nvSpPr>
          <p:cNvPr id="89" name="Google Shape;89;p3"/>
          <p:cNvSpPr txBox="1"/>
          <p:nvPr/>
        </p:nvSpPr>
        <p:spPr>
          <a:xfrm>
            <a:off x="4644542"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3</a:t>
            </a:r>
            <a:endParaRPr b="1" i="0" sz="4000" u="none" cap="none" strike="noStrike">
              <a:solidFill>
                <a:srgbClr val="4895F7"/>
              </a:solidFill>
              <a:latin typeface="Montserrat"/>
              <a:ea typeface="Montserrat"/>
              <a:cs typeface="Montserrat"/>
              <a:sym typeface="Montserrat"/>
            </a:endParaRPr>
          </a:p>
        </p:txBody>
      </p:sp>
      <p:sp>
        <p:nvSpPr>
          <p:cNvPr id="90" name="Google Shape;90;p3"/>
          <p:cNvSpPr txBox="1"/>
          <p:nvPr/>
        </p:nvSpPr>
        <p:spPr>
          <a:xfrm>
            <a:off x="6754217"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4</a:t>
            </a:r>
            <a:endParaRPr b="1" i="0" sz="4000" u="none" cap="none" strike="noStrike">
              <a:solidFill>
                <a:srgbClr val="4895F7"/>
              </a:solidFill>
              <a:latin typeface="Montserrat"/>
              <a:ea typeface="Montserrat"/>
              <a:cs typeface="Montserrat"/>
              <a:sym typeface="Montserrat"/>
            </a:endParaRPr>
          </a:p>
        </p:txBody>
      </p:sp>
      <p:grpSp>
        <p:nvGrpSpPr>
          <p:cNvPr id="91" name="Google Shape;91;p3"/>
          <p:cNvGrpSpPr/>
          <p:nvPr/>
        </p:nvGrpSpPr>
        <p:grpSpPr>
          <a:xfrm rot="899652">
            <a:off x="6938894" y="785291"/>
            <a:ext cx="1221545" cy="1430121"/>
            <a:chOff x="7822697" y="1993307"/>
            <a:chExt cx="1366954" cy="1600358"/>
          </a:xfrm>
        </p:grpSpPr>
        <p:pic>
          <p:nvPicPr>
            <p:cNvPr id="92" name="Google Shape;92;p3"/>
            <p:cNvPicPr preferRelativeResize="0"/>
            <p:nvPr/>
          </p:nvPicPr>
          <p:blipFill rotWithShape="1">
            <a:blip r:embed="rId4">
              <a:alphaModFix/>
            </a:blip>
            <a:srcRect b="0" l="0" r="0" t="0"/>
            <a:stretch/>
          </p:blipFill>
          <p:spPr>
            <a:xfrm>
              <a:off x="8042728" y="1993307"/>
              <a:ext cx="1146923" cy="1600358"/>
            </a:xfrm>
            <a:prstGeom prst="rect">
              <a:avLst/>
            </a:prstGeom>
            <a:noFill/>
            <a:ln>
              <a:noFill/>
            </a:ln>
          </p:spPr>
        </p:pic>
        <p:sp>
          <p:nvSpPr>
            <p:cNvPr id="93" name="Google Shape;93;p3"/>
            <p:cNvSpPr/>
            <p:nvPr/>
          </p:nvSpPr>
          <p:spPr>
            <a:xfrm rot="-2700000">
              <a:off x="7883326" y="2914097"/>
              <a:ext cx="292742" cy="292742"/>
            </a:xfrm>
            <a:prstGeom prst="teardrop">
              <a:avLst>
                <a:gd fmla="val 100000" name="adj"/>
              </a:avLst>
            </a:prstGeom>
            <a:solidFill>
              <a:srgbClr val="41B2FF"/>
            </a:solidFill>
            <a:ln cap="flat" cmpd="sng" w="22675">
              <a:solidFill>
                <a:srgbClr val="41B2FF"/>
              </a:solidFill>
              <a:prstDash val="solid"/>
              <a:round/>
              <a:headEnd len="sm" w="sm" type="none"/>
              <a:tailEnd len="sm" w="sm" type="none"/>
            </a:ln>
          </p:spPr>
          <p:txBody>
            <a:bodyPr anchorCtr="0" anchor="ctr" bIns="40850" lIns="81725" spcFirstLastPara="1" rIns="81725" wrap="square" tIns="40850">
              <a:noAutofit/>
            </a:bodyPr>
            <a:lstStyle/>
            <a:p>
              <a:pPr indent="0" lvl="0" marL="0" marR="0" rtl="0" algn="ctr">
                <a:lnSpc>
                  <a:spcPct val="100000"/>
                </a:lnSpc>
                <a:spcBef>
                  <a:spcPts val="0"/>
                </a:spcBef>
                <a:spcAft>
                  <a:spcPts val="0"/>
                </a:spcAft>
                <a:buClr>
                  <a:srgbClr val="000000"/>
                </a:buClr>
                <a:buSzPts val="1251"/>
                <a:buFont typeface="Arial"/>
                <a:buNone/>
              </a:pPr>
              <a:r>
                <a:t/>
              </a:r>
              <a:endParaRPr b="0" i="0" sz="1251" u="none" cap="none" strike="noStrike">
                <a:solidFill>
                  <a:srgbClr val="FFFFFF"/>
                </a:solidFill>
                <a:latin typeface="Arial"/>
                <a:ea typeface="Arial"/>
                <a:cs typeface="Arial"/>
                <a:sym typeface="Arial"/>
              </a:endParaRPr>
            </a:p>
          </p:txBody>
        </p:sp>
      </p:grpSp>
      <p:sp>
        <p:nvSpPr>
          <p:cNvPr id="94" name="Google Shape;94;p3"/>
          <p:cNvSpPr/>
          <p:nvPr/>
        </p:nvSpPr>
        <p:spPr>
          <a:xfrm rot="899705">
            <a:off x="6639862" y="511804"/>
            <a:ext cx="2034892" cy="2034892"/>
          </a:xfrm>
          <a:prstGeom prst="noSmoking">
            <a:avLst>
              <a:gd fmla="val 9791" name="adj"/>
            </a:avLst>
          </a:prstGeom>
          <a:solidFill>
            <a:srgbClr val="EA4E6A"/>
          </a:solidFill>
          <a:ln>
            <a:noFill/>
          </a:ln>
        </p:spPr>
        <p:txBody>
          <a:bodyPr anchorCtr="0" anchor="ctr" bIns="81725" lIns="81725" spcFirstLastPara="1" rIns="81725" wrap="square" tIns="81725">
            <a:noAutofit/>
          </a:bodyPr>
          <a:lstStyle/>
          <a:p>
            <a:pPr indent="0" lvl="0" marL="0" marR="0" rtl="0" algn="ctr">
              <a:lnSpc>
                <a:spcPct val="100000"/>
              </a:lnSpc>
              <a:spcBef>
                <a:spcPts val="0"/>
              </a:spcBef>
              <a:spcAft>
                <a:spcPts val="0"/>
              </a:spcAft>
              <a:buClr>
                <a:srgbClr val="000000"/>
              </a:buClr>
              <a:buSzPts val="1251"/>
              <a:buFont typeface="Arial"/>
              <a:buNone/>
            </a:pPr>
            <a:r>
              <a:t/>
            </a:r>
            <a:endParaRPr b="0" i="0" sz="1251" u="none" cap="none" strike="noStrike">
              <a:solidFill>
                <a:srgbClr val="000000"/>
              </a:solidFill>
              <a:latin typeface="Arial"/>
              <a:ea typeface="Arial"/>
              <a:cs typeface="Arial"/>
              <a:sym typeface="Arial"/>
            </a:endParaRPr>
          </a:p>
        </p:txBody>
      </p:sp>
      <p:sp>
        <p:nvSpPr>
          <p:cNvPr id="95" name="Google Shape;95;p3"/>
          <p:cNvSpPr/>
          <p:nvPr/>
        </p:nvSpPr>
        <p:spPr>
          <a:xfrm>
            <a:off x="352025" y="648113"/>
            <a:ext cx="5156901" cy="75253"/>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0"/>
          <p:cNvSpPr txBox="1"/>
          <p:nvPr/>
        </p:nvSpPr>
        <p:spPr>
          <a:xfrm>
            <a:off x="352025" y="269869"/>
            <a:ext cx="81591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800" u="none" cap="none" strike="noStrike">
                <a:solidFill>
                  <a:srgbClr val="001D35"/>
                </a:solidFill>
                <a:latin typeface="Montserrat"/>
                <a:ea typeface="Montserrat"/>
                <a:cs typeface="Montserrat"/>
                <a:sym typeface="Montserrat"/>
              </a:rPr>
              <a:t>ШКОЛА ЯК ТОЧКА БЕЗПЕКИ</a:t>
            </a:r>
            <a:endParaRPr b="1" i="0" sz="2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800" u="none" cap="none" strike="noStrike">
              <a:solidFill>
                <a:srgbClr val="001D35"/>
              </a:solidFill>
              <a:latin typeface="Montserrat"/>
              <a:ea typeface="Montserrat"/>
              <a:cs typeface="Montserrat"/>
              <a:sym typeface="Montserrat"/>
            </a:endParaRPr>
          </a:p>
        </p:txBody>
      </p:sp>
      <p:sp>
        <p:nvSpPr>
          <p:cNvPr id="617" name="Google Shape;617;p30"/>
          <p:cNvSpPr txBox="1"/>
          <p:nvPr/>
        </p:nvSpPr>
        <p:spPr>
          <a:xfrm>
            <a:off x="352025" y="866675"/>
            <a:ext cx="5116500" cy="671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200"/>
              <a:buFont typeface="Arial"/>
              <a:buNone/>
            </a:pPr>
            <a:r>
              <a:rPr b="0" i="0" lang="uk" sz="2200" u="none" cap="none" strike="noStrike">
                <a:solidFill>
                  <a:srgbClr val="001D35"/>
                </a:solidFill>
                <a:latin typeface="Montserrat"/>
                <a:ea typeface="Montserrat"/>
                <a:cs typeface="Montserrat"/>
                <a:sym typeface="Montserrat"/>
              </a:rPr>
              <a:t>Школа може зменшити ризики, якщо буде мати:</a:t>
            </a:r>
            <a:endParaRPr b="0"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2200"/>
              <a:buFont typeface="Arial"/>
              <a:buNone/>
            </a:pPr>
            <a:r>
              <a:t/>
            </a:r>
            <a:endParaRPr b="0" i="0" sz="2200" u="none" cap="none" strike="noStrike">
              <a:solidFill>
                <a:srgbClr val="001D35"/>
              </a:solidFill>
              <a:latin typeface="Montserrat"/>
              <a:ea typeface="Montserrat"/>
              <a:cs typeface="Montserrat"/>
              <a:sym typeface="Montserrat"/>
            </a:endParaRPr>
          </a:p>
        </p:txBody>
      </p:sp>
      <p:sp>
        <p:nvSpPr>
          <p:cNvPr id="618" name="Google Shape;618;p30"/>
          <p:cNvSpPr/>
          <p:nvPr/>
        </p:nvSpPr>
        <p:spPr>
          <a:xfrm>
            <a:off x="352025" y="1650631"/>
            <a:ext cx="5494800" cy="3179100"/>
          </a:xfrm>
          <a:prstGeom prst="roundRect">
            <a:avLst>
              <a:gd fmla="val 8301" name="adj"/>
            </a:avLst>
          </a:prstGeom>
          <a:solidFill>
            <a:srgbClr val="DBEDFF"/>
          </a:solid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алгоритм дій після перебоїв</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зрозуміле повідомлення, яку воду можна пити</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відповідальну особу для повідомлень про проблеми</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доступ до безпечної питної води</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місця для миття рук</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нагадування про правила користування водою біля кранів</a:t>
            </a:r>
            <a:endParaRPr b="0" i="0" sz="1800" u="none" cap="none" strike="noStrike">
              <a:solidFill>
                <a:srgbClr val="001D35"/>
              </a:solidFill>
              <a:latin typeface="Montserrat"/>
              <a:ea typeface="Montserrat"/>
              <a:cs typeface="Montserrat"/>
              <a:sym typeface="Montserrat"/>
            </a:endParaRPr>
          </a:p>
          <a:p>
            <a:pPr indent="-342900" lvl="0" marL="457200" marR="0" rtl="0" algn="l">
              <a:lnSpc>
                <a:spcPct val="100000"/>
              </a:lnSpc>
              <a:spcBef>
                <a:spcPts val="0"/>
              </a:spcBef>
              <a:spcAft>
                <a:spcPts val="0"/>
              </a:spcAft>
              <a:buClr>
                <a:srgbClr val="001D35"/>
              </a:buClr>
              <a:buSzPts val="1800"/>
              <a:buFont typeface="Montserrat"/>
              <a:buChar char="●"/>
            </a:pPr>
            <a:r>
              <a:rPr b="0" i="0" lang="uk" sz="1800" u="none" cap="none" strike="noStrike">
                <a:solidFill>
                  <a:srgbClr val="001D35"/>
                </a:solidFill>
                <a:latin typeface="Montserrat"/>
                <a:ea typeface="Montserrat"/>
                <a:cs typeface="Montserrat"/>
                <a:sym typeface="Montserrat"/>
              </a:rPr>
              <a:t>запас води для критичних ситуацій</a:t>
            </a:r>
            <a:endParaRPr b="0" i="0" sz="1800" u="none" cap="none" strike="noStrike">
              <a:solidFill>
                <a:srgbClr val="001D35"/>
              </a:solidFill>
              <a:latin typeface="Montserrat"/>
              <a:ea typeface="Montserrat"/>
              <a:cs typeface="Montserrat"/>
              <a:sym typeface="Montserrat"/>
            </a:endParaRPr>
          </a:p>
        </p:txBody>
      </p:sp>
      <p:pic>
        <p:nvPicPr>
          <p:cNvPr id="619" name="Google Shape;619;p30" title="Group 288.png"/>
          <p:cNvPicPr preferRelativeResize="0"/>
          <p:nvPr/>
        </p:nvPicPr>
        <p:blipFill rotWithShape="1">
          <a:blip r:embed="rId3">
            <a:alphaModFix/>
          </a:blip>
          <a:srcRect b="0" l="0" r="0" t="0"/>
          <a:stretch/>
        </p:blipFill>
        <p:spPr>
          <a:xfrm rot="283194">
            <a:off x="6166090" y="2369976"/>
            <a:ext cx="2641968" cy="1936499"/>
          </a:xfrm>
          <a:prstGeom prst="rect">
            <a:avLst/>
          </a:prstGeom>
          <a:noFill/>
          <a:ln>
            <a:noFill/>
          </a:ln>
        </p:spPr>
      </p:pic>
      <p:pic>
        <p:nvPicPr>
          <p:cNvPr id="620" name="Google Shape;620;p30" title="Group 249.png"/>
          <p:cNvPicPr preferRelativeResize="0"/>
          <p:nvPr/>
        </p:nvPicPr>
        <p:blipFill rotWithShape="1">
          <a:blip r:embed="rId4">
            <a:alphaModFix/>
          </a:blip>
          <a:srcRect b="0" l="0" r="0" t="0"/>
          <a:stretch/>
        </p:blipFill>
        <p:spPr>
          <a:xfrm rot="-479869">
            <a:off x="6621218" y="803015"/>
            <a:ext cx="1139541" cy="123059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624" name="Shape 624"/>
        <p:cNvGrpSpPr/>
        <p:nvPr/>
      </p:nvGrpSpPr>
      <p:grpSpPr>
        <a:xfrm>
          <a:off x="0" y="0"/>
          <a:ext cx="0" cy="0"/>
          <a:chOff x="0" y="0"/>
          <a:chExt cx="0" cy="0"/>
        </a:xfrm>
      </p:grpSpPr>
      <p:sp>
        <p:nvSpPr>
          <p:cNvPr id="625" name="Google Shape;625;p31"/>
          <p:cNvSpPr txBox="1"/>
          <p:nvPr/>
        </p:nvSpPr>
        <p:spPr>
          <a:xfrm>
            <a:off x="272825" y="204425"/>
            <a:ext cx="7157700" cy="48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800" u="none" cap="none" strike="noStrike">
                <a:solidFill>
                  <a:schemeClr val="lt1"/>
                </a:solidFill>
                <a:latin typeface="Montserrat"/>
                <a:ea typeface="Montserrat"/>
                <a:cs typeface="Montserrat"/>
                <a:sym typeface="Montserrat"/>
              </a:rPr>
              <a:t>ІНТЕРАКТИВ «ФАКТ → РІШЕННЯ»</a:t>
            </a:r>
            <a:endParaRPr b="1" i="0" sz="2800" u="none" cap="none" strike="noStrike">
              <a:solidFill>
                <a:schemeClr val="lt1"/>
              </a:solidFill>
              <a:latin typeface="Montserrat"/>
              <a:ea typeface="Montserrat"/>
              <a:cs typeface="Montserrat"/>
              <a:sym typeface="Montserrat"/>
            </a:endParaRPr>
          </a:p>
        </p:txBody>
      </p:sp>
      <p:sp>
        <p:nvSpPr>
          <p:cNvPr id="626" name="Google Shape;626;p31"/>
          <p:cNvSpPr txBox="1"/>
          <p:nvPr/>
        </p:nvSpPr>
        <p:spPr>
          <a:xfrm>
            <a:off x="275625" y="-440163"/>
            <a:ext cx="59430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7. ДАНІ → АНАЛІЗ → РІШЕННЯ</a:t>
            </a:r>
            <a:endParaRPr b="0" i="0" sz="1100" u="none" cap="none" strike="noStrike">
              <a:solidFill>
                <a:schemeClr val="lt1"/>
              </a:solidFill>
              <a:latin typeface="Montserrat Medium"/>
              <a:ea typeface="Montserrat Medium"/>
              <a:cs typeface="Montserrat Medium"/>
              <a:sym typeface="Montserrat Medium"/>
            </a:endParaRPr>
          </a:p>
        </p:txBody>
      </p:sp>
      <p:sp>
        <p:nvSpPr>
          <p:cNvPr id="627" name="Google Shape;627;p31"/>
          <p:cNvSpPr txBox="1"/>
          <p:nvPr/>
        </p:nvSpPr>
        <p:spPr>
          <a:xfrm>
            <a:off x="272825" y="705843"/>
            <a:ext cx="6160200" cy="65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600"/>
              <a:buFont typeface="Arial"/>
              <a:buNone/>
            </a:pPr>
            <a:r>
              <a:rPr b="1" i="0" lang="uk" sz="1600" u="none" cap="none" strike="noStrike">
                <a:solidFill>
                  <a:schemeClr val="lt1"/>
                </a:solidFill>
                <a:latin typeface="Montserrat"/>
                <a:ea typeface="Montserrat"/>
                <a:cs typeface="Montserrat"/>
                <a:sym typeface="Montserrat"/>
              </a:rPr>
              <a:t>Оберіть один факт і перетворіть його на рішення.</a:t>
            </a:r>
            <a:endParaRPr b="1" i="0" sz="1600" u="none" cap="none" strike="noStrike">
              <a:solidFill>
                <a:schemeClr val="lt1"/>
              </a:solidFill>
              <a:latin typeface="Montserrat"/>
              <a:ea typeface="Montserrat"/>
              <a:cs typeface="Montserrat"/>
              <a:sym typeface="Montserrat"/>
            </a:endParaRPr>
          </a:p>
        </p:txBody>
      </p:sp>
      <p:sp>
        <p:nvSpPr>
          <p:cNvPr id="628" name="Google Shape;628;p31"/>
          <p:cNvSpPr/>
          <p:nvPr/>
        </p:nvSpPr>
        <p:spPr>
          <a:xfrm>
            <a:off x="352025" y="1217550"/>
            <a:ext cx="1636200" cy="1280700"/>
          </a:xfrm>
          <a:prstGeom prst="roundRect">
            <a:avLst>
              <a:gd fmla="val 10910"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100" u="none" cap="none" strike="noStrike">
                <a:solidFill>
                  <a:srgbClr val="0B264A"/>
                </a:solidFill>
                <a:latin typeface="Montserrat"/>
                <a:ea typeface="Montserrat"/>
                <a:cs typeface="Montserrat"/>
                <a:sym typeface="Montserrat"/>
              </a:rPr>
              <a:t>Близько 2,2 млрд людей не мають доступу до безпечної питної води</a:t>
            </a:r>
            <a:endParaRPr b="1" i="0" sz="1100" u="none" cap="none" strike="noStrike">
              <a:solidFill>
                <a:srgbClr val="0B264A"/>
              </a:solidFill>
              <a:latin typeface="Montserrat"/>
              <a:ea typeface="Montserrat"/>
              <a:cs typeface="Montserrat"/>
              <a:sym typeface="Montserrat"/>
            </a:endParaRPr>
          </a:p>
        </p:txBody>
      </p:sp>
      <p:sp>
        <p:nvSpPr>
          <p:cNvPr id="629" name="Google Shape;629;p31"/>
          <p:cNvSpPr/>
          <p:nvPr/>
        </p:nvSpPr>
        <p:spPr>
          <a:xfrm>
            <a:off x="2060050" y="1217550"/>
            <a:ext cx="1636200" cy="1280700"/>
          </a:xfrm>
          <a:prstGeom prst="roundRect">
            <a:avLst>
              <a:gd fmla="val 10910"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100" u="none" cap="none" strike="noStrike">
                <a:solidFill>
                  <a:srgbClr val="0B264A"/>
                </a:solidFill>
                <a:latin typeface="Montserrat"/>
                <a:ea typeface="Montserrat"/>
                <a:cs typeface="Montserrat"/>
                <a:sym typeface="Montserrat"/>
              </a:rPr>
              <a:t>Прозора вода не завжди безпечна</a:t>
            </a:r>
            <a:endParaRPr b="1" i="0" sz="1100" u="none" cap="none" strike="noStrike">
              <a:solidFill>
                <a:srgbClr val="0B264A"/>
              </a:solidFill>
              <a:latin typeface="Montserrat"/>
              <a:ea typeface="Montserrat"/>
              <a:cs typeface="Montserrat"/>
              <a:sym typeface="Montserrat"/>
            </a:endParaRPr>
          </a:p>
        </p:txBody>
      </p:sp>
      <p:sp>
        <p:nvSpPr>
          <p:cNvPr id="630" name="Google Shape;630;p31"/>
          <p:cNvSpPr/>
          <p:nvPr/>
        </p:nvSpPr>
        <p:spPr>
          <a:xfrm>
            <a:off x="3768075" y="1217550"/>
            <a:ext cx="1636200" cy="1280700"/>
          </a:xfrm>
          <a:prstGeom prst="roundRect">
            <a:avLst>
              <a:gd fmla="val 10910"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100" u="none" cap="none" strike="noStrike">
                <a:solidFill>
                  <a:srgbClr val="0B264A"/>
                </a:solidFill>
                <a:latin typeface="Montserrat"/>
                <a:ea typeface="Montserrat"/>
                <a:cs typeface="Montserrat"/>
                <a:sym typeface="Montserrat"/>
              </a:rPr>
              <a:t>Перебої з електроенер-</a:t>
            </a:r>
            <a:br>
              <a:rPr b="1" i="0" lang="uk" sz="1100" u="none" cap="none" strike="noStrike">
                <a:solidFill>
                  <a:srgbClr val="0B264A"/>
                </a:solidFill>
                <a:latin typeface="Montserrat"/>
                <a:ea typeface="Montserrat"/>
                <a:cs typeface="Montserrat"/>
                <a:sym typeface="Montserrat"/>
              </a:rPr>
            </a:br>
            <a:r>
              <a:rPr b="1" i="0" lang="uk" sz="1100" u="none" cap="none" strike="noStrike">
                <a:solidFill>
                  <a:srgbClr val="0B264A"/>
                </a:solidFill>
                <a:latin typeface="Montserrat"/>
                <a:ea typeface="Montserrat"/>
                <a:cs typeface="Montserrat"/>
                <a:sym typeface="Montserrat"/>
              </a:rPr>
              <a:t>гією можуть впливати на водопостачання</a:t>
            </a:r>
            <a:endParaRPr b="1" i="0" sz="11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B264A"/>
              </a:solidFill>
              <a:latin typeface="Montserrat"/>
              <a:ea typeface="Montserrat"/>
              <a:cs typeface="Montserrat"/>
              <a:sym typeface="Montserrat"/>
            </a:endParaRPr>
          </a:p>
        </p:txBody>
      </p:sp>
      <p:sp>
        <p:nvSpPr>
          <p:cNvPr id="631" name="Google Shape;631;p31"/>
          <p:cNvSpPr/>
          <p:nvPr/>
        </p:nvSpPr>
        <p:spPr>
          <a:xfrm>
            <a:off x="5476099" y="1217550"/>
            <a:ext cx="1636200" cy="1280700"/>
          </a:xfrm>
          <a:prstGeom prst="roundRect">
            <a:avLst>
              <a:gd fmla="val 10910"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100" u="none" cap="none" strike="noStrike">
                <a:solidFill>
                  <a:srgbClr val="0B264A"/>
                </a:solidFill>
                <a:latin typeface="Montserrat"/>
                <a:ea typeface="Montserrat"/>
                <a:cs typeface="Montserrat"/>
                <a:sym typeface="Montserrat"/>
              </a:rPr>
              <a:t>Сімейні практики впливають на екологічну поведінку</a:t>
            </a:r>
            <a:endParaRPr b="1" i="0" sz="11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B264A"/>
              </a:solidFill>
              <a:latin typeface="Montserrat"/>
              <a:ea typeface="Montserrat"/>
              <a:cs typeface="Montserrat"/>
              <a:sym typeface="Montserrat"/>
            </a:endParaRPr>
          </a:p>
        </p:txBody>
      </p:sp>
      <p:sp>
        <p:nvSpPr>
          <p:cNvPr id="632" name="Google Shape;632;p31"/>
          <p:cNvSpPr/>
          <p:nvPr/>
        </p:nvSpPr>
        <p:spPr>
          <a:xfrm>
            <a:off x="7184124" y="1217550"/>
            <a:ext cx="1636200" cy="1280700"/>
          </a:xfrm>
          <a:prstGeom prst="roundRect">
            <a:avLst>
              <a:gd fmla="val 10910" name="adj"/>
            </a:avLst>
          </a:prstGeom>
          <a:solidFill>
            <a:srgbClr val="DBEDFF"/>
          </a:solidFill>
          <a:ln>
            <a:noFill/>
          </a:ln>
        </p:spPr>
        <p:txBody>
          <a:bodyPr anchorCtr="0" anchor="t" bIns="91425" lIns="91425" spcFirstLastPara="1" rIns="54000"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100" u="none" cap="none" strike="noStrike">
                <a:solidFill>
                  <a:srgbClr val="0B264A"/>
                </a:solidFill>
                <a:latin typeface="Montserrat"/>
                <a:ea typeface="Montserrat"/>
                <a:cs typeface="Montserrat"/>
                <a:sym typeface="Montserrat"/>
              </a:rPr>
              <a:t>Школа потребує алгоритму дій після перебоїв</a:t>
            </a:r>
            <a:endParaRPr b="1" i="0" sz="11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B264A"/>
              </a:solidFill>
              <a:latin typeface="Montserrat"/>
              <a:ea typeface="Montserrat"/>
              <a:cs typeface="Montserrat"/>
              <a:sym typeface="Montserrat"/>
            </a:endParaRPr>
          </a:p>
        </p:txBody>
      </p:sp>
      <p:sp>
        <p:nvSpPr>
          <p:cNvPr id="633" name="Google Shape;633;p31"/>
          <p:cNvSpPr/>
          <p:nvPr/>
        </p:nvSpPr>
        <p:spPr>
          <a:xfrm>
            <a:off x="1277475" y="3394545"/>
            <a:ext cx="1636200" cy="481800"/>
          </a:xfrm>
          <a:prstGeom prst="roundRect">
            <a:avLst>
              <a:gd fmla="val 10910"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200" u="none" cap="none" strike="noStrike">
                <a:solidFill>
                  <a:srgbClr val="0B264A"/>
                </a:solidFill>
                <a:latin typeface="Montserrat"/>
                <a:ea typeface="Montserrat"/>
                <a:cs typeface="Montserrat"/>
                <a:sym typeface="Montserrat"/>
              </a:rPr>
              <a:t>ФАКТ</a:t>
            </a:r>
            <a:endParaRPr b="1" i="0" sz="1200" u="none" cap="none" strike="noStrike">
              <a:solidFill>
                <a:srgbClr val="0B264A"/>
              </a:solidFill>
              <a:latin typeface="Montserrat"/>
              <a:ea typeface="Montserrat"/>
              <a:cs typeface="Montserrat"/>
              <a:sym typeface="Montserrat"/>
            </a:endParaRPr>
          </a:p>
        </p:txBody>
      </p:sp>
      <p:sp>
        <p:nvSpPr>
          <p:cNvPr id="634" name="Google Shape;634;p31"/>
          <p:cNvSpPr/>
          <p:nvPr/>
        </p:nvSpPr>
        <p:spPr>
          <a:xfrm>
            <a:off x="2937879" y="3394545"/>
            <a:ext cx="1636200" cy="481800"/>
          </a:xfrm>
          <a:prstGeom prst="roundRect">
            <a:avLst>
              <a:gd fmla="val 10910"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200" u="none" cap="none" strike="noStrike">
                <a:solidFill>
                  <a:srgbClr val="0B264A"/>
                </a:solidFill>
                <a:latin typeface="Montserrat"/>
                <a:ea typeface="Montserrat"/>
                <a:cs typeface="Montserrat"/>
                <a:sym typeface="Montserrat"/>
              </a:rPr>
              <a:t>ПРОБЛЕМА</a:t>
            </a:r>
            <a:endParaRPr b="1" i="0" sz="1200" u="none" cap="none" strike="noStrike">
              <a:solidFill>
                <a:srgbClr val="0B264A"/>
              </a:solidFill>
              <a:latin typeface="Montserrat"/>
              <a:ea typeface="Montserrat"/>
              <a:cs typeface="Montserrat"/>
              <a:sym typeface="Montserrat"/>
            </a:endParaRPr>
          </a:p>
        </p:txBody>
      </p:sp>
      <p:sp>
        <p:nvSpPr>
          <p:cNvPr id="635" name="Google Shape;635;p31"/>
          <p:cNvSpPr/>
          <p:nvPr/>
        </p:nvSpPr>
        <p:spPr>
          <a:xfrm>
            <a:off x="4598277" y="3394545"/>
            <a:ext cx="1636200" cy="481800"/>
          </a:xfrm>
          <a:prstGeom prst="roundRect">
            <a:avLst>
              <a:gd fmla="val 10910"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200" u="none" cap="none" strike="noStrike">
                <a:solidFill>
                  <a:srgbClr val="0B264A"/>
                </a:solidFill>
                <a:latin typeface="Montserrat"/>
                <a:ea typeface="Montserrat"/>
                <a:cs typeface="Montserrat"/>
                <a:sym typeface="Montserrat"/>
              </a:rPr>
              <a:t>КОГО ЗАЧІПАЄ</a:t>
            </a:r>
            <a:endParaRPr b="1" i="0" sz="1200" u="none" cap="none" strike="noStrike">
              <a:solidFill>
                <a:srgbClr val="0B264A"/>
              </a:solidFill>
              <a:latin typeface="Montserrat"/>
              <a:ea typeface="Montserrat"/>
              <a:cs typeface="Montserrat"/>
              <a:sym typeface="Montserrat"/>
            </a:endParaRPr>
          </a:p>
        </p:txBody>
      </p:sp>
      <p:sp>
        <p:nvSpPr>
          <p:cNvPr id="636" name="Google Shape;636;p31"/>
          <p:cNvSpPr/>
          <p:nvPr/>
        </p:nvSpPr>
        <p:spPr>
          <a:xfrm>
            <a:off x="6258676" y="3394545"/>
            <a:ext cx="1636200" cy="481800"/>
          </a:xfrm>
          <a:prstGeom prst="roundRect">
            <a:avLst>
              <a:gd fmla="val 10910"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200" u="none" cap="none" strike="noStrike">
                <a:solidFill>
                  <a:srgbClr val="0B264A"/>
                </a:solidFill>
                <a:latin typeface="Montserrat"/>
                <a:ea typeface="Montserrat"/>
                <a:cs typeface="Montserrat"/>
                <a:sym typeface="Montserrat"/>
              </a:rPr>
              <a:t>РІШЕННЯ</a:t>
            </a:r>
            <a:endParaRPr b="1" i="0" sz="1200" u="none" cap="none" strike="noStrike">
              <a:solidFill>
                <a:srgbClr val="0B264A"/>
              </a:solidFill>
              <a:latin typeface="Montserrat"/>
              <a:ea typeface="Montserrat"/>
              <a:cs typeface="Montserrat"/>
              <a:sym typeface="Montserrat"/>
            </a:endParaRPr>
          </a:p>
        </p:txBody>
      </p:sp>
      <p:sp>
        <p:nvSpPr>
          <p:cNvPr id="637" name="Google Shape;637;p31"/>
          <p:cNvSpPr/>
          <p:nvPr/>
        </p:nvSpPr>
        <p:spPr>
          <a:xfrm>
            <a:off x="1277475" y="3900550"/>
            <a:ext cx="1636200" cy="1042200"/>
          </a:xfrm>
          <a:prstGeom prst="roundRect">
            <a:avLst>
              <a:gd fmla="val 6160"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200" u="none" cap="none" strike="noStrike">
              <a:solidFill>
                <a:srgbClr val="0B264A"/>
              </a:solidFill>
              <a:latin typeface="Montserrat"/>
              <a:ea typeface="Montserrat"/>
              <a:cs typeface="Montserrat"/>
              <a:sym typeface="Montserrat"/>
            </a:endParaRPr>
          </a:p>
        </p:txBody>
      </p:sp>
      <p:sp>
        <p:nvSpPr>
          <p:cNvPr id="638" name="Google Shape;638;p31"/>
          <p:cNvSpPr/>
          <p:nvPr/>
        </p:nvSpPr>
        <p:spPr>
          <a:xfrm>
            <a:off x="2937878" y="3900550"/>
            <a:ext cx="1636200" cy="1042200"/>
          </a:xfrm>
          <a:prstGeom prst="roundRect">
            <a:avLst>
              <a:gd fmla="val 6095"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200" u="none" cap="none" strike="noStrike">
              <a:solidFill>
                <a:srgbClr val="0B264A"/>
              </a:solidFill>
              <a:latin typeface="Montserrat"/>
              <a:ea typeface="Montserrat"/>
              <a:cs typeface="Montserrat"/>
              <a:sym typeface="Montserrat"/>
            </a:endParaRPr>
          </a:p>
        </p:txBody>
      </p:sp>
      <p:sp>
        <p:nvSpPr>
          <p:cNvPr id="639" name="Google Shape;639;p31"/>
          <p:cNvSpPr/>
          <p:nvPr/>
        </p:nvSpPr>
        <p:spPr>
          <a:xfrm>
            <a:off x="4598277" y="3900550"/>
            <a:ext cx="1636200" cy="1042200"/>
          </a:xfrm>
          <a:prstGeom prst="roundRect">
            <a:avLst>
              <a:gd fmla="val 5637"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200" u="none" cap="none" strike="noStrike">
              <a:solidFill>
                <a:srgbClr val="0B264A"/>
              </a:solidFill>
              <a:latin typeface="Montserrat"/>
              <a:ea typeface="Montserrat"/>
              <a:cs typeface="Montserrat"/>
              <a:sym typeface="Montserrat"/>
            </a:endParaRPr>
          </a:p>
        </p:txBody>
      </p:sp>
      <p:sp>
        <p:nvSpPr>
          <p:cNvPr id="640" name="Google Shape;640;p31"/>
          <p:cNvSpPr/>
          <p:nvPr/>
        </p:nvSpPr>
        <p:spPr>
          <a:xfrm>
            <a:off x="6258675" y="3900550"/>
            <a:ext cx="1636200" cy="1042200"/>
          </a:xfrm>
          <a:prstGeom prst="roundRect">
            <a:avLst>
              <a:gd fmla="val 5637" name="adj"/>
            </a:avLst>
          </a:prstGeom>
          <a:solidFill>
            <a:schemeClr val="lt1"/>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200" u="none" cap="none" strike="noStrike">
              <a:solidFill>
                <a:srgbClr val="0B264A"/>
              </a:solidFill>
              <a:latin typeface="Montserrat"/>
              <a:ea typeface="Montserrat"/>
              <a:cs typeface="Montserrat"/>
              <a:sym typeface="Montserrat"/>
            </a:endParaRPr>
          </a:p>
        </p:txBody>
      </p:sp>
      <p:pic>
        <p:nvPicPr>
          <p:cNvPr id="641" name="Google Shape;641;p31"/>
          <p:cNvPicPr preferRelativeResize="0"/>
          <p:nvPr/>
        </p:nvPicPr>
        <p:blipFill rotWithShape="1">
          <a:blip r:embed="rId3">
            <a:alphaModFix/>
          </a:blip>
          <a:srcRect b="0" l="0" r="0" t="0"/>
          <a:stretch/>
        </p:blipFill>
        <p:spPr>
          <a:xfrm flipH="1">
            <a:off x="-146150" y="2917318"/>
            <a:ext cx="2390950" cy="2480474"/>
          </a:xfrm>
          <a:prstGeom prst="rect">
            <a:avLst/>
          </a:prstGeom>
          <a:noFill/>
          <a:ln>
            <a:noFill/>
          </a:ln>
        </p:spPr>
      </p:pic>
      <p:sp>
        <p:nvSpPr>
          <p:cNvPr id="642" name="Google Shape;642;p31"/>
          <p:cNvSpPr/>
          <p:nvPr/>
        </p:nvSpPr>
        <p:spPr>
          <a:xfrm>
            <a:off x="1405950" y="2762475"/>
            <a:ext cx="6332100" cy="515400"/>
          </a:xfrm>
          <a:prstGeom prst="roundRect">
            <a:avLst>
              <a:gd fmla="val 20913" name="adj"/>
            </a:avLst>
          </a:prstGeom>
          <a:solidFill>
            <a:srgbClr val="ECD4FF"/>
          </a:solidFill>
          <a:ln>
            <a:noFill/>
          </a:ln>
        </p:spPr>
        <p:txBody>
          <a:bodyPr anchorCtr="0" anchor="t" bIns="91425" lIns="91425" spcFirstLastPara="1" rIns="54000" wrap="square" tIns="91425">
            <a:noAutofit/>
          </a:bodyPr>
          <a:lstStyle/>
          <a:p>
            <a:pPr indent="0" lvl="0" marL="0" marR="0" rtl="0" algn="ctr">
              <a:lnSpc>
                <a:spcPct val="115000"/>
              </a:lnSpc>
              <a:spcBef>
                <a:spcPts val="1000"/>
              </a:spcBef>
              <a:spcAft>
                <a:spcPts val="0"/>
              </a:spcAft>
              <a:buClr>
                <a:srgbClr val="000000"/>
              </a:buClr>
              <a:buSzPts val="1100"/>
              <a:buFont typeface="Arial"/>
              <a:buNone/>
            </a:pPr>
            <a:r>
              <a:rPr b="1" i="0" lang="uk" sz="1400" u="none" cap="none" strike="noStrike">
                <a:solidFill>
                  <a:srgbClr val="0B264A"/>
                </a:solidFill>
                <a:latin typeface="Montserrat"/>
                <a:ea typeface="Montserrat"/>
                <a:cs typeface="Montserrat"/>
                <a:sym typeface="Montserrat"/>
              </a:rPr>
              <a:t>Факт → проблема → кого зачіпає → рішення</a:t>
            </a:r>
            <a:endParaRPr b="1" i="0" sz="1400" u="none" cap="none" strike="noStrike">
              <a:solidFill>
                <a:srgbClr val="0B264A"/>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32"/>
          <p:cNvSpPr txBox="1"/>
          <p:nvPr/>
        </p:nvSpPr>
        <p:spPr>
          <a:xfrm>
            <a:off x="352025" y="283876"/>
            <a:ext cx="51594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600" u="none" cap="none" strike="noStrike">
                <a:solidFill>
                  <a:srgbClr val="001D35"/>
                </a:solidFill>
                <a:latin typeface="Montserrat"/>
                <a:ea typeface="Montserrat"/>
                <a:cs typeface="Montserrat"/>
                <a:sym typeface="Montserrat"/>
              </a:rPr>
              <a:t>ДАНІ ПОТРІБНІ НЕ ДЛЯ СТРАХУ, А ДЛЯ РІШЕННЯ</a:t>
            </a:r>
            <a:endParaRPr b="1" i="0" sz="2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600" u="none" cap="none" strike="noStrike">
              <a:solidFill>
                <a:srgbClr val="001D35"/>
              </a:solidFill>
              <a:latin typeface="Montserrat"/>
              <a:ea typeface="Montserrat"/>
              <a:cs typeface="Montserrat"/>
              <a:sym typeface="Montserrat"/>
            </a:endParaRPr>
          </a:p>
        </p:txBody>
      </p:sp>
      <p:sp>
        <p:nvSpPr>
          <p:cNvPr id="648" name="Google Shape;648;p32"/>
          <p:cNvSpPr txBox="1"/>
          <p:nvPr/>
        </p:nvSpPr>
        <p:spPr>
          <a:xfrm>
            <a:off x="352025" y="1128575"/>
            <a:ext cx="4808400" cy="261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uk" sz="2000" u="none" cap="none" strike="noStrike">
                <a:solidFill>
                  <a:srgbClr val="001D35"/>
                </a:solidFill>
                <a:latin typeface="Montserrat"/>
                <a:ea typeface="Montserrat"/>
                <a:cs typeface="Montserrat"/>
                <a:sym typeface="Montserrat"/>
              </a:rPr>
              <a:t>Кожен факт можна проаналізувати за формулою:</a:t>
            </a:r>
            <a:endParaRPr b="0" i="0" sz="2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2000"/>
              <a:buFont typeface="Arial"/>
              <a:buNone/>
            </a:pPr>
            <a:r>
              <a:t/>
            </a:r>
            <a:endParaRPr b="0" i="0" sz="2000" u="none" cap="none" strike="noStrike">
              <a:solidFill>
                <a:srgbClr val="001D35"/>
              </a:solidFill>
              <a:latin typeface="Montserrat"/>
              <a:ea typeface="Montserrat"/>
              <a:cs typeface="Montserrat"/>
              <a:sym typeface="Montserrat"/>
            </a:endParaRPr>
          </a:p>
        </p:txBody>
      </p:sp>
      <p:sp>
        <p:nvSpPr>
          <p:cNvPr id="649" name="Google Shape;649;p32"/>
          <p:cNvSpPr/>
          <p:nvPr/>
        </p:nvSpPr>
        <p:spPr>
          <a:xfrm>
            <a:off x="348150" y="1883875"/>
            <a:ext cx="1636200" cy="3032700"/>
          </a:xfrm>
          <a:prstGeom prst="roundRect">
            <a:avLst>
              <a:gd fmla="val 10490" name="adj"/>
            </a:avLst>
          </a:prstGeom>
          <a:solidFill>
            <a:srgbClr val="DBEDFF"/>
          </a:solidFill>
          <a:ln>
            <a:noFill/>
          </a:ln>
        </p:spPr>
        <p:txBody>
          <a:bodyPr anchorCtr="0" anchor="t" bIns="91425" lIns="54000" spcFirstLastPara="1" rIns="54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Що показує цифра?</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650" name="Google Shape;650;p32"/>
          <p:cNvSpPr/>
          <p:nvPr/>
        </p:nvSpPr>
        <p:spPr>
          <a:xfrm>
            <a:off x="2051023" y="1883875"/>
            <a:ext cx="1636200" cy="3032700"/>
          </a:xfrm>
          <a:prstGeom prst="roundRect">
            <a:avLst>
              <a:gd fmla="val 12483" name="adj"/>
            </a:avLst>
          </a:prstGeom>
          <a:solidFill>
            <a:srgbClr val="DBEDFF"/>
          </a:solidFill>
          <a:ln>
            <a:noFill/>
          </a:ln>
        </p:spPr>
        <p:txBody>
          <a:bodyPr anchorCtr="0" anchor="t" bIns="91425" lIns="54000" spcFirstLastPara="1" rIns="54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Кого це зачіпає?</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651" name="Google Shape;651;p32"/>
          <p:cNvSpPr/>
          <p:nvPr/>
        </p:nvSpPr>
        <p:spPr>
          <a:xfrm>
            <a:off x="3753895" y="1883875"/>
            <a:ext cx="1636200" cy="3032700"/>
          </a:xfrm>
          <a:prstGeom prst="roundRect">
            <a:avLst>
              <a:gd fmla="val 11353" name="adj"/>
            </a:avLst>
          </a:prstGeom>
          <a:solidFill>
            <a:srgbClr val="DBEDFF"/>
          </a:solidFill>
          <a:ln>
            <a:noFill/>
          </a:ln>
        </p:spPr>
        <p:txBody>
          <a:bodyPr anchorCtr="0" anchor="t" bIns="91425" lIns="54000" spcFirstLastPara="1" rIns="54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Яка причина проблеми?</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652" name="Google Shape;652;p32"/>
          <p:cNvSpPr/>
          <p:nvPr/>
        </p:nvSpPr>
        <p:spPr>
          <a:xfrm>
            <a:off x="5456777" y="1883875"/>
            <a:ext cx="1636200" cy="3032700"/>
          </a:xfrm>
          <a:prstGeom prst="roundRect">
            <a:avLst>
              <a:gd fmla="val 12483" name="adj"/>
            </a:avLst>
          </a:prstGeom>
          <a:solidFill>
            <a:srgbClr val="DBEDFF"/>
          </a:solidFill>
          <a:ln>
            <a:noFill/>
          </a:ln>
        </p:spPr>
        <p:txBody>
          <a:bodyPr anchorCtr="0" anchor="t" bIns="91425" lIns="54000" spcFirstLastPara="1" rIns="54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Яке рішення можливе?</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653" name="Google Shape;653;p32"/>
          <p:cNvSpPr/>
          <p:nvPr/>
        </p:nvSpPr>
        <p:spPr>
          <a:xfrm>
            <a:off x="7159650" y="1883875"/>
            <a:ext cx="1636200" cy="3032700"/>
          </a:xfrm>
          <a:prstGeom prst="roundRect">
            <a:avLst>
              <a:gd fmla="val 11353" name="adj"/>
            </a:avLst>
          </a:prstGeom>
          <a:solidFill>
            <a:srgbClr val="DBEDFF"/>
          </a:solidFill>
          <a:ln>
            <a:noFill/>
          </a:ln>
        </p:spPr>
        <p:txBody>
          <a:bodyPr anchorCtr="0" anchor="t" bIns="91425" lIns="54000" spcFirstLastPara="1" rIns="54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600" u="none" cap="none" strike="noStrike">
                <a:solidFill>
                  <a:schemeClr val="dk1"/>
                </a:solidFill>
                <a:latin typeface="Montserrat"/>
                <a:ea typeface="Montserrat"/>
                <a:cs typeface="Montserrat"/>
                <a:sym typeface="Montserrat"/>
              </a:rPr>
              <a:t>Хто має діяти?</a:t>
            </a:r>
            <a:endParaRPr b="1"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600" u="none" cap="none" strike="noStrike">
              <a:solidFill>
                <a:schemeClr val="dk1"/>
              </a:solidFill>
              <a:latin typeface="Montserrat"/>
              <a:ea typeface="Montserrat"/>
              <a:cs typeface="Montserrat"/>
              <a:sym typeface="Montserrat"/>
            </a:endParaRPr>
          </a:p>
        </p:txBody>
      </p:sp>
      <p:sp>
        <p:nvSpPr>
          <p:cNvPr id="654" name="Google Shape;654;p32"/>
          <p:cNvSpPr txBox="1"/>
          <p:nvPr/>
        </p:nvSpPr>
        <p:spPr>
          <a:xfrm>
            <a:off x="378734" y="4083019"/>
            <a:ext cx="4788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uk" sz="5000" u="none" cap="none" strike="noStrike">
                <a:solidFill>
                  <a:srgbClr val="4895F7"/>
                </a:solidFill>
                <a:latin typeface="Montserrat"/>
                <a:ea typeface="Montserrat"/>
                <a:cs typeface="Montserrat"/>
                <a:sym typeface="Montserrat"/>
              </a:rPr>
              <a:t>1</a:t>
            </a:r>
            <a:endParaRPr b="1" i="0" sz="5000" u="none" cap="none" strike="noStrike">
              <a:solidFill>
                <a:srgbClr val="4895F7"/>
              </a:solidFill>
              <a:latin typeface="Montserrat"/>
              <a:ea typeface="Montserrat"/>
              <a:cs typeface="Montserrat"/>
              <a:sym typeface="Montserrat"/>
            </a:endParaRPr>
          </a:p>
        </p:txBody>
      </p:sp>
      <p:sp>
        <p:nvSpPr>
          <p:cNvPr id="655" name="Google Shape;655;p32"/>
          <p:cNvSpPr txBox="1"/>
          <p:nvPr/>
        </p:nvSpPr>
        <p:spPr>
          <a:xfrm>
            <a:off x="2081290" y="4083025"/>
            <a:ext cx="4788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uk" sz="5000" u="none" cap="none" strike="noStrike">
                <a:solidFill>
                  <a:srgbClr val="4895F7"/>
                </a:solidFill>
                <a:latin typeface="Montserrat"/>
                <a:ea typeface="Montserrat"/>
                <a:cs typeface="Montserrat"/>
                <a:sym typeface="Montserrat"/>
              </a:rPr>
              <a:t>2</a:t>
            </a:r>
            <a:endParaRPr b="1" i="0" sz="5000" u="none" cap="none" strike="noStrike">
              <a:solidFill>
                <a:srgbClr val="4895F7"/>
              </a:solidFill>
              <a:latin typeface="Montserrat"/>
              <a:ea typeface="Montserrat"/>
              <a:cs typeface="Montserrat"/>
              <a:sym typeface="Montserrat"/>
            </a:endParaRPr>
          </a:p>
        </p:txBody>
      </p:sp>
      <p:sp>
        <p:nvSpPr>
          <p:cNvPr id="656" name="Google Shape;656;p32"/>
          <p:cNvSpPr txBox="1"/>
          <p:nvPr/>
        </p:nvSpPr>
        <p:spPr>
          <a:xfrm>
            <a:off x="3769982" y="4083025"/>
            <a:ext cx="4788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uk" sz="5000" u="none" cap="none" strike="noStrike">
                <a:solidFill>
                  <a:srgbClr val="4895F7"/>
                </a:solidFill>
                <a:latin typeface="Montserrat"/>
                <a:ea typeface="Montserrat"/>
                <a:cs typeface="Montserrat"/>
                <a:sym typeface="Montserrat"/>
              </a:rPr>
              <a:t>3</a:t>
            </a:r>
            <a:endParaRPr b="1" i="0" sz="5000" u="none" cap="none" strike="noStrike">
              <a:solidFill>
                <a:srgbClr val="4895F7"/>
              </a:solidFill>
              <a:latin typeface="Montserrat"/>
              <a:ea typeface="Montserrat"/>
              <a:cs typeface="Montserrat"/>
              <a:sym typeface="Montserrat"/>
            </a:endParaRPr>
          </a:p>
        </p:txBody>
      </p:sp>
      <p:sp>
        <p:nvSpPr>
          <p:cNvPr id="657" name="Google Shape;657;p32"/>
          <p:cNvSpPr txBox="1"/>
          <p:nvPr/>
        </p:nvSpPr>
        <p:spPr>
          <a:xfrm>
            <a:off x="5514798" y="4083019"/>
            <a:ext cx="4788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uk" sz="5000" u="none" cap="none" strike="noStrike">
                <a:solidFill>
                  <a:srgbClr val="4895F7"/>
                </a:solidFill>
                <a:latin typeface="Montserrat"/>
                <a:ea typeface="Montserrat"/>
                <a:cs typeface="Montserrat"/>
                <a:sym typeface="Montserrat"/>
              </a:rPr>
              <a:t>4</a:t>
            </a:r>
            <a:endParaRPr b="1" i="0" sz="5000" u="none" cap="none" strike="noStrike">
              <a:solidFill>
                <a:srgbClr val="4895F7"/>
              </a:solidFill>
              <a:latin typeface="Montserrat"/>
              <a:ea typeface="Montserrat"/>
              <a:cs typeface="Montserrat"/>
              <a:sym typeface="Montserrat"/>
            </a:endParaRPr>
          </a:p>
        </p:txBody>
      </p:sp>
      <p:sp>
        <p:nvSpPr>
          <p:cNvPr id="658" name="Google Shape;658;p32"/>
          <p:cNvSpPr txBox="1"/>
          <p:nvPr/>
        </p:nvSpPr>
        <p:spPr>
          <a:xfrm>
            <a:off x="7203591" y="4083019"/>
            <a:ext cx="4788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uk" sz="5000" u="none" cap="none" strike="noStrike">
                <a:solidFill>
                  <a:srgbClr val="4895F7"/>
                </a:solidFill>
                <a:latin typeface="Montserrat"/>
                <a:ea typeface="Montserrat"/>
                <a:cs typeface="Montserrat"/>
                <a:sym typeface="Montserrat"/>
              </a:rPr>
              <a:t>5</a:t>
            </a:r>
            <a:endParaRPr b="1" i="0" sz="5000" u="none" cap="none" strike="noStrike">
              <a:solidFill>
                <a:srgbClr val="4895F7"/>
              </a:solidFill>
              <a:latin typeface="Montserrat"/>
              <a:ea typeface="Montserrat"/>
              <a:cs typeface="Montserrat"/>
              <a:sym typeface="Montserrat"/>
            </a:endParaRPr>
          </a:p>
        </p:txBody>
      </p:sp>
      <p:pic>
        <p:nvPicPr>
          <p:cNvPr id="659" name="Google Shape;659;p32"/>
          <p:cNvPicPr preferRelativeResize="0"/>
          <p:nvPr/>
        </p:nvPicPr>
        <p:blipFill rotWithShape="1">
          <a:blip r:embed="rId3">
            <a:alphaModFix/>
          </a:blip>
          <a:srcRect b="0" l="0" r="0" t="0"/>
          <a:stretch/>
        </p:blipFill>
        <p:spPr>
          <a:xfrm>
            <a:off x="7108501" y="117018"/>
            <a:ext cx="1540725" cy="1859824"/>
          </a:xfrm>
          <a:prstGeom prst="rect">
            <a:avLst/>
          </a:prstGeom>
          <a:noFill/>
          <a:ln>
            <a:noFill/>
          </a:ln>
        </p:spPr>
      </p:pic>
      <p:pic>
        <p:nvPicPr>
          <p:cNvPr id="660" name="Google Shape;660;p32"/>
          <p:cNvPicPr preferRelativeResize="0"/>
          <p:nvPr/>
        </p:nvPicPr>
        <p:blipFill rotWithShape="1">
          <a:blip r:embed="rId4">
            <a:alphaModFix/>
          </a:blip>
          <a:srcRect b="0" l="0" r="0" t="0"/>
          <a:stretch/>
        </p:blipFill>
        <p:spPr>
          <a:xfrm rot="6718158">
            <a:off x="6233826" y="318267"/>
            <a:ext cx="925670" cy="93701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3"/>
          <p:cNvSpPr txBox="1"/>
          <p:nvPr/>
        </p:nvSpPr>
        <p:spPr>
          <a:xfrm>
            <a:off x="352025" y="297875"/>
            <a:ext cx="74976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100" u="none" cap="none" strike="noStrike">
                <a:solidFill>
                  <a:srgbClr val="001D35"/>
                </a:solidFill>
                <a:latin typeface="Montserrat"/>
                <a:ea typeface="Montserrat"/>
                <a:cs typeface="Montserrat"/>
                <a:sym typeface="Montserrat"/>
              </a:rPr>
              <a:t>БАР’ЄР «Я НЕ МОЖУ ВПЛИНУТИ». </a:t>
            </a:r>
            <a:br>
              <a:rPr b="1" i="0" lang="uk" sz="2100" u="none" cap="none" strike="noStrike">
                <a:solidFill>
                  <a:srgbClr val="001D35"/>
                </a:solidFill>
                <a:latin typeface="Montserrat"/>
                <a:ea typeface="Montserrat"/>
                <a:cs typeface="Montserrat"/>
                <a:sym typeface="Montserrat"/>
              </a:rPr>
            </a:br>
            <a:r>
              <a:rPr b="1" i="0" lang="uk" sz="2100" u="none" cap="none" strike="noStrike">
                <a:solidFill>
                  <a:srgbClr val="001D35"/>
                </a:solidFill>
                <a:latin typeface="Montserrat"/>
                <a:ea typeface="Montserrat"/>
                <a:cs typeface="Montserrat"/>
                <a:sym typeface="Montserrat"/>
              </a:rPr>
              <a:t>ЧИ СПРАВДІ ОДНА ЛЮДИНА НІЧОГО НЕ ЗМІНЮЄ?</a:t>
            </a:r>
            <a:endParaRPr b="1" i="0" sz="21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100" u="none" cap="none" strike="noStrike">
              <a:solidFill>
                <a:srgbClr val="001D35"/>
              </a:solidFill>
              <a:latin typeface="Montserrat"/>
              <a:ea typeface="Montserrat"/>
              <a:cs typeface="Montserrat"/>
              <a:sym typeface="Montserrat"/>
            </a:endParaRPr>
          </a:p>
        </p:txBody>
      </p:sp>
      <p:sp>
        <p:nvSpPr>
          <p:cNvPr id="666" name="Google Shape;666;p33"/>
          <p:cNvSpPr txBox="1"/>
          <p:nvPr/>
        </p:nvSpPr>
        <p:spPr>
          <a:xfrm>
            <a:off x="352025" y="1083999"/>
            <a:ext cx="7357500" cy="572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uk" sz="1600" u="none" cap="none" strike="noStrike">
                <a:solidFill>
                  <a:srgbClr val="001D35"/>
                </a:solidFill>
                <a:latin typeface="Montserrat"/>
                <a:ea typeface="Montserrat"/>
                <a:cs typeface="Montserrat"/>
                <a:sym typeface="Montserrat"/>
              </a:rPr>
              <a:t>Один із бар’єрів поведінки — відчуття «мої дії нічого не змінять».</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1600"/>
              <a:buFont typeface="Arial"/>
              <a:buNone/>
            </a:pPr>
            <a:r>
              <a:rPr b="0" i="0" lang="uk" sz="1600" u="none" cap="none" strike="noStrike">
                <a:solidFill>
                  <a:srgbClr val="001D35"/>
                </a:solidFill>
                <a:latin typeface="Montserrat"/>
                <a:ea typeface="Montserrat"/>
                <a:cs typeface="Montserrat"/>
                <a:sym typeface="Montserrat"/>
              </a:rPr>
              <a:t>Але вплив має різні рівні:</a:t>
            </a:r>
            <a:endParaRPr b="0" i="0" sz="1600" u="none" cap="none" strike="noStrike">
              <a:solidFill>
                <a:srgbClr val="001D35"/>
              </a:solidFill>
              <a:latin typeface="Montserrat"/>
              <a:ea typeface="Montserrat"/>
              <a:cs typeface="Montserrat"/>
              <a:sym typeface="Montserrat"/>
            </a:endParaRPr>
          </a:p>
        </p:txBody>
      </p:sp>
      <p:pic>
        <p:nvPicPr>
          <p:cNvPr id="667" name="Google Shape;667;p33" title="Vector 33.png"/>
          <p:cNvPicPr preferRelativeResize="0"/>
          <p:nvPr/>
        </p:nvPicPr>
        <p:blipFill rotWithShape="1">
          <a:blip r:embed="rId3">
            <a:alphaModFix/>
          </a:blip>
          <a:srcRect b="0" l="0" r="0" t="0"/>
          <a:stretch/>
        </p:blipFill>
        <p:spPr>
          <a:xfrm>
            <a:off x="1804932" y="2057529"/>
            <a:ext cx="2198025" cy="1165026"/>
          </a:xfrm>
          <a:prstGeom prst="rect">
            <a:avLst/>
          </a:prstGeom>
          <a:noFill/>
          <a:ln>
            <a:noFill/>
          </a:ln>
        </p:spPr>
      </p:pic>
      <p:sp>
        <p:nvSpPr>
          <p:cNvPr id="668" name="Google Shape;668;p33"/>
          <p:cNvSpPr txBox="1"/>
          <p:nvPr/>
        </p:nvSpPr>
        <p:spPr>
          <a:xfrm>
            <a:off x="1893212" y="2247641"/>
            <a:ext cx="1999200" cy="784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chemeClr val="dk1"/>
                </a:solidFill>
                <a:latin typeface="Montserrat"/>
                <a:ea typeface="Montserrat"/>
                <a:cs typeface="Montserrat"/>
                <a:sym typeface="Montserrat"/>
              </a:rPr>
              <a:t>Я — </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0" i="0" lang="uk" sz="1400" u="none" cap="none" strike="noStrike">
                <a:solidFill>
                  <a:schemeClr val="dk1"/>
                </a:solidFill>
                <a:latin typeface="Montserrat Medium"/>
                <a:ea typeface="Montserrat Medium"/>
                <a:cs typeface="Montserrat Medium"/>
                <a:sym typeface="Montserrat Medium"/>
              </a:rPr>
              <a:t>використовую воду безпечно й розумно.</a:t>
            </a:r>
            <a:endParaRPr b="0" i="0" sz="1400" u="none" cap="none" strike="noStrike">
              <a:solidFill>
                <a:schemeClr val="dk1"/>
              </a:solidFill>
              <a:latin typeface="Montserrat Medium"/>
              <a:ea typeface="Montserrat Medium"/>
              <a:cs typeface="Montserrat Medium"/>
              <a:sym typeface="Montserrat Medium"/>
            </a:endParaRPr>
          </a:p>
        </p:txBody>
      </p:sp>
      <p:sp>
        <p:nvSpPr>
          <p:cNvPr id="669" name="Google Shape;669;p33"/>
          <p:cNvSpPr txBox="1"/>
          <p:nvPr/>
        </p:nvSpPr>
        <p:spPr>
          <a:xfrm>
            <a:off x="3067650" y="3151441"/>
            <a:ext cx="3008700" cy="592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1" i="0" lang="uk" sz="2100" u="none" cap="none" strike="noStrike">
                <a:solidFill>
                  <a:srgbClr val="001D35"/>
                </a:solidFill>
                <a:latin typeface="Montserrat"/>
                <a:ea typeface="Montserrat"/>
                <a:cs typeface="Montserrat"/>
                <a:sym typeface="Montserrat"/>
              </a:rPr>
              <a:t>ВПЛИВ ПОЧИНАЄТЬСЯ З ДІЇ</a:t>
            </a:r>
            <a:endParaRPr b="1" i="0" sz="2100" u="none" cap="none" strike="noStrike">
              <a:solidFill>
                <a:srgbClr val="001D35"/>
              </a:solidFill>
              <a:latin typeface="Montserrat"/>
              <a:ea typeface="Montserrat"/>
              <a:cs typeface="Montserrat"/>
              <a:sym typeface="Montserrat"/>
            </a:endParaRPr>
          </a:p>
        </p:txBody>
      </p:sp>
      <p:pic>
        <p:nvPicPr>
          <p:cNvPr id="670" name="Google Shape;670;p33" title="Vector 33.png"/>
          <p:cNvPicPr preferRelativeResize="0"/>
          <p:nvPr/>
        </p:nvPicPr>
        <p:blipFill rotWithShape="1">
          <a:blip r:embed="rId3">
            <a:alphaModFix/>
          </a:blip>
          <a:srcRect b="0" l="0" r="0" t="0"/>
          <a:stretch/>
        </p:blipFill>
        <p:spPr>
          <a:xfrm rot="10800000">
            <a:off x="5127996" y="2066414"/>
            <a:ext cx="2198025" cy="1165026"/>
          </a:xfrm>
          <a:prstGeom prst="rect">
            <a:avLst/>
          </a:prstGeom>
          <a:noFill/>
          <a:ln>
            <a:noFill/>
          </a:ln>
        </p:spPr>
      </p:pic>
      <p:sp>
        <p:nvSpPr>
          <p:cNvPr id="671" name="Google Shape;671;p33"/>
          <p:cNvSpPr txBox="1"/>
          <p:nvPr/>
        </p:nvSpPr>
        <p:spPr>
          <a:xfrm>
            <a:off x="5216276" y="2256526"/>
            <a:ext cx="1999200" cy="784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chemeClr val="dk1"/>
                </a:solidFill>
                <a:latin typeface="Montserrat"/>
                <a:ea typeface="Montserrat"/>
                <a:cs typeface="Montserrat"/>
                <a:sym typeface="Montserrat"/>
              </a:rPr>
              <a:t>РОДИНА — </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0" i="0" lang="uk" sz="1400" u="none" cap="none" strike="noStrike">
                <a:solidFill>
                  <a:schemeClr val="dk1"/>
                </a:solidFill>
                <a:latin typeface="Montserrat Medium"/>
                <a:ea typeface="Montserrat Medium"/>
                <a:cs typeface="Montserrat Medium"/>
                <a:sym typeface="Montserrat Medium"/>
              </a:rPr>
              <a:t>підтримує щоденні практики.</a:t>
            </a:r>
            <a:endParaRPr b="0" i="0" sz="1400" u="none" cap="none" strike="noStrike">
              <a:solidFill>
                <a:schemeClr val="dk1"/>
              </a:solidFill>
              <a:latin typeface="Montserrat Medium"/>
              <a:ea typeface="Montserrat Medium"/>
              <a:cs typeface="Montserrat Medium"/>
              <a:sym typeface="Montserrat Medium"/>
            </a:endParaRPr>
          </a:p>
        </p:txBody>
      </p:sp>
      <p:pic>
        <p:nvPicPr>
          <p:cNvPr id="672" name="Google Shape;672;p33" title="Vector 33.png"/>
          <p:cNvPicPr preferRelativeResize="0"/>
          <p:nvPr/>
        </p:nvPicPr>
        <p:blipFill rotWithShape="1">
          <a:blip r:embed="rId3">
            <a:alphaModFix/>
          </a:blip>
          <a:srcRect b="0" l="0" r="0" t="0"/>
          <a:stretch/>
        </p:blipFill>
        <p:spPr>
          <a:xfrm rot="10800000">
            <a:off x="545075" y="3408141"/>
            <a:ext cx="2198025" cy="1165026"/>
          </a:xfrm>
          <a:prstGeom prst="rect">
            <a:avLst/>
          </a:prstGeom>
          <a:noFill/>
          <a:ln>
            <a:noFill/>
          </a:ln>
        </p:spPr>
      </p:pic>
      <p:sp>
        <p:nvSpPr>
          <p:cNvPr id="673" name="Google Shape;673;p33"/>
          <p:cNvSpPr txBox="1"/>
          <p:nvPr/>
        </p:nvSpPr>
        <p:spPr>
          <a:xfrm>
            <a:off x="633355" y="3598254"/>
            <a:ext cx="1999200" cy="784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chemeClr val="dk1"/>
                </a:solidFill>
                <a:latin typeface="Montserrat"/>
                <a:ea typeface="Montserrat"/>
                <a:cs typeface="Montserrat"/>
                <a:sym typeface="Montserrat"/>
              </a:rPr>
              <a:t>ШКОЛА — </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0" i="0" lang="uk" sz="1400" u="none" cap="none" strike="noStrike">
                <a:solidFill>
                  <a:schemeClr val="dk1"/>
                </a:solidFill>
                <a:latin typeface="Montserrat Medium"/>
                <a:ea typeface="Montserrat Medium"/>
                <a:cs typeface="Montserrat Medium"/>
                <a:sym typeface="Montserrat Medium"/>
              </a:rPr>
              <a:t>створює правила й інформує.</a:t>
            </a:r>
            <a:endParaRPr b="0" i="0" sz="1400" u="none" cap="none" strike="noStrike">
              <a:solidFill>
                <a:schemeClr val="dk1"/>
              </a:solidFill>
              <a:latin typeface="Montserrat Medium"/>
              <a:ea typeface="Montserrat Medium"/>
              <a:cs typeface="Montserrat Medium"/>
              <a:sym typeface="Montserrat Medium"/>
            </a:endParaRPr>
          </a:p>
        </p:txBody>
      </p:sp>
      <p:pic>
        <p:nvPicPr>
          <p:cNvPr id="674" name="Google Shape;674;p33" title="Vector 33.png"/>
          <p:cNvPicPr preferRelativeResize="0"/>
          <p:nvPr/>
        </p:nvPicPr>
        <p:blipFill rotWithShape="1">
          <a:blip r:embed="rId3">
            <a:alphaModFix/>
          </a:blip>
          <a:srcRect b="0" l="0" r="0" t="0"/>
          <a:stretch/>
        </p:blipFill>
        <p:spPr>
          <a:xfrm>
            <a:off x="6400900" y="3418548"/>
            <a:ext cx="2198025" cy="1165026"/>
          </a:xfrm>
          <a:prstGeom prst="rect">
            <a:avLst/>
          </a:prstGeom>
          <a:noFill/>
          <a:ln>
            <a:noFill/>
          </a:ln>
        </p:spPr>
      </p:pic>
      <p:sp>
        <p:nvSpPr>
          <p:cNvPr id="675" name="Google Shape;675;p33"/>
          <p:cNvSpPr txBox="1"/>
          <p:nvPr/>
        </p:nvSpPr>
        <p:spPr>
          <a:xfrm>
            <a:off x="6489180" y="3608660"/>
            <a:ext cx="1999200" cy="784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chemeClr val="dk1"/>
                </a:solidFill>
                <a:latin typeface="Montserrat"/>
                <a:ea typeface="Montserrat"/>
                <a:cs typeface="Montserrat"/>
                <a:sym typeface="Montserrat"/>
              </a:rPr>
              <a:t>ГРОМАДА — </a:t>
            </a:r>
            <a:endParaRPr b="1" i="0" sz="14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0" i="0" lang="uk" sz="1400" u="none" cap="none" strike="noStrike">
                <a:solidFill>
                  <a:schemeClr val="dk1"/>
                </a:solidFill>
                <a:latin typeface="Montserrat Medium"/>
                <a:ea typeface="Montserrat Medium"/>
                <a:cs typeface="Montserrat Medium"/>
                <a:sym typeface="Montserrat Medium"/>
              </a:rPr>
              <a:t>планує, реагує, підтримує вразливих.</a:t>
            </a:r>
            <a:endParaRPr b="0" i="0" sz="1400" u="none" cap="none" strike="noStrike">
              <a:solidFill>
                <a:schemeClr val="dk1"/>
              </a:solidFill>
              <a:latin typeface="Montserrat Medium"/>
              <a:ea typeface="Montserrat Medium"/>
              <a:cs typeface="Montserrat Medium"/>
              <a:sym typeface="Montserrat Medium"/>
            </a:endParaRPr>
          </a:p>
        </p:txBody>
      </p:sp>
      <p:sp>
        <p:nvSpPr>
          <p:cNvPr id="676" name="Google Shape;676;p33"/>
          <p:cNvSpPr/>
          <p:nvPr/>
        </p:nvSpPr>
        <p:spPr>
          <a:xfrm>
            <a:off x="3015224" y="3782920"/>
            <a:ext cx="3061000" cy="94380"/>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7" name="Google Shape;677;p33"/>
          <p:cNvPicPr preferRelativeResize="0"/>
          <p:nvPr/>
        </p:nvPicPr>
        <p:blipFill rotWithShape="1">
          <a:blip r:embed="rId4">
            <a:alphaModFix/>
          </a:blip>
          <a:srcRect b="0" l="0" r="0" t="0"/>
          <a:stretch/>
        </p:blipFill>
        <p:spPr>
          <a:xfrm>
            <a:off x="823502" y="2436291"/>
            <a:ext cx="707567" cy="795145"/>
          </a:xfrm>
          <a:prstGeom prst="rect">
            <a:avLst/>
          </a:prstGeom>
          <a:noFill/>
          <a:ln>
            <a:noFill/>
          </a:ln>
        </p:spPr>
      </p:pic>
      <p:pic>
        <p:nvPicPr>
          <p:cNvPr id="678" name="Google Shape;678;p33"/>
          <p:cNvPicPr preferRelativeResize="0"/>
          <p:nvPr/>
        </p:nvPicPr>
        <p:blipFill rotWithShape="1">
          <a:blip r:embed="rId5">
            <a:alphaModFix/>
          </a:blip>
          <a:srcRect b="0" l="0" r="0" t="0"/>
          <a:stretch/>
        </p:blipFill>
        <p:spPr>
          <a:xfrm rot="6718158">
            <a:off x="7346823" y="1634370"/>
            <a:ext cx="1274530" cy="12901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B2FF"/>
        </a:solidFill>
      </p:bgPr>
    </p:bg>
    <p:spTree>
      <p:nvGrpSpPr>
        <p:cNvPr id="682" name="Shape 682"/>
        <p:cNvGrpSpPr/>
        <p:nvPr/>
      </p:nvGrpSpPr>
      <p:grpSpPr>
        <a:xfrm>
          <a:off x="0" y="0"/>
          <a:ext cx="0" cy="0"/>
          <a:chOff x="0" y="0"/>
          <a:chExt cx="0" cy="0"/>
        </a:xfrm>
      </p:grpSpPr>
      <p:pic>
        <p:nvPicPr>
          <p:cNvPr id="683" name="Google Shape;683;p34"/>
          <p:cNvPicPr preferRelativeResize="0"/>
          <p:nvPr/>
        </p:nvPicPr>
        <p:blipFill rotWithShape="1">
          <a:blip r:embed="rId3">
            <a:alphaModFix/>
          </a:blip>
          <a:srcRect b="0" l="0" r="0" t="0"/>
          <a:stretch/>
        </p:blipFill>
        <p:spPr>
          <a:xfrm rot="-4934369">
            <a:off x="6788987" y="3291849"/>
            <a:ext cx="699977" cy="708557"/>
          </a:xfrm>
          <a:prstGeom prst="rect">
            <a:avLst/>
          </a:prstGeom>
          <a:noFill/>
          <a:ln>
            <a:noFill/>
          </a:ln>
        </p:spPr>
      </p:pic>
      <p:sp>
        <p:nvSpPr>
          <p:cNvPr id="684" name="Google Shape;684;p34"/>
          <p:cNvSpPr txBox="1"/>
          <p:nvPr/>
        </p:nvSpPr>
        <p:spPr>
          <a:xfrm>
            <a:off x="272825" y="190422"/>
            <a:ext cx="8043300" cy="48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chemeClr val="lt1"/>
                </a:solidFill>
                <a:latin typeface="Montserrat"/>
                <a:ea typeface="Montserrat"/>
                <a:cs typeface="Montserrat"/>
                <a:sym typeface="Montserrat"/>
              </a:rPr>
              <a:t>ОСОБИСТИЙ РІВЕНЬ. ЩО Я МОЖУ ЗРОБИТИ?</a:t>
            </a:r>
            <a:endParaRPr b="1" i="0" sz="2400" u="none" cap="none" strike="noStrike">
              <a:solidFill>
                <a:schemeClr val="lt1"/>
              </a:solidFill>
              <a:latin typeface="Montserrat"/>
              <a:ea typeface="Montserrat"/>
              <a:cs typeface="Montserrat"/>
              <a:sym typeface="Montserrat"/>
            </a:endParaRPr>
          </a:p>
        </p:txBody>
      </p:sp>
      <p:sp>
        <p:nvSpPr>
          <p:cNvPr id="685" name="Google Shape;685;p34"/>
          <p:cNvSpPr txBox="1"/>
          <p:nvPr/>
        </p:nvSpPr>
        <p:spPr>
          <a:xfrm>
            <a:off x="275625" y="-300090"/>
            <a:ext cx="59430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8. РІШЕННЯ. ЩО МОЖНА ЗРОБИТИ?</a:t>
            </a:r>
            <a:endParaRPr b="0" i="0" sz="1100" u="none" cap="none" strike="noStrike">
              <a:solidFill>
                <a:schemeClr val="lt1"/>
              </a:solidFill>
              <a:latin typeface="Montserrat Medium"/>
              <a:ea typeface="Montserrat Medium"/>
              <a:cs typeface="Montserrat Medium"/>
              <a:sym typeface="Montserrat Medium"/>
            </a:endParaRPr>
          </a:p>
        </p:txBody>
      </p:sp>
      <p:sp>
        <p:nvSpPr>
          <p:cNvPr id="686" name="Google Shape;686;p34"/>
          <p:cNvSpPr/>
          <p:nvPr/>
        </p:nvSpPr>
        <p:spPr>
          <a:xfrm>
            <a:off x="326038" y="901150"/>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Не марнувати воду під час щоденних дій</a:t>
            </a:r>
            <a:endParaRPr b="1" i="0" sz="1200" u="none" cap="none" strike="noStrike">
              <a:solidFill>
                <a:schemeClr val="dk1"/>
              </a:solidFill>
              <a:latin typeface="Montserrat"/>
              <a:ea typeface="Montserrat"/>
              <a:cs typeface="Montserrat"/>
              <a:sym typeface="Montserrat"/>
            </a:endParaRPr>
          </a:p>
        </p:txBody>
      </p:sp>
      <p:sp>
        <p:nvSpPr>
          <p:cNvPr id="687" name="Google Shape;687;p34"/>
          <p:cNvSpPr/>
          <p:nvPr/>
        </p:nvSpPr>
        <p:spPr>
          <a:xfrm>
            <a:off x="2473704" y="901151"/>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Не використовувати воду без потреби</a:t>
            </a:r>
            <a:endParaRPr b="1" i="0" sz="1200" u="none" cap="none" strike="noStrike">
              <a:solidFill>
                <a:schemeClr val="dk1"/>
              </a:solidFill>
              <a:latin typeface="Montserrat"/>
              <a:ea typeface="Montserrat"/>
              <a:cs typeface="Montserrat"/>
              <a:sym typeface="Montserrat"/>
            </a:endParaRPr>
          </a:p>
        </p:txBody>
      </p:sp>
      <p:sp>
        <p:nvSpPr>
          <p:cNvPr id="688" name="Google Shape;688;p34"/>
          <p:cNvSpPr/>
          <p:nvPr/>
        </p:nvSpPr>
        <p:spPr>
          <a:xfrm>
            <a:off x="4621390" y="901150"/>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Перевіряти безпечність води після перебоїв</a:t>
            </a:r>
            <a:endParaRPr b="1" i="0" sz="1200" u="none" cap="none" strike="noStrike">
              <a:solidFill>
                <a:schemeClr val="dk1"/>
              </a:solidFill>
              <a:latin typeface="Montserrat"/>
              <a:ea typeface="Montserrat"/>
              <a:cs typeface="Montserrat"/>
              <a:sym typeface="Montserrat"/>
            </a:endParaRPr>
          </a:p>
        </p:txBody>
      </p:sp>
      <p:sp>
        <p:nvSpPr>
          <p:cNvPr id="689" name="Google Shape;689;p34"/>
          <p:cNvSpPr/>
          <p:nvPr/>
        </p:nvSpPr>
        <p:spPr>
          <a:xfrm>
            <a:off x="6769065" y="901150"/>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Не пити воду з сумнівних джерел</a:t>
            </a:r>
            <a:endParaRPr b="1" i="0" sz="1200" u="none" cap="none" strike="noStrike">
              <a:solidFill>
                <a:schemeClr val="dk1"/>
              </a:solidFill>
              <a:latin typeface="Montserrat"/>
              <a:ea typeface="Montserrat"/>
              <a:cs typeface="Montserrat"/>
              <a:sym typeface="Montserrat"/>
            </a:endParaRPr>
          </a:p>
        </p:txBody>
      </p:sp>
      <p:sp>
        <p:nvSpPr>
          <p:cNvPr id="690" name="Google Shape;690;p34"/>
          <p:cNvSpPr/>
          <p:nvPr/>
        </p:nvSpPr>
        <p:spPr>
          <a:xfrm>
            <a:off x="326025" y="2933022"/>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Повідомляти про протікання</a:t>
            </a:r>
            <a:endParaRPr b="1" i="0" sz="12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200" u="none" cap="none" strike="noStrike">
              <a:solidFill>
                <a:schemeClr val="dk1"/>
              </a:solidFill>
              <a:latin typeface="Montserrat"/>
              <a:ea typeface="Montserrat"/>
              <a:cs typeface="Montserrat"/>
              <a:sym typeface="Montserrat"/>
            </a:endParaRPr>
          </a:p>
        </p:txBody>
      </p:sp>
      <p:sp>
        <p:nvSpPr>
          <p:cNvPr id="691" name="Google Shape;691;p34"/>
          <p:cNvSpPr/>
          <p:nvPr/>
        </p:nvSpPr>
        <p:spPr>
          <a:xfrm>
            <a:off x="2473703" y="2933022"/>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Не ігнорувати проблеми </a:t>
            </a:r>
            <a:r>
              <a:rPr b="1" i="0" lang="uk" sz="1200" u="none" cap="none" strike="noStrike">
                <a:solidFill>
                  <a:schemeClr val="dk1"/>
                </a:solidFill>
                <a:latin typeface="Montserrat"/>
                <a:ea typeface="Montserrat"/>
                <a:cs typeface="Montserrat"/>
                <a:sym typeface="Montserrat"/>
                <a:extLst>
                  <a:ext uri="http://customooxmlschemas.google.com/">
                    <go:slidesCustomData xmlns:go="http://customooxmlschemas.google.com/" textRoundtripDataId="1"/>
                  </a:ext>
                </a:extLst>
              </a:rPr>
              <a:t>доступу</a:t>
            </a:r>
            <a:r>
              <a:rPr b="1" i="0" lang="uk" sz="1200" u="none" cap="none" strike="noStrike">
                <a:solidFill>
                  <a:schemeClr val="dk1"/>
                </a:solidFill>
                <a:latin typeface="Montserrat"/>
                <a:ea typeface="Montserrat"/>
                <a:cs typeface="Montserrat"/>
                <a:sym typeface="Montserrat"/>
              </a:rPr>
              <a:t> до</a:t>
            </a:r>
            <a:r>
              <a:rPr b="1" i="0" lang="uk" sz="1200" u="none" cap="none" strike="noStrike">
                <a:solidFill>
                  <a:schemeClr val="dk1"/>
                </a:solidFill>
                <a:latin typeface="Montserrat"/>
                <a:ea typeface="Montserrat"/>
                <a:cs typeface="Montserrat"/>
                <a:sym typeface="Montserrat"/>
              </a:rPr>
              <a:t> води в школі</a:t>
            </a:r>
            <a:endParaRPr b="1" i="0" sz="12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200" u="none" cap="none" strike="noStrike">
              <a:solidFill>
                <a:schemeClr val="dk1"/>
              </a:solidFill>
              <a:latin typeface="Montserrat"/>
              <a:ea typeface="Montserrat"/>
              <a:cs typeface="Montserrat"/>
              <a:sym typeface="Montserrat"/>
            </a:endParaRPr>
          </a:p>
        </p:txBody>
      </p:sp>
      <p:sp>
        <p:nvSpPr>
          <p:cNvPr id="692" name="Google Shape;692;p34"/>
          <p:cNvSpPr/>
          <p:nvPr/>
        </p:nvSpPr>
        <p:spPr>
          <a:xfrm>
            <a:off x="4621377" y="2933022"/>
            <a:ext cx="2049000" cy="1923300"/>
          </a:xfrm>
          <a:prstGeom prst="roundRect">
            <a:avLst>
              <a:gd fmla="val 10490" name="adj"/>
            </a:avLst>
          </a:prstGeom>
          <a:solidFill>
            <a:schemeClr val="lt1"/>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Пояснити вдома правила безпечної води</a:t>
            </a:r>
            <a:endParaRPr b="1" i="0" sz="1200" u="none" cap="none" strike="noStrike">
              <a:solidFill>
                <a:schemeClr val="dk1"/>
              </a:solidFill>
              <a:latin typeface="Montserrat"/>
              <a:ea typeface="Montserrat"/>
              <a:cs typeface="Montserrat"/>
              <a:sym typeface="Montserrat"/>
            </a:endParaRPr>
          </a:p>
        </p:txBody>
      </p:sp>
      <p:sp>
        <p:nvSpPr>
          <p:cNvPr id="693" name="Google Shape;693;p34"/>
          <p:cNvSpPr/>
          <p:nvPr/>
        </p:nvSpPr>
        <p:spPr>
          <a:xfrm>
            <a:off x="4755849" y="637971"/>
            <a:ext cx="3061000" cy="94380"/>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4" name="Google Shape;694;p34" title="Group 288.png"/>
          <p:cNvPicPr preferRelativeResize="0"/>
          <p:nvPr/>
        </p:nvPicPr>
        <p:blipFill rotWithShape="1">
          <a:blip r:embed="rId4">
            <a:alphaModFix/>
          </a:blip>
          <a:srcRect b="0" l="0" r="0" t="0"/>
          <a:stretch/>
        </p:blipFill>
        <p:spPr>
          <a:xfrm rot="239448">
            <a:off x="3055869" y="3677725"/>
            <a:ext cx="1343714" cy="984921"/>
          </a:xfrm>
          <a:prstGeom prst="rect">
            <a:avLst/>
          </a:prstGeom>
          <a:noFill/>
          <a:ln>
            <a:noFill/>
          </a:ln>
        </p:spPr>
      </p:pic>
      <p:pic>
        <p:nvPicPr>
          <p:cNvPr id="695" name="Google Shape;695;p34" title="Vector 55.png"/>
          <p:cNvPicPr preferRelativeResize="0"/>
          <p:nvPr/>
        </p:nvPicPr>
        <p:blipFill rotWithShape="1">
          <a:blip r:embed="rId5">
            <a:alphaModFix/>
          </a:blip>
          <a:srcRect b="0" l="0" r="0" t="0"/>
          <a:stretch/>
        </p:blipFill>
        <p:spPr>
          <a:xfrm rot="-864390">
            <a:off x="2707900" y="3753056"/>
            <a:ext cx="273089" cy="374102"/>
          </a:xfrm>
          <a:prstGeom prst="rect">
            <a:avLst/>
          </a:prstGeom>
          <a:noFill/>
          <a:ln>
            <a:noFill/>
          </a:ln>
        </p:spPr>
      </p:pic>
      <p:grpSp>
        <p:nvGrpSpPr>
          <p:cNvPr id="696" name="Google Shape;696;p34"/>
          <p:cNvGrpSpPr/>
          <p:nvPr/>
        </p:nvGrpSpPr>
        <p:grpSpPr>
          <a:xfrm>
            <a:off x="3382078" y="1774145"/>
            <a:ext cx="646159" cy="756489"/>
            <a:chOff x="7822697" y="1993307"/>
            <a:chExt cx="1366954" cy="1600358"/>
          </a:xfrm>
        </p:grpSpPr>
        <p:pic>
          <p:nvPicPr>
            <p:cNvPr id="697" name="Google Shape;697;p34"/>
            <p:cNvPicPr preferRelativeResize="0"/>
            <p:nvPr/>
          </p:nvPicPr>
          <p:blipFill rotWithShape="1">
            <a:blip r:embed="rId6">
              <a:alphaModFix/>
            </a:blip>
            <a:srcRect b="0" l="0" r="0" t="0"/>
            <a:stretch/>
          </p:blipFill>
          <p:spPr>
            <a:xfrm>
              <a:off x="8042728" y="1993307"/>
              <a:ext cx="1146923" cy="1600358"/>
            </a:xfrm>
            <a:prstGeom prst="rect">
              <a:avLst/>
            </a:prstGeom>
            <a:noFill/>
            <a:ln>
              <a:noFill/>
            </a:ln>
          </p:spPr>
        </p:pic>
        <p:sp>
          <p:nvSpPr>
            <p:cNvPr id="698" name="Google Shape;698;p34"/>
            <p:cNvSpPr/>
            <p:nvPr/>
          </p:nvSpPr>
          <p:spPr>
            <a:xfrm rot="-2700000">
              <a:off x="7883326" y="2914097"/>
              <a:ext cx="292742" cy="292742"/>
            </a:xfrm>
            <a:prstGeom prst="teardrop">
              <a:avLst>
                <a:gd fmla="val 100000" name="adj"/>
              </a:avLst>
            </a:prstGeom>
            <a:solidFill>
              <a:srgbClr val="41B2FF"/>
            </a:solidFill>
            <a:ln cap="flat" cmpd="sng" w="12000">
              <a:solidFill>
                <a:srgbClr val="41B2FF"/>
              </a:solidFill>
              <a:prstDash val="solid"/>
              <a:round/>
              <a:headEnd len="sm" w="sm" type="none"/>
              <a:tailEnd len="sm" w="sm" type="none"/>
            </a:ln>
          </p:spPr>
          <p:txBody>
            <a:bodyPr anchorCtr="0" anchor="ctr" bIns="21550" lIns="43200" spcFirstLastPara="1" rIns="43200" wrap="square" tIns="21550">
              <a:noAutofit/>
            </a:bodyPr>
            <a:lstStyle/>
            <a:p>
              <a:pPr indent="0" lvl="0" marL="0" marR="0" rtl="0" algn="ctr">
                <a:lnSpc>
                  <a:spcPct val="100000"/>
                </a:lnSpc>
                <a:spcBef>
                  <a:spcPts val="0"/>
                </a:spcBef>
                <a:spcAft>
                  <a:spcPts val="0"/>
                </a:spcAft>
                <a:buClr>
                  <a:srgbClr val="000000"/>
                </a:buClr>
                <a:buSzPts val="662"/>
                <a:buFont typeface="Arial"/>
                <a:buNone/>
              </a:pPr>
              <a:r>
                <a:t/>
              </a:r>
              <a:endParaRPr b="0" i="0" sz="662" u="none" cap="none" strike="noStrike">
                <a:solidFill>
                  <a:srgbClr val="FFFFFF"/>
                </a:solidFill>
                <a:latin typeface="Arial"/>
                <a:ea typeface="Arial"/>
                <a:cs typeface="Arial"/>
                <a:sym typeface="Arial"/>
              </a:endParaRPr>
            </a:p>
          </p:txBody>
        </p:sp>
      </p:grpSp>
      <p:sp>
        <p:nvSpPr>
          <p:cNvPr id="699" name="Google Shape;699;p34"/>
          <p:cNvSpPr/>
          <p:nvPr/>
        </p:nvSpPr>
        <p:spPr>
          <a:xfrm>
            <a:off x="3225412" y="1614137"/>
            <a:ext cx="1076100" cy="1076100"/>
          </a:xfrm>
          <a:prstGeom prst="noSmoking">
            <a:avLst>
              <a:gd fmla="val 9791" name="adj"/>
            </a:avLst>
          </a:prstGeom>
          <a:solidFill>
            <a:srgbClr val="EA4E6A"/>
          </a:solidFill>
          <a:ln>
            <a:noFill/>
          </a:ln>
        </p:spPr>
        <p:txBody>
          <a:bodyPr anchorCtr="0" anchor="ctr" bIns="43200" lIns="43200" spcFirstLastPara="1" rIns="43200" wrap="square" tIns="43200">
            <a:noAutofit/>
          </a:bodyPr>
          <a:lstStyle/>
          <a:p>
            <a:pPr indent="0" lvl="0" marL="0" marR="0" rtl="0" algn="ctr">
              <a:lnSpc>
                <a:spcPct val="100000"/>
              </a:lnSpc>
              <a:spcBef>
                <a:spcPts val="0"/>
              </a:spcBef>
              <a:spcAft>
                <a:spcPts val="0"/>
              </a:spcAft>
              <a:buClr>
                <a:srgbClr val="000000"/>
              </a:buClr>
              <a:buSzPts val="662"/>
              <a:buFont typeface="Arial"/>
              <a:buNone/>
            </a:pPr>
            <a:r>
              <a:t/>
            </a:r>
            <a:endParaRPr b="0" i="0" sz="662" u="none" cap="none" strike="noStrike">
              <a:solidFill>
                <a:srgbClr val="000000"/>
              </a:solidFill>
              <a:latin typeface="Arial"/>
              <a:ea typeface="Arial"/>
              <a:cs typeface="Arial"/>
              <a:sym typeface="Arial"/>
            </a:endParaRPr>
          </a:p>
        </p:txBody>
      </p:sp>
      <p:pic>
        <p:nvPicPr>
          <p:cNvPr id="700" name="Google Shape;700;p34"/>
          <p:cNvPicPr preferRelativeResize="0"/>
          <p:nvPr/>
        </p:nvPicPr>
        <p:blipFill rotWithShape="1">
          <a:blip r:embed="rId6">
            <a:alphaModFix/>
          </a:blip>
          <a:srcRect b="0" l="0" r="0" t="0"/>
          <a:stretch/>
        </p:blipFill>
        <p:spPr>
          <a:xfrm>
            <a:off x="1511677" y="1513284"/>
            <a:ext cx="864960" cy="1206914"/>
          </a:xfrm>
          <a:prstGeom prst="rect">
            <a:avLst/>
          </a:prstGeom>
          <a:noFill/>
          <a:ln>
            <a:noFill/>
          </a:ln>
        </p:spPr>
      </p:pic>
      <p:pic>
        <p:nvPicPr>
          <p:cNvPr id="701" name="Google Shape;701;p34" title="Group 252.png"/>
          <p:cNvPicPr preferRelativeResize="0"/>
          <p:nvPr/>
        </p:nvPicPr>
        <p:blipFill rotWithShape="1">
          <a:blip r:embed="rId7">
            <a:alphaModFix/>
          </a:blip>
          <a:srcRect b="0" l="0" r="0" t="0"/>
          <a:stretch/>
        </p:blipFill>
        <p:spPr>
          <a:xfrm flipH="1" rot="4543534">
            <a:off x="976833" y="1713135"/>
            <a:ext cx="733278" cy="1225039"/>
          </a:xfrm>
          <a:prstGeom prst="rect">
            <a:avLst/>
          </a:prstGeom>
          <a:noFill/>
          <a:ln>
            <a:noFill/>
          </a:ln>
        </p:spPr>
      </p:pic>
      <p:pic>
        <p:nvPicPr>
          <p:cNvPr id="702" name="Google Shape;702;p34" title="Vector 55.png"/>
          <p:cNvPicPr preferRelativeResize="0"/>
          <p:nvPr/>
        </p:nvPicPr>
        <p:blipFill rotWithShape="1">
          <a:blip r:embed="rId5">
            <a:alphaModFix/>
          </a:blip>
          <a:srcRect b="0" l="0" r="0" t="0"/>
          <a:stretch/>
        </p:blipFill>
        <p:spPr>
          <a:xfrm rot="-864381">
            <a:off x="4850453" y="1837038"/>
            <a:ext cx="611501" cy="837679"/>
          </a:xfrm>
          <a:prstGeom prst="rect">
            <a:avLst/>
          </a:prstGeom>
          <a:noFill/>
          <a:ln>
            <a:noFill/>
          </a:ln>
        </p:spPr>
      </p:pic>
      <p:pic>
        <p:nvPicPr>
          <p:cNvPr id="703" name="Google Shape;703;p34" title="Firefly_Gemini Flash_magnifying glass, white background 91569.png"/>
          <p:cNvPicPr preferRelativeResize="0"/>
          <p:nvPr/>
        </p:nvPicPr>
        <p:blipFill rotWithShape="1">
          <a:blip r:embed="rId8">
            <a:alphaModFix/>
          </a:blip>
          <a:srcRect b="0" l="0" r="0" t="0"/>
          <a:stretch/>
        </p:blipFill>
        <p:spPr>
          <a:xfrm rot="-5017475">
            <a:off x="5431973" y="1608182"/>
            <a:ext cx="715205" cy="1313857"/>
          </a:xfrm>
          <a:prstGeom prst="rect">
            <a:avLst/>
          </a:prstGeom>
          <a:noFill/>
          <a:ln>
            <a:noFill/>
          </a:ln>
        </p:spPr>
      </p:pic>
      <p:pic>
        <p:nvPicPr>
          <p:cNvPr id="704" name="Google Shape;704;p34" title="Group.png"/>
          <p:cNvPicPr preferRelativeResize="0"/>
          <p:nvPr/>
        </p:nvPicPr>
        <p:blipFill rotWithShape="1">
          <a:blip r:embed="rId9">
            <a:alphaModFix/>
          </a:blip>
          <a:srcRect b="62304" l="0" r="0" t="0"/>
          <a:stretch/>
        </p:blipFill>
        <p:spPr>
          <a:xfrm flipH="1">
            <a:off x="6820867" y="1942936"/>
            <a:ext cx="2100278" cy="883050"/>
          </a:xfrm>
          <a:prstGeom prst="rect">
            <a:avLst/>
          </a:prstGeom>
          <a:noFill/>
          <a:ln>
            <a:noFill/>
          </a:ln>
        </p:spPr>
      </p:pic>
      <p:pic>
        <p:nvPicPr>
          <p:cNvPr id="705" name="Google Shape;705;p34" title="Group 309.png"/>
          <p:cNvPicPr preferRelativeResize="0"/>
          <p:nvPr/>
        </p:nvPicPr>
        <p:blipFill rotWithShape="1">
          <a:blip r:embed="rId10">
            <a:alphaModFix/>
          </a:blip>
          <a:srcRect b="0" l="0" r="0" t="0"/>
          <a:stretch/>
        </p:blipFill>
        <p:spPr>
          <a:xfrm rot="1323169">
            <a:off x="6884134" y="1937805"/>
            <a:ext cx="295843" cy="469310"/>
          </a:xfrm>
          <a:prstGeom prst="rect">
            <a:avLst/>
          </a:prstGeom>
          <a:noFill/>
          <a:ln>
            <a:noFill/>
          </a:ln>
        </p:spPr>
      </p:pic>
      <p:sp>
        <p:nvSpPr>
          <p:cNvPr id="706" name="Google Shape;706;p34"/>
          <p:cNvSpPr/>
          <p:nvPr/>
        </p:nvSpPr>
        <p:spPr>
          <a:xfrm>
            <a:off x="7101875" y="1758936"/>
            <a:ext cx="1011300" cy="1011300"/>
          </a:xfrm>
          <a:prstGeom prst="noSmoking">
            <a:avLst>
              <a:gd fmla="val 9791" name="adj"/>
            </a:avLst>
          </a:prstGeom>
          <a:solidFill>
            <a:srgbClr val="EA4E6A"/>
          </a:solidFill>
          <a:ln>
            <a:noFill/>
          </a:ln>
        </p:spPr>
        <p:txBody>
          <a:bodyPr anchorCtr="0" anchor="ctr" bIns="43200" lIns="43200" spcFirstLastPara="1" rIns="43200" wrap="square" tIns="43200">
            <a:noAutofit/>
          </a:bodyPr>
          <a:lstStyle/>
          <a:p>
            <a:pPr indent="0" lvl="0" marL="0" marR="0" rtl="0" algn="ctr">
              <a:lnSpc>
                <a:spcPct val="100000"/>
              </a:lnSpc>
              <a:spcBef>
                <a:spcPts val="0"/>
              </a:spcBef>
              <a:spcAft>
                <a:spcPts val="0"/>
              </a:spcAft>
              <a:buClr>
                <a:srgbClr val="000000"/>
              </a:buClr>
              <a:buSzPts val="662"/>
              <a:buFont typeface="Arial"/>
              <a:buNone/>
            </a:pPr>
            <a:r>
              <a:t/>
            </a:r>
            <a:endParaRPr b="0" i="0" sz="662" u="none" cap="none" strike="noStrike">
              <a:solidFill>
                <a:srgbClr val="000000"/>
              </a:solidFill>
              <a:latin typeface="Arial"/>
              <a:ea typeface="Arial"/>
              <a:cs typeface="Arial"/>
              <a:sym typeface="Arial"/>
            </a:endParaRPr>
          </a:p>
        </p:txBody>
      </p:sp>
      <p:pic>
        <p:nvPicPr>
          <p:cNvPr id="707" name="Google Shape;707;p34" title="Vector 55.png"/>
          <p:cNvPicPr preferRelativeResize="0"/>
          <p:nvPr/>
        </p:nvPicPr>
        <p:blipFill rotWithShape="1">
          <a:blip r:embed="rId5">
            <a:alphaModFix/>
          </a:blip>
          <a:srcRect b="0" l="0" r="0" t="0"/>
          <a:stretch/>
        </p:blipFill>
        <p:spPr>
          <a:xfrm rot="1783808">
            <a:off x="832296" y="4423765"/>
            <a:ext cx="253344" cy="347052"/>
          </a:xfrm>
          <a:prstGeom prst="rect">
            <a:avLst/>
          </a:prstGeom>
          <a:noFill/>
          <a:ln>
            <a:noFill/>
          </a:ln>
        </p:spPr>
      </p:pic>
      <p:pic>
        <p:nvPicPr>
          <p:cNvPr id="708" name="Google Shape;708;p34" title="Group 303.png"/>
          <p:cNvPicPr preferRelativeResize="0"/>
          <p:nvPr/>
        </p:nvPicPr>
        <p:blipFill rotWithShape="1">
          <a:blip r:embed="rId11">
            <a:alphaModFix/>
          </a:blip>
          <a:srcRect b="0" l="0" r="0" t="0"/>
          <a:stretch/>
        </p:blipFill>
        <p:spPr>
          <a:xfrm rot="912885">
            <a:off x="583130" y="3998014"/>
            <a:ext cx="1204033" cy="416718"/>
          </a:xfrm>
          <a:prstGeom prst="rect">
            <a:avLst/>
          </a:prstGeom>
          <a:noFill/>
          <a:ln>
            <a:noFill/>
          </a:ln>
        </p:spPr>
      </p:pic>
      <p:pic>
        <p:nvPicPr>
          <p:cNvPr id="709" name="Google Shape;709;p34" title="Vector 55.png"/>
          <p:cNvPicPr preferRelativeResize="0"/>
          <p:nvPr/>
        </p:nvPicPr>
        <p:blipFill rotWithShape="1">
          <a:blip r:embed="rId5">
            <a:alphaModFix/>
          </a:blip>
          <a:srcRect b="0" l="0" r="0" t="0"/>
          <a:stretch/>
        </p:blipFill>
        <p:spPr>
          <a:xfrm rot="-679524">
            <a:off x="1142488" y="4440375"/>
            <a:ext cx="173189" cy="237255"/>
          </a:xfrm>
          <a:prstGeom prst="rect">
            <a:avLst/>
          </a:prstGeom>
          <a:noFill/>
          <a:ln>
            <a:noFill/>
          </a:ln>
        </p:spPr>
      </p:pic>
      <p:pic>
        <p:nvPicPr>
          <p:cNvPr id="710" name="Google Shape;710;p34" title="reflekcia-yellow.png"/>
          <p:cNvPicPr preferRelativeResize="0"/>
          <p:nvPr/>
        </p:nvPicPr>
        <p:blipFill rotWithShape="1">
          <a:blip r:embed="rId12">
            <a:alphaModFix/>
          </a:blip>
          <a:srcRect b="0" l="0" r="0" t="0"/>
          <a:stretch/>
        </p:blipFill>
        <p:spPr>
          <a:xfrm rot="-526499">
            <a:off x="1499363" y="3423084"/>
            <a:ext cx="894695" cy="552488"/>
          </a:xfrm>
          <a:prstGeom prst="rect">
            <a:avLst/>
          </a:prstGeom>
          <a:noFill/>
          <a:ln>
            <a:noFill/>
          </a:ln>
        </p:spPr>
      </p:pic>
      <p:pic>
        <p:nvPicPr>
          <p:cNvPr id="711" name="Google Shape;711;p34" title="Group 358 (1).png"/>
          <p:cNvPicPr preferRelativeResize="0"/>
          <p:nvPr/>
        </p:nvPicPr>
        <p:blipFill rotWithShape="1">
          <a:blip r:embed="rId13">
            <a:alphaModFix/>
          </a:blip>
          <a:srcRect b="49257" l="0" r="0" t="0"/>
          <a:stretch/>
        </p:blipFill>
        <p:spPr>
          <a:xfrm>
            <a:off x="4765676" y="3888731"/>
            <a:ext cx="1192900" cy="967542"/>
          </a:xfrm>
          <a:prstGeom prst="rect">
            <a:avLst/>
          </a:prstGeom>
          <a:noFill/>
          <a:ln>
            <a:noFill/>
          </a:ln>
        </p:spPr>
      </p:pic>
      <p:pic>
        <p:nvPicPr>
          <p:cNvPr id="712" name="Google Shape;712;p34" title="Group 279.png"/>
          <p:cNvPicPr preferRelativeResize="0"/>
          <p:nvPr/>
        </p:nvPicPr>
        <p:blipFill rotWithShape="1">
          <a:blip r:embed="rId14">
            <a:alphaModFix/>
          </a:blip>
          <a:srcRect b="0" l="0" r="0" t="0"/>
          <a:stretch/>
        </p:blipFill>
        <p:spPr>
          <a:xfrm rot="314116">
            <a:off x="5657603" y="3903392"/>
            <a:ext cx="696918" cy="533585"/>
          </a:xfrm>
          <a:prstGeom prst="rect">
            <a:avLst/>
          </a:prstGeom>
          <a:noFill/>
          <a:ln>
            <a:noFill/>
          </a:ln>
        </p:spPr>
      </p:pic>
      <p:pic>
        <p:nvPicPr>
          <p:cNvPr id="713" name="Google Shape;713;p34" title="Group.png"/>
          <p:cNvPicPr preferRelativeResize="0"/>
          <p:nvPr/>
        </p:nvPicPr>
        <p:blipFill rotWithShape="1">
          <a:blip r:embed="rId15">
            <a:alphaModFix/>
          </a:blip>
          <a:srcRect b="0" l="0" r="0" t="0"/>
          <a:stretch/>
        </p:blipFill>
        <p:spPr>
          <a:xfrm>
            <a:off x="7329195" y="3285852"/>
            <a:ext cx="1408999" cy="187306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35"/>
          <p:cNvSpPr/>
          <p:nvPr/>
        </p:nvSpPr>
        <p:spPr>
          <a:xfrm>
            <a:off x="380238" y="966832"/>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Визначити, яку воду вдома вважають питною</a:t>
            </a:r>
            <a:endParaRPr b="1" i="0" sz="1200" u="none" cap="none" strike="noStrike">
              <a:solidFill>
                <a:schemeClr val="dk1"/>
              </a:solidFill>
              <a:latin typeface="Montserrat"/>
              <a:ea typeface="Montserrat"/>
              <a:cs typeface="Montserrat"/>
              <a:sym typeface="Montserrat"/>
            </a:endParaRPr>
          </a:p>
        </p:txBody>
      </p:sp>
      <p:sp>
        <p:nvSpPr>
          <p:cNvPr id="719" name="Google Shape;719;p35"/>
          <p:cNvSpPr/>
          <p:nvPr/>
        </p:nvSpPr>
        <p:spPr>
          <a:xfrm>
            <a:off x="2474217" y="966832"/>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Мати запас води</a:t>
            </a:r>
            <a:endParaRPr b="1" i="0" sz="1200" u="none" cap="none" strike="noStrike">
              <a:solidFill>
                <a:schemeClr val="dk1"/>
              </a:solidFill>
              <a:latin typeface="Montserrat"/>
              <a:ea typeface="Montserrat"/>
              <a:cs typeface="Montserrat"/>
              <a:sym typeface="Montserrat"/>
            </a:endParaRPr>
          </a:p>
        </p:txBody>
      </p:sp>
      <p:sp>
        <p:nvSpPr>
          <p:cNvPr id="720" name="Google Shape;720;p35"/>
          <p:cNvSpPr/>
          <p:nvPr/>
        </p:nvSpPr>
        <p:spPr>
          <a:xfrm>
            <a:off x="4568195" y="966832"/>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Зберігати воду без доступу прямих сонячних променів</a:t>
            </a:r>
            <a:endParaRPr b="1" i="0" sz="1200" u="none" cap="none" strike="noStrike">
              <a:solidFill>
                <a:schemeClr val="dk1"/>
              </a:solidFill>
              <a:latin typeface="Montserrat"/>
              <a:ea typeface="Montserrat"/>
              <a:cs typeface="Montserrat"/>
              <a:sym typeface="Montserrat"/>
            </a:endParaRPr>
          </a:p>
        </p:txBody>
      </p:sp>
      <p:sp>
        <p:nvSpPr>
          <p:cNvPr id="721" name="Google Shape;721;p35"/>
          <p:cNvSpPr/>
          <p:nvPr/>
        </p:nvSpPr>
        <p:spPr>
          <a:xfrm>
            <a:off x="6662172" y="966832"/>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Перевіряти протікання</a:t>
            </a:r>
            <a:endParaRPr b="1" i="0" sz="1200" u="none" cap="none" strike="noStrike">
              <a:solidFill>
                <a:schemeClr val="dk1"/>
              </a:solidFill>
              <a:latin typeface="Montserrat"/>
              <a:ea typeface="Montserrat"/>
              <a:cs typeface="Montserrat"/>
              <a:sym typeface="Montserrat"/>
            </a:endParaRPr>
          </a:p>
        </p:txBody>
      </p:sp>
      <p:sp>
        <p:nvSpPr>
          <p:cNvPr id="722" name="Google Shape;722;p35"/>
          <p:cNvSpPr/>
          <p:nvPr/>
        </p:nvSpPr>
        <p:spPr>
          <a:xfrm>
            <a:off x="380225" y="2915923"/>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Економити гарячу воду</a:t>
            </a:r>
            <a:endParaRPr b="1" i="0" sz="12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200" u="none" cap="none" strike="noStrike">
              <a:solidFill>
                <a:schemeClr val="dk1"/>
              </a:solidFill>
              <a:latin typeface="Montserrat"/>
              <a:ea typeface="Montserrat"/>
              <a:cs typeface="Montserrat"/>
              <a:sym typeface="Montserrat"/>
            </a:endParaRPr>
          </a:p>
        </p:txBody>
      </p:sp>
      <p:sp>
        <p:nvSpPr>
          <p:cNvPr id="723" name="Google Shape;723;p35"/>
          <p:cNvSpPr/>
          <p:nvPr/>
        </p:nvSpPr>
        <p:spPr>
          <a:xfrm>
            <a:off x="2474205" y="2915923"/>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Знати, що робити після перебоїв</a:t>
            </a:r>
            <a:endParaRPr b="1" i="0" sz="1200" u="none" cap="none" strike="noStrike">
              <a:solidFill>
                <a:schemeClr val="dk1"/>
              </a:solidFill>
              <a:latin typeface="Montserrat"/>
              <a:ea typeface="Montserrat"/>
              <a:cs typeface="Montserrat"/>
              <a:sym typeface="Montserrat"/>
            </a:endParaRPr>
          </a:p>
        </p:txBody>
      </p:sp>
      <p:sp>
        <p:nvSpPr>
          <p:cNvPr id="724" name="Google Shape;724;p35"/>
          <p:cNvSpPr/>
          <p:nvPr/>
        </p:nvSpPr>
        <p:spPr>
          <a:xfrm>
            <a:off x="4568182" y="2915923"/>
            <a:ext cx="1997700" cy="18447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Домовитися про спільні правила, які всі виконують</a:t>
            </a:r>
            <a:endParaRPr b="1" i="0" sz="1200" u="none" cap="none" strike="noStrike">
              <a:solidFill>
                <a:schemeClr val="dk1"/>
              </a:solidFill>
              <a:latin typeface="Montserrat"/>
              <a:ea typeface="Montserrat"/>
              <a:cs typeface="Montserrat"/>
              <a:sym typeface="Montserrat"/>
            </a:endParaRPr>
          </a:p>
        </p:txBody>
      </p:sp>
      <p:sp>
        <p:nvSpPr>
          <p:cNvPr id="725" name="Google Shape;725;p35"/>
          <p:cNvSpPr txBox="1"/>
          <p:nvPr/>
        </p:nvSpPr>
        <p:spPr>
          <a:xfrm>
            <a:off x="352025" y="297884"/>
            <a:ext cx="82758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200" u="none" cap="none" strike="noStrike">
                <a:solidFill>
                  <a:srgbClr val="001D35"/>
                </a:solidFill>
                <a:latin typeface="Montserrat"/>
                <a:ea typeface="Montserrat"/>
                <a:cs typeface="Montserrat"/>
                <a:sym typeface="Montserrat"/>
              </a:rPr>
              <a:t>РОДИННИЙ РІВЕНЬ. ЩО МОЖЕ ЗРОБИТИ РОДИНА?</a:t>
            </a:r>
            <a:endParaRPr b="1"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200" u="none" cap="none" strike="noStrike">
              <a:solidFill>
                <a:srgbClr val="001D35"/>
              </a:solidFill>
              <a:latin typeface="Montserrat"/>
              <a:ea typeface="Montserrat"/>
              <a:cs typeface="Montserrat"/>
              <a:sym typeface="Montserrat"/>
            </a:endParaRPr>
          </a:p>
        </p:txBody>
      </p:sp>
      <p:pic>
        <p:nvPicPr>
          <p:cNvPr id="726" name="Google Shape;726;p35"/>
          <p:cNvPicPr preferRelativeResize="0"/>
          <p:nvPr/>
        </p:nvPicPr>
        <p:blipFill rotWithShape="1">
          <a:blip r:embed="rId3">
            <a:alphaModFix/>
          </a:blip>
          <a:srcRect b="0" l="0" r="0" t="0"/>
          <a:stretch/>
        </p:blipFill>
        <p:spPr>
          <a:xfrm>
            <a:off x="1187262" y="3420847"/>
            <a:ext cx="902600" cy="1259450"/>
          </a:xfrm>
          <a:prstGeom prst="rect">
            <a:avLst/>
          </a:prstGeom>
          <a:noFill/>
          <a:ln>
            <a:noFill/>
          </a:ln>
        </p:spPr>
      </p:pic>
      <p:pic>
        <p:nvPicPr>
          <p:cNvPr id="727" name="Google Shape;727;p35" title="Group 320.png"/>
          <p:cNvPicPr preferRelativeResize="0"/>
          <p:nvPr/>
        </p:nvPicPr>
        <p:blipFill rotWithShape="1">
          <a:blip r:embed="rId4">
            <a:alphaModFix/>
          </a:blip>
          <a:srcRect b="0" l="0" r="0" t="0"/>
          <a:stretch/>
        </p:blipFill>
        <p:spPr>
          <a:xfrm rot="-488292">
            <a:off x="501549" y="3496021"/>
            <a:ext cx="1151724" cy="1259450"/>
          </a:xfrm>
          <a:prstGeom prst="rect">
            <a:avLst/>
          </a:prstGeom>
          <a:noFill/>
          <a:ln>
            <a:noFill/>
          </a:ln>
        </p:spPr>
      </p:pic>
      <p:pic>
        <p:nvPicPr>
          <p:cNvPr id="728" name="Google Shape;728;p35" title="Group 309.png"/>
          <p:cNvPicPr preferRelativeResize="0"/>
          <p:nvPr/>
        </p:nvPicPr>
        <p:blipFill rotWithShape="1">
          <a:blip r:embed="rId5">
            <a:alphaModFix/>
          </a:blip>
          <a:srcRect b="0" l="0" r="0" t="0"/>
          <a:stretch/>
        </p:blipFill>
        <p:spPr>
          <a:xfrm rot="871380">
            <a:off x="1622269" y="1690860"/>
            <a:ext cx="554059" cy="878949"/>
          </a:xfrm>
          <a:prstGeom prst="rect">
            <a:avLst/>
          </a:prstGeom>
          <a:noFill/>
          <a:ln>
            <a:noFill/>
          </a:ln>
        </p:spPr>
      </p:pic>
      <p:pic>
        <p:nvPicPr>
          <p:cNvPr id="729" name="Google Shape;729;p35" title="Group 249.png"/>
          <p:cNvPicPr preferRelativeResize="0"/>
          <p:nvPr/>
        </p:nvPicPr>
        <p:blipFill rotWithShape="1">
          <a:blip r:embed="rId6">
            <a:alphaModFix/>
          </a:blip>
          <a:srcRect b="0" l="0" r="0" t="0"/>
          <a:stretch/>
        </p:blipFill>
        <p:spPr>
          <a:xfrm>
            <a:off x="1161282" y="1946603"/>
            <a:ext cx="628400" cy="678629"/>
          </a:xfrm>
          <a:prstGeom prst="rect">
            <a:avLst/>
          </a:prstGeom>
          <a:noFill/>
          <a:ln>
            <a:noFill/>
          </a:ln>
        </p:spPr>
      </p:pic>
      <p:pic>
        <p:nvPicPr>
          <p:cNvPr id="730" name="Google Shape;730;p35" title="Group 328.png"/>
          <p:cNvPicPr preferRelativeResize="0"/>
          <p:nvPr/>
        </p:nvPicPr>
        <p:blipFill rotWithShape="1">
          <a:blip r:embed="rId7">
            <a:alphaModFix/>
          </a:blip>
          <a:srcRect b="0" l="0" r="0" t="0"/>
          <a:stretch/>
        </p:blipFill>
        <p:spPr>
          <a:xfrm>
            <a:off x="3664224" y="1519622"/>
            <a:ext cx="567440" cy="1053701"/>
          </a:xfrm>
          <a:prstGeom prst="rect">
            <a:avLst/>
          </a:prstGeom>
          <a:noFill/>
          <a:ln>
            <a:noFill/>
          </a:ln>
        </p:spPr>
      </p:pic>
      <p:pic>
        <p:nvPicPr>
          <p:cNvPr id="731" name="Google Shape;731;p35" title="Group 328.png"/>
          <p:cNvPicPr preferRelativeResize="0"/>
          <p:nvPr/>
        </p:nvPicPr>
        <p:blipFill rotWithShape="1">
          <a:blip r:embed="rId7">
            <a:alphaModFix/>
          </a:blip>
          <a:srcRect b="0" l="0" r="0" t="0"/>
          <a:stretch/>
        </p:blipFill>
        <p:spPr>
          <a:xfrm>
            <a:off x="2983449" y="1597532"/>
            <a:ext cx="567440" cy="1053701"/>
          </a:xfrm>
          <a:prstGeom prst="rect">
            <a:avLst/>
          </a:prstGeom>
          <a:noFill/>
          <a:ln>
            <a:noFill/>
          </a:ln>
        </p:spPr>
      </p:pic>
      <p:pic>
        <p:nvPicPr>
          <p:cNvPr id="732" name="Google Shape;732;p35" title="Group 304.png"/>
          <p:cNvPicPr preferRelativeResize="0"/>
          <p:nvPr/>
        </p:nvPicPr>
        <p:blipFill rotWithShape="1">
          <a:blip r:embed="rId8">
            <a:alphaModFix/>
          </a:blip>
          <a:srcRect b="0" l="0" r="0" t="0"/>
          <a:stretch/>
        </p:blipFill>
        <p:spPr>
          <a:xfrm>
            <a:off x="6856181" y="1847990"/>
            <a:ext cx="1387951" cy="474881"/>
          </a:xfrm>
          <a:prstGeom prst="rect">
            <a:avLst/>
          </a:prstGeom>
          <a:noFill/>
          <a:ln>
            <a:noFill/>
          </a:ln>
        </p:spPr>
      </p:pic>
      <p:pic>
        <p:nvPicPr>
          <p:cNvPr id="733" name="Google Shape;733;p35" title="Firefly_Gemini Flash_magnifying glass, white background 91569.png"/>
          <p:cNvPicPr preferRelativeResize="0"/>
          <p:nvPr/>
        </p:nvPicPr>
        <p:blipFill rotWithShape="1">
          <a:blip r:embed="rId9">
            <a:alphaModFix/>
          </a:blip>
          <a:srcRect b="0" l="0" r="0" t="0"/>
          <a:stretch/>
        </p:blipFill>
        <p:spPr>
          <a:xfrm rot="-4007557">
            <a:off x="7558498" y="1567078"/>
            <a:ext cx="715205" cy="1313856"/>
          </a:xfrm>
          <a:prstGeom prst="rect">
            <a:avLst/>
          </a:prstGeom>
          <a:noFill/>
          <a:ln>
            <a:noFill/>
          </a:ln>
        </p:spPr>
      </p:pic>
      <p:pic>
        <p:nvPicPr>
          <p:cNvPr id="734" name="Google Shape;734;p35" title="Group 358 (1).png"/>
          <p:cNvPicPr preferRelativeResize="0"/>
          <p:nvPr/>
        </p:nvPicPr>
        <p:blipFill rotWithShape="1">
          <a:blip r:embed="rId10">
            <a:alphaModFix/>
          </a:blip>
          <a:srcRect b="49257" l="0" r="0" t="0"/>
          <a:stretch/>
        </p:blipFill>
        <p:spPr>
          <a:xfrm flipH="1">
            <a:off x="5400250" y="3873083"/>
            <a:ext cx="1080751" cy="876574"/>
          </a:xfrm>
          <a:prstGeom prst="rect">
            <a:avLst/>
          </a:prstGeom>
          <a:noFill/>
          <a:ln>
            <a:noFill/>
          </a:ln>
        </p:spPr>
      </p:pic>
      <p:pic>
        <p:nvPicPr>
          <p:cNvPr id="735" name="Google Shape;735;p35"/>
          <p:cNvPicPr preferRelativeResize="0"/>
          <p:nvPr/>
        </p:nvPicPr>
        <p:blipFill rotWithShape="1">
          <a:blip r:embed="rId11">
            <a:alphaModFix/>
          </a:blip>
          <a:srcRect b="0" l="0" r="0" t="0"/>
          <a:stretch/>
        </p:blipFill>
        <p:spPr>
          <a:xfrm>
            <a:off x="3262376" y="3323123"/>
            <a:ext cx="1205301" cy="1454916"/>
          </a:xfrm>
          <a:prstGeom prst="rect">
            <a:avLst/>
          </a:prstGeom>
          <a:noFill/>
          <a:ln>
            <a:noFill/>
          </a:ln>
        </p:spPr>
      </p:pic>
      <p:pic>
        <p:nvPicPr>
          <p:cNvPr id="736" name="Google Shape;736;p35" title="Vector 55.png"/>
          <p:cNvPicPr preferRelativeResize="0"/>
          <p:nvPr/>
        </p:nvPicPr>
        <p:blipFill rotWithShape="1">
          <a:blip r:embed="rId12">
            <a:alphaModFix/>
          </a:blip>
          <a:srcRect b="0" l="0" r="0" t="0"/>
          <a:stretch/>
        </p:blipFill>
        <p:spPr>
          <a:xfrm rot="1481475">
            <a:off x="2765493" y="3628501"/>
            <a:ext cx="400584" cy="548765"/>
          </a:xfrm>
          <a:prstGeom prst="rect">
            <a:avLst/>
          </a:prstGeom>
          <a:noFill/>
          <a:ln>
            <a:noFill/>
          </a:ln>
        </p:spPr>
      </p:pic>
      <p:pic>
        <p:nvPicPr>
          <p:cNvPr id="737" name="Google Shape;737;p35" title="Group 1321316816.png"/>
          <p:cNvPicPr preferRelativeResize="0"/>
          <p:nvPr/>
        </p:nvPicPr>
        <p:blipFill rotWithShape="1">
          <a:blip r:embed="rId13">
            <a:alphaModFix/>
          </a:blip>
          <a:srcRect b="0" l="0" r="0" t="0"/>
          <a:stretch/>
        </p:blipFill>
        <p:spPr>
          <a:xfrm>
            <a:off x="5315917" y="1807533"/>
            <a:ext cx="1108388" cy="1108388"/>
          </a:xfrm>
          <a:prstGeom prst="rect">
            <a:avLst/>
          </a:prstGeom>
          <a:noFill/>
          <a:ln>
            <a:noFill/>
          </a:ln>
        </p:spPr>
      </p:pic>
      <p:sp>
        <p:nvSpPr>
          <p:cNvPr id="738" name="Google Shape;738;p35"/>
          <p:cNvSpPr/>
          <p:nvPr/>
        </p:nvSpPr>
        <p:spPr>
          <a:xfrm>
            <a:off x="5219013" y="2034846"/>
            <a:ext cx="771900" cy="771900"/>
          </a:xfrm>
          <a:prstGeom prst="noSmoking">
            <a:avLst>
              <a:gd fmla="val 9791" name="adj"/>
            </a:avLst>
          </a:prstGeom>
          <a:solidFill>
            <a:srgbClr val="EA4E6A"/>
          </a:solidFill>
          <a:ln>
            <a:noFill/>
          </a:ln>
        </p:spPr>
        <p:txBody>
          <a:bodyPr anchorCtr="0" anchor="ctr" bIns="53050" lIns="53050" spcFirstLastPara="1" rIns="53050" wrap="square" tIns="53050">
            <a:noAutofit/>
          </a:bodyPr>
          <a:lstStyle/>
          <a:p>
            <a:pPr indent="0" lvl="0" marL="0" marR="0" rtl="0" algn="ctr">
              <a:lnSpc>
                <a:spcPct val="100000"/>
              </a:lnSpc>
              <a:spcBef>
                <a:spcPts val="0"/>
              </a:spcBef>
              <a:spcAft>
                <a:spcPts val="0"/>
              </a:spcAft>
              <a:buClr>
                <a:srgbClr val="000000"/>
              </a:buClr>
              <a:buSzPts val="813"/>
              <a:buFont typeface="Arial"/>
              <a:buNone/>
            </a:pPr>
            <a:r>
              <a:t/>
            </a:r>
            <a:endParaRPr b="0" i="0" sz="813" u="none" cap="none" strike="noStrike">
              <a:solidFill>
                <a:srgbClr val="000000"/>
              </a:solidFill>
              <a:latin typeface="Arial"/>
              <a:ea typeface="Arial"/>
              <a:cs typeface="Arial"/>
              <a:sym typeface="Arial"/>
            </a:endParaRPr>
          </a:p>
        </p:txBody>
      </p:sp>
      <p:sp>
        <p:nvSpPr>
          <p:cNvPr id="739" name="Google Shape;739;p35"/>
          <p:cNvSpPr/>
          <p:nvPr/>
        </p:nvSpPr>
        <p:spPr>
          <a:xfrm>
            <a:off x="3504876" y="653836"/>
            <a:ext cx="4776235" cy="74176"/>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40" name="Google Shape;740;p35" title="Group 279.png"/>
          <p:cNvPicPr preferRelativeResize="0"/>
          <p:nvPr/>
        </p:nvPicPr>
        <p:blipFill rotWithShape="1">
          <a:blip r:embed="rId14">
            <a:alphaModFix/>
          </a:blip>
          <a:srcRect b="0" l="0" r="0" t="0"/>
          <a:stretch/>
        </p:blipFill>
        <p:spPr>
          <a:xfrm>
            <a:off x="6662150" y="3050350"/>
            <a:ext cx="2217431" cy="16977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36"/>
          <p:cNvSpPr txBox="1"/>
          <p:nvPr/>
        </p:nvSpPr>
        <p:spPr>
          <a:xfrm>
            <a:off x="352025" y="297884"/>
            <a:ext cx="82758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200" u="none" cap="none" strike="noStrike">
                <a:solidFill>
                  <a:srgbClr val="001D35"/>
                </a:solidFill>
                <a:latin typeface="Montserrat"/>
                <a:ea typeface="Montserrat"/>
                <a:cs typeface="Montserrat"/>
                <a:sym typeface="Montserrat"/>
              </a:rPr>
              <a:t>ШКІЛЬНИЙ РІВЕНЬ. ЩО МОЖЕ ЗРОБИТИ ШКОЛА?</a:t>
            </a:r>
            <a:endParaRPr b="1"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200" u="none" cap="none" strike="noStrike">
              <a:solidFill>
                <a:srgbClr val="001D35"/>
              </a:solidFill>
              <a:latin typeface="Montserrat"/>
              <a:ea typeface="Montserrat"/>
              <a:cs typeface="Montserrat"/>
              <a:sym typeface="Montserrat"/>
            </a:endParaRPr>
          </a:p>
        </p:txBody>
      </p:sp>
      <p:sp>
        <p:nvSpPr>
          <p:cNvPr id="746" name="Google Shape;746;p36"/>
          <p:cNvSpPr/>
          <p:nvPr/>
        </p:nvSpPr>
        <p:spPr>
          <a:xfrm>
            <a:off x="380238" y="921674"/>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Надати коротку інструкцію — що робити після перебоїв</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47" name="Google Shape;747;p36"/>
          <p:cNvSpPr/>
          <p:nvPr/>
        </p:nvSpPr>
        <p:spPr>
          <a:xfrm>
            <a:off x="2474217" y="921674"/>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Пояснити,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яку воду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можна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пити</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48" name="Google Shape;748;p36"/>
          <p:cNvSpPr/>
          <p:nvPr/>
        </p:nvSpPr>
        <p:spPr>
          <a:xfrm>
            <a:off x="4568195" y="921674"/>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Призначити відповідальну особу для повідомлень</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49" name="Google Shape;749;p36"/>
          <p:cNvSpPr/>
          <p:nvPr/>
        </p:nvSpPr>
        <p:spPr>
          <a:xfrm>
            <a:off x="6662172" y="921674"/>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Прикріпити наліпки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«Кран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на паузі»</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50" name="Google Shape;750;p36"/>
          <p:cNvSpPr/>
          <p:nvPr/>
        </p:nvSpPr>
        <p:spPr>
          <a:xfrm>
            <a:off x="380225" y="2942997"/>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Розробити план дій з водою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для туалетів, їдальні, укриття</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51" name="Google Shape;751;p36"/>
          <p:cNvSpPr/>
          <p:nvPr/>
        </p:nvSpPr>
        <p:spPr>
          <a:xfrm>
            <a:off x="2474205" y="2942997"/>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Забезпечити резервний доступ до питної води</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sp>
        <p:nvSpPr>
          <p:cNvPr id="752" name="Google Shape;752;p36"/>
          <p:cNvSpPr/>
          <p:nvPr/>
        </p:nvSpPr>
        <p:spPr>
          <a:xfrm>
            <a:off x="4568182" y="2942997"/>
            <a:ext cx="1997700" cy="1913100"/>
          </a:xfrm>
          <a:prstGeom prst="roundRect">
            <a:avLst>
              <a:gd fmla="val 10490"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Комунікувати з батьками під час перебоїв</a:t>
            </a:r>
            <a:endParaRPr b="1"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400" u="none" cap="none" strike="noStrike">
              <a:solidFill>
                <a:schemeClr val="dk1"/>
              </a:solidFill>
              <a:latin typeface="Montserrat"/>
              <a:ea typeface="Montserrat"/>
              <a:cs typeface="Montserrat"/>
              <a:sym typeface="Montserrat"/>
            </a:endParaRPr>
          </a:p>
        </p:txBody>
      </p:sp>
      <p:pic>
        <p:nvPicPr>
          <p:cNvPr id="753" name="Google Shape;753;p36" title="Group 288.png"/>
          <p:cNvPicPr preferRelativeResize="0"/>
          <p:nvPr/>
        </p:nvPicPr>
        <p:blipFill rotWithShape="1">
          <a:blip r:embed="rId3">
            <a:alphaModFix/>
          </a:blip>
          <a:srcRect b="0" l="0" r="0" t="0"/>
          <a:stretch/>
        </p:blipFill>
        <p:spPr>
          <a:xfrm rot="382729">
            <a:off x="6982159" y="3258730"/>
            <a:ext cx="1748581" cy="1281640"/>
          </a:xfrm>
          <a:prstGeom prst="rect">
            <a:avLst/>
          </a:prstGeom>
          <a:noFill/>
          <a:ln>
            <a:noFill/>
          </a:ln>
        </p:spPr>
      </p:pic>
      <p:pic>
        <p:nvPicPr>
          <p:cNvPr id="754" name="Google Shape;754;p36"/>
          <p:cNvPicPr preferRelativeResize="0"/>
          <p:nvPr/>
        </p:nvPicPr>
        <p:blipFill rotWithShape="1">
          <a:blip r:embed="rId4">
            <a:alphaModFix/>
          </a:blip>
          <a:srcRect b="0" l="0" r="0" t="0"/>
          <a:stretch/>
        </p:blipFill>
        <p:spPr>
          <a:xfrm>
            <a:off x="7648218" y="1130668"/>
            <a:ext cx="1148316" cy="1602293"/>
          </a:xfrm>
          <a:prstGeom prst="rect">
            <a:avLst/>
          </a:prstGeom>
          <a:noFill/>
          <a:ln>
            <a:noFill/>
          </a:ln>
        </p:spPr>
      </p:pic>
      <p:grpSp>
        <p:nvGrpSpPr>
          <p:cNvPr id="755" name="Google Shape;755;p36"/>
          <p:cNvGrpSpPr/>
          <p:nvPr/>
        </p:nvGrpSpPr>
        <p:grpSpPr>
          <a:xfrm>
            <a:off x="7995089" y="1750816"/>
            <a:ext cx="601909" cy="601909"/>
            <a:chOff x="5739125" y="2907325"/>
            <a:chExt cx="1509300" cy="1509300"/>
          </a:xfrm>
        </p:grpSpPr>
        <p:sp>
          <p:nvSpPr>
            <p:cNvPr id="756" name="Google Shape;756;p36"/>
            <p:cNvSpPr/>
            <p:nvPr/>
          </p:nvSpPr>
          <p:spPr>
            <a:xfrm>
              <a:off x="5739125" y="2907325"/>
              <a:ext cx="1509300" cy="1509300"/>
            </a:xfrm>
            <a:prstGeom prst="ellipse">
              <a:avLst/>
            </a:prstGeom>
            <a:solidFill>
              <a:srgbClr val="FBBD04"/>
            </a:solidFill>
            <a:ln>
              <a:noFill/>
            </a:ln>
          </p:spPr>
          <p:txBody>
            <a:bodyPr anchorCtr="0" anchor="ctr" bIns="36425" lIns="36425" spcFirstLastPara="1" rIns="36425" wrap="square" tIns="36425">
              <a:noAutofit/>
            </a:bodyPr>
            <a:lstStyle/>
            <a:p>
              <a:pPr indent="0" lvl="0" marL="0" marR="0" rtl="0" algn="ctr">
                <a:lnSpc>
                  <a:spcPct val="100000"/>
                </a:lnSpc>
                <a:spcBef>
                  <a:spcPts val="0"/>
                </a:spcBef>
                <a:spcAft>
                  <a:spcPts val="0"/>
                </a:spcAft>
                <a:buClr>
                  <a:srgbClr val="000000"/>
                </a:buClr>
                <a:buSzPts val="558"/>
                <a:buFont typeface="Arial"/>
                <a:buNone/>
              </a:pPr>
              <a:r>
                <a:t/>
              </a:r>
              <a:endParaRPr b="0" i="0" sz="558" u="none" cap="none" strike="noStrike">
                <a:solidFill>
                  <a:srgbClr val="000000"/>
                </a:solidFill>
                <a:latin typeface="Arial"/>
                <a:ea typeface="Arial"/>
                <a:cs typeface="Arial"/>
                <a:sym typeface="Arial"/>
              </a:endParaRPr>
            </a:p>
          </p:txBody>
        </p:sp>
        <p:sp>
          <p:nvSpPr>
            <p:cNvPr id="757" name="Google Shape;757;p36"/>
            <p:cNvSpPr/>
            <p:nvPr/>
          </p:nvSpPr>
          <p:spPr>
            <a:xfrm>
              <a:off x="6596127" y="3290125"/>
              <a:ext cx="267000" cy="743700"/>
            </a:xfrm>
            <a:prstGeom prst="rect">
              <a:avLst/>
            </a:prstGeom>
            <a:solidFill>
              <a:srgbClr val="FFFFFF"/>
            </a:solidFill>
            <a:ln>
              <a:noFill/>
            </a:ln>
          </p:spPr>
          <p:txBody>
            <a:bodyPr anchorCtr="0" anchor="ctr" bIns="36425" lIns="36425" spcFirstLastPara="1" rIns="36425" wrap="square" tIns="36425">
              <a:noAutofit/>
            </a:bodyPr>
            <a:lstStyle/>
            <a:p>
              <a:pPr indent="0" lvl="0" marL="0" marR="0" rtl="0" algn="ctr">
                <a:lnSpc>
                  <a:spcPct val="100000"/>
                </a:lnSpc>
                <a:spcBef>
                  <a:spcPts val="0"/>
                </a:spcBef>
                <a:spcAft>
                  <a:spcPts val="0"/>
                </a:spcAft>
                <a:buClr>
                  <a:srgbClr val="000000"/>
                </a:buClr>
                <a:buSzPts val="558"/>
                <a:buFont typeface="Arial"/>
                <a:buNone/>
              </a:pPr>
              <a:r>
                <a:t/>
              </a:r>
              <a:endParaRPr b="0" i="0" sz="558" u="none" cap="none" strike="noStrike">
                <a:solidFill>
                  <a:srgbClr val="000000"/>
                </a:solidFill>
                <a:latin typeface="Arial"/>
                <a:ea typeface="Arial"/>
                <a:cs typeface="Arial"/>
                <a:sym typeface="Arial"/>
              </a:endParaRPr>
            </a:p>
          </p:txBody>
        </p:sp>
        <p:sp>
          <p:nvSpPr>
            <p:cNvPr id="758" name="Google Shape;758;p36"/>
            <p:cNvSpPr/>
            <p:nvPr/>
          </p:nvSpPr>
          <p:spPr>
            <a:xfrm>
              <a:off x="6124425" y="3290125"/>
              <a:ext cx="267000" cy="743700"/>
            </a:xfrm>
            <a:prstGeom prst="rect">
              <a:avLst/>
            </a:prstGeom>
            <a:solidFill>
              <a:srgbClr val="FFFFFF"/>
            </a:solidFill>
            <a:ln>
              <a:noFill/>
            </a:ln>
          </p:spPr>
          <p:txBody>
            <a:bodyPr anchorCtr="0" anchor="ctr" bIns="36425" lIns="36425" spcFirstLastPara="1" rIns="36425" wrap="square" tIns="36425">
              <a:noAutofit/>
            </a:bodyPr>
            <a:lstStyle/>
            <a:p>
              <a:pPr indent="0" lvl="0" marL="0" marR="0" rtl="0" algn="ctr">
                <a:lnSpc>
                  <a:spcPct val="100000"/>
                </a:lnSpc>
                <a:spcBef>
                  <a:spcPts val="0"/>
                </a:spcBef>
                <a:spcAft>
                  <a:spcPts val="0"/>
                </a:spcAft>
                <a:buClr>
                  <a:srgbClr val="000000"/>
                </a:buClr>
                <a:buSzPts val="558"/>
                <a:buFont typeface="Arial"/>
                <a:buNone/>
              </a:pPr>
              <a:r>
                <a:t/>
              </a:r>
              <a:endParaRPr b="0" i="0" sz="558" u="none" cap="none" strike="noStrike">
                <a:solidFill>
                  <a:srgbClr val="000000"/>
                </a:solidFill>
                <a:latin typeface="Arial"/>
                <a:ea typeface="Arial"/>
                <a:cs typeface="Arial"/>
                <a:sym typeface="Arial"/>
              </a:endParaRPr>
            </a:p>
          </p:txBody>
        </p:sp>
      </p:grpSp>
      <p:pic>
        <p:nvPicPr>
          <p:cNvPr id="759" name="Google Shape;759;p36" title="Group.png"/>
          <p:cNvPicPr preferRelativeResize="0"/>
          <p:nvPr/>
        </p:nvPicPr>
        <p:blipFill rotWithShape="1">
          <a:blip r:embed="rId5">
            <a:alphaModFix/>
          </a:blip>
          <a:srcRect b="62304" l="0" r="0" t="0"/>
          <a:stretch/>
        </p:blipFill>
        <p:spPr>
          <a:xfrm flipH="1">
            <a:off x="4798200" y="2044286"/>
            <a:ext cx="1880150" cy="790501"/>
          </a:xfrm>
          <a:prstGeom prst="rect">
            <a:avLst/>
          </a:prstGeom>
          <a:noFill/>
          <a:ln>
            <a:noFill/>
          </a:ln>
        </p:spPr>
      </p:pic>
      <p:pic>
        <p:nvPicPr>
          <p:cNvPr id="760" name="Google Shape;760;p36" title="Group 275.png"/>
          <p:cNvPicPr preferRelativeResize="0"/>
          <p:nvPr/>
        </p:nvPicPr>
        <p:blipFill rotWithShape="1">
          <a:blip r:embed="rId6">
            <a:alphaModFix/>
          </a:blip>
          <a:srcRect b="0" l="0" r="0" t="0"/>
          <a:stretch/>
        </p:blipFill>
        <p:spPr>
          <a:xfrm rot="417108">
            <a:off x="3807627" y="999991"/>
            <a:ext cx="560072" cy="1756467"/>
          </a:xfrm>
          <a:prstGeom prst="rect">
            <a:avLst/>
          </a:prstGeom>
          <a:noFill/>
          <a:ln>
            <a:noFill/>
          </a:ln>
        </p:spPr>
      </p:pic>
      <p:pic>
        <p:nvPicPr>
          <p:cNvPr id="761" name="Google Shape;761;p36" title="Group 249.png"/>
          <p:cNvPicPr preferRelativeResize="0"/>
          <p:nvPr/>
        </p:nvPicPr>
        <p:blipFill rotWithShape="1">
          <a:blip r:embed="rId7">
            <a:alphaModFix/>
          </a:blip>
          <a:srcRect b="0" l="0" r="0" t="0"/>
          <a:stretch/>
        </p:blipFill>
        <p:spPr>
          <a:xfrm>
            <a:off x="1339270" y="1883788"/>
            <a:ext cx="808679" cy="873300"/>
          </a:xfrm>
          <a:prstGeom prst="rect">
            <a:avLst/>
          </a:prstGeom>
          <a:noFill/>
          <a:ln>
            <a:noFill/>
          </a:ln>
        </p:spPr>
      </p:pic>
      <p:pic>
        <p:nvPicPr>
          <p:cNvPr id="762" name="Google Shape;762;p36" title="png-bowl-toilet-bathroom-white-white-background 1.png"/>
          <p:cNvPicPr preferRelativeResize="0"/>
          <p:nvPr/>
        </p:nvPicPr>
        <p:blipFill rotWithShape="1">
          <a:blip r:embed="rId8">
            <a:alphaModFix/>
          </a:blip>
          <a:srcRect b="0" l="0" r="0" t="0"/>
          <a:stretch/>
        </p:blipFill>
        <p:spPr>
          <a:xfrm rot="187652">
            <a:off x="2052761" y="3957982"/>
            <a:ext cx="585224" cy="1040621"/>
          </a:xfrm>
          <a:prstGeom prst="rect">
            <a:avLst/>
          </a:prstGeom>
          <a:noFill/>
          <a:ln>
            <a:noFill/>
          </a:ln>
        </p:spPr>
      </p:pic>
      <p:pic>
        <p:nvPicPr>
          <p:cNvPr id="763" name="Google Shape;763;p36" title="Group 328.png"/>
          <p:cNvPicPr preferRelativeResize="0"/>
          <p:nvPr/>
        </p:nvPicPr>
        <p:blipFill rotWithShape="1">
          <a:blip r:embed="rId9">
            <a:alphaModFix/>
          </a:blip>
          <a:srcRect b="0" l="0" r="0" t="0"/>
          <a:stretch/>
        </p:blipFill>
        <p:spPr>
          <a:xfrm>
            <a:off x="3831184" y="3827397"/>
            <a:ext cx="501391" cy="931054"/>
          </a:xfrm>
          <a:prstGeom prst="rect">
            <a:avLst/>
          </a:prstGeom>
          <a:noFill/>
          <a:ln>
            <a:noFill/>
          </a:ln>
        </p:spPr>
      </p:pic>
      <p:pic>
        <p:nvPicPr>
          <p:cNvPr id="764" name="Google Shape;764;p36" title="Group 328.png"/>
          <p:cNvPicPr preferRelativeResize="0"/>
          <p:nvPr/>
        </p:nvPicPr>
        <p:blipFill rotWithShape="1">
          <a:blip r:embed="rId9">
            <a:alphaModFix/>
          </a:blip>
          <a:srcRect b="0" l="0" r="0" t="0"/>
          <a:stretch/>
        </p:blipFill>
        <p:spPr>
          <a:xfrm>
            <a:off x="3247325" y="3752677"/>
            <a:ext cx="501391" cy="931054"/>
          </a:xfrm>
          <a:prstGeom prst="rect">
            <a:avLst/>
          </a:prstGeom>
          <a:noFill/>
          <a:ln>
            <a:noFill/>
          </a:ln>
        </p:spPr>
      </p:pic>
      <p:pic>
        <p:nvPicPr>
          <p:cNvPr id="765" name="Google Shape;765;p36" title="reflekcia-yellow.png"/>
          <p:cNvPicPr preferRelativeResize="0"/>
          <p:nvPr/>
        </p:nvPicPr>
        <p:blipFill rotWithShape="1">
          <a:blip r:embed="rId10">
            <a:alphaModFix/>
          </a:blip>
          <a:srcRect b="0" l="0" r="0" t="0"/>
          <a:stretch/>
        </p:blipFill>
        <p:spPr>
          <a:xfrm rot="-526500">
            <a:off x="5335355" y="3700754"/>
            <a:ext cx="1251998" cy="773129"/>
          </a:xfrm>
          <a:prstGeom prst="rect">
            <a:avLst/>
          </a:prstGeom>
          <a:noFill/>
          <a:ln>
            <a:noFill/>
          </a:ln>
        </p:spPr>
      </p:pic>
      <p:pic>
        <p:nvPicPr>
          <p:cNvPr id="766" name="Google Shape;766;p36" title="reflekcia-yellow.png"/>
          <p:cNvPicPr preferRelativeResize="0"/>
          <p:nvPr/>
        </p:nvPicPr>
        <p:blipFill rotWithShape="1">
          <a:blip r:embed="rId10">
            <a:alphaModFix/>
          </a:blip>
          <a:srcRect b="0" l="0" r="0" t="0"/>
          <a:stretch/>
        </p:blipFill>
        <p:spPr>
          <a:xfrm flipH="1" rot="382804">
            <a:off x="4779482" y="4299260"/>
            <a:ext cx="737555" cy="455448"/>
          </a:xfrm>
          <a:prstGeom prst="rect">
            <a:avLst/>
          </a:prstGeom>
          <a:noFill/>
          <a:ln>
            <a:noFill/>
          </a:ln>
        </p:spPr>
      </p:pic>
      <p:sp>
        <p:nvSpPr>
          <p:cNvPr id="767" name="Google Shape;767;p36"/>
          <p:cNvSpPr/>
          <p:nvPr/>
        </p:nvSpPr>
        <p:spPr>
          <a:xfrm>
            <a:off x="3504876" y="653836"/>
            <a:ext cx="4776235" cy="74176"/>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37"/>
          <p:cNvSpPr txBox="1"/>
          <p:nvPr/>
        </p:nvSpPr>
        <p:spPr>
          <a:xfrm>
            <a:off x="352025" y="297884"/>
            <a:ext cx="82758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200" u="none" cap="none" strike="noStrike">
                <a:solidFill>
                  <a:srgbClr val="001D35"/>
                </a:solidFill>
                <a:latin typeface="Montserrat"/>
                <a:ea typeface="Montserrat"/>
                <a:cs typeface="Montserrat"/>
                <a:sym typeface="Montserrat"/>
              </a:rPr>
              <a:t>РІВЕНЬ ГРОМАДИ. ЩО МОЖЕ ЗРОБИТИ ГРОМАДА?</a:t>
            </a:r>
            <a:endParaRPr b="1" i="0" sz="2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200" u="none" cap="none" strike="noStrike">
              <a:solidFill>
                <a:srgbClr val="001D35"/>
              </a:solidFill>
              <a:latin typeface="Montserrat"/>
              <a:ea typeface="Montserrat"/>
              <a:cs typeface="Montserrat"/>
              <a:sym typeface="Montserrat"/>
            </a:endParaRPr>
          </a:p>
        </p:txBody>
      </p:sp>
      <p:sp>
        <p:nvSpPr>
          <p:cNvPr id="773" name="Google Shape;773;p37"/>
          <p:cNvSpPr/>
          <p:nvPr/>
        </p:nvSpPr>
        <p:spPr>
          <a:xfrm>
            <a:off x="380251" y="930100"/>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Створити карту точок доступу до безпечної води</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p:txBody>
      </p:sp>
      <p:sp>
        <p:nvSpPr>
          <p:cNvPr id="774" name="Google Shape;774;p37"/>
          <p:cNvSpPr/>
          <p:nvPr/>
        </p:nvSpPr>
        <p:spPr>
          <a:xfrm>
            <a:off x="3229643" y="930100"/>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Забезпечити офіційний канал повідомлень про якість води</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p:txBody>
      </p:sp>
      <p:sp>
        <p:nvSpPr>
          <p:cNvPr id="775" name="Google Shape;775;p37"/>
          <p:cNvSpPr/>
          <p:nvPr/>
        </p:nvSpPr>
        <p:spPr>
          <a:xfrm>
            <a:off x="6079032" y="930100"/>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Розробити план дій під час перебоїв</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p:txBody>
      </p:sp>
      <p:sp>
        <p:nvSpPr>
          <p:cNvPr id="776" name="Google Shape;776;p37"/>
          <p:cNvSpPr/>
          <p:nvPr/>
        </p:nvSpPr>
        <p:spPr>
          <a:xfrm>
            <a:off x="380250" y="2981145"/>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Підтримувати людей без запасу води</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p:txBody>
      </p:sp>
      <p:sp>
        <p:nvSpPr>
          <p:cNvPr id="777" name="Google Shape;777;p37"/>
          <p:cNvSpPr/>
          <p:nvPr/>
        </p:nvSpPr>
        <p:spPr>
          <a:xfrm>
            <a:off x="3244984" y="2964724"/>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Взаємодіяти зі школами, лікарнями й комунальними службами</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100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p:txBody>
      </p:sp>
      <p:sp>
        <p:nvSpPr>
          <p:cNvPr id="778" name="Google Shape;778;p37"/>
          <p:cNvSpPr/>
          <p:nvPr/>
        </p:nvSpPr>
        <p:spPr>
          <a:xfrm>
            <a:off x="6094376" y="2964724"/>
            <a:ext cx="2718300" cy="1906200"/>
          </a:xfrm>
          <a:prstGeom prst="roundRect">
            <a:avLst>
              <a:gd fmla="val 10490" name="adj"/>
            </a:avLst>
          </a:prstGeom>
          <a:solidFill>
            <a:srgbClr val="ECD4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Інформувати про безпечне зберігання води та інші алгоритми, </a:t>
            </a:r>
            <a:br>
              <a:rPr b="1" i="0" lang="uk" sz="1500" u="none" cap="none" strike="noStrike">
                <a:solidFill>
                  <a:schemeClr val="dk1"/>
                </a:solidFill>
                <a:latin typeface="Montserrat"/>
                <a:ea typeface="Montserrat"/>
                <a:cs typeface="Montserrat"/>
                <a:sym typeface="Montserrat"/>
              </a:rPr>
            </a:br>
            <a:r>
              <a:rPr b="1" i="0" lang="uk" sz="1500" u="none" cap="none" strike="noStrike">
                <a:solidFill>
                  <a:schemeClr val="dk1"/>
                </a:solidFill>
                <a:latin typeface="Montserrat"/>
                <a:ea typeface="Montserrat"/>
                <a:cs typeface="Montserrat"/>
                <a:sym typeface="Montserrat"/>
              </a:rPr>
              <a:t>повʼязані з надзвичайною ситуацією</a:t>
            </a:r>
            <a:endParaRPr b="1" i="0" sz="1500" u="none" cap="none" strike="noStrike">
              <a:solidFill>
                <a:schemeClr val="dk1"/>
              </a:solidFill>
              <a:latin typeface="Montserrat"/>
              <a:ea typeface="Montserrat"/>
              <a:cs typeface="Montserrat"/>
              <a:sym typeface="Montserrat"/>
            </a:endParaRPr>
          </a:p>
        </p:txBody>
      </p:sp>
      <p:pic>
        <p:nvPicPr>
          <p:cNvPr id="779" name="Google Shape;779;p37" title="Group 249.png"/>
          <p:cNvPicPr preferRelativeResize="0"/>
          <p:nvPr/>
        </p:nvPicPr>
        <p:blipFill rotWithShape="1">
          <a:blip r:embed="rId3">
            <a:alphaModFix/>
          </a:blip>
          <a:srcRect b="0" l="0" r="0" t="0"/>
          <a:stretch/>
        </p:blipFill>
        <p:spPr>
          <a:xfrm>
            <a:off x="7640220" y="1713718"/>
            <a:ext cx="987600" cy="1066525"/>
          </a:xfrm>
          <a:prstGeom prst="rect">
            <a:avLst/>
          </a:prstGeom>
          <a:noFill/>
          <a:ln>
            <a:noFill/>
          </a:ln>
        </p:spPr>
      </p:pic>
      <p:pic>
        <p:nvPicPr>
          <p:cNvPr id="780" name="Google Shape;780;p37" title="Group 288.png"/>
          <p:cNvPicPr preferRelativeResize="0"/>
          <p:nvPr/>
        </p:nvPicPr>
        <p:blipFill rotWithShape="1">
          <a:blip r:embed="rId4">
            <a:alphaModFix/>
          </a:blip>
          <a:srcRect b="0" l="0" r="0" t="0"/>
          <a:stretch/>
        </p:blipFill>
        <p:spPr>
          <a:xfrm rot="256912">
            <a:off x="4760756" y="4000989"/>
            <a:ext cx="1157133" cy="848141"/>
          </a:xfrm>
          <a:prstGeom prst="rect">
            <a:avLst/>
          </a:prstGeom>
          <a:noFill/>
          <a:ln>
            <a:noFill/>
          </a:ln>
        </p:spPr>
      </p:pic>
      <p:pic>
        <p:nvPicPr>
          <p:cNvPr id="781" name="Google Shape;781;p37" title="громада.png"/>
          <p:cNvPicPr preferRelativeResize="0"/>
          <p:nvPr/>
        </p:nvPicPr>
        <p:blipFill rotWithShape="1">
          <a:blip r:embed="rId5">
            <a:alphaModFix/>
          </a:blip>
          <a:srcRect b="0" l="0" r="0" t="0"/>
          <a:stretch/>
        </p:blipFill>
        <p:spPr>
          <a:xfrm rot="-229590">
            <a:off x="4660389" y="1860557"/>
            <a:ext cx="1133747" cy="935926"/>
          </a:xfrm>
          <a:prstGeom prst="rect">
            <a:avLst/>
          </a:prstGeom>
          <a:noFill/>
          <a:ln>
            <a:noFill/>
          </a:ln>
        </p:spPr>
      </p:pic>
      <p:pic>
        <p:nvPicPr>
          <p:cNvPr id="782" name="Google Shape;782;p37" title="Vector 55.png"/>
          <p:cNvPicPr preferRelativeResize="0"/>
          <p:nvPr/>
        </p:nvPicPr>
        <p:blipFill rotWithShape="1">
          <a:blip r:embed="rId6">
            <a:alphaModFix/>
          </a:blip>
          <a:srcRect b="0" l="0" r="0" t="0"/>
          <a:stretch/>
        </p:blipFill>
        <p:spPr>
          <a:xfrm rot="1481498">
            <a:off x="8073348" y="4234663"/>
            <a:ext cx="486777" cy="666848"/>
          </a:xfrm>
          <a:prstGeom prst="rect">
            <a:avLst/>
          </a:prstGeom>
          <a:noFill/>
          <a:ln>
            <a:noFill/>
          </a:ln>
        </p:spPr>
      </p:pic>
      <p:pic>
        <p:nvPicPr>
          <p:cNvPr id="783" name="Google Shape;783;p37" title="Group.png"/>
          <p:cNvPicPr preferRelativeResize="0"/>
          <p:nvPr/>
        </p:nvPicPr>
        <p:blipFill rotWithShape="1">
          <a:blip r:embed="rId7">
            <a:alphaModFix/>
          </a:blip>
          <a:srcRect b="62304" l="0" r="0" t="0"/>
          <a:stretch/>
        </p:blipFill>
        <p:spPr>
          <a:xfrm flipH="1">
            <a:off x="1231412" y="4020788"/>
            <a:ext cx="2048718" cy="861372"/>
          </a:xfrm>
          <a:prstGeom prst="rect">
            <a:avLst/>
          </a:prstGeom>
          <a:noFill/>
          <a:ln>
            <a:noFill/>
          </a:ln>
        </p:spPr>
      </p:pic>
      <p:pic>
        <p:nvPicPr>
          <p:cNvPr id="784" name="Google Shape;784;p37" title="Group 358 (1).png"/>
          <p:cNvPicPr preferRelativeResize="0"/>
          <p:nvPr/>
        </p:nvPicPr>
        <p:blipFill rotWithShape="1">
          <a:blip r:embed="rId8">
            <a:alphaModFix/>
          </a:blip>
          <a:srcRect b="49257" l="0" r="0" t="0"/>
          <a:stretch/>
        </p:blipFill>
        <p:spPr>
          <a:xfrm>
            <a:off x="598104" y="3990974"/>
            <a:ext cx="1101970" cy="893800"/>
          </a:xfrm>
          <a:prstGeom prst="rect">
            <a:avLst/>
          </a:prstGeom>
          <a:noFill/>
          <a:ln>
            <a:noFill/>
          </a:ln>
        </p:spPr>
      </p:pic>
      <p:pic>
        <p:nvPicPr>
          <p:cNvPr id="785" name="Google Shape;785;p37" title="Group 1321316818.png"/>
          <p:cNvPicPr preferRelativeResize="0"/>
          <p:nvPr/>
        </p:nvPicPr>
        <p:blipFill rotWithShape="1">
          <a:blip r:embed="rId9">
            <a:alphaModFix/>
          </a:blip>
          <a:srcRect b="0" l="0" r="0" t="0"/>
          <a:stretch/>
        </p:blipFill>
        <p:spPr>
          <a:xfrm rot="-566011">
            <a:off x="1879042" y="1741452"/>
            <a:ext cx="1276391" cy="1011070"/>
          </a:xfrm>
          <a:prstGeom prst="rect">
            <a:avLst/>
          </a:prstGeom>
          <a:noFill/>
          <a:ln>
            <a:noFill/>
          </a:ln>
        </p:spPr>
      </p:pic>
      <p:sp>
        <p:nvSpPr>
          <p:cNvPr id="786" name="Google Shape;786;p37"/>
          <p:cNvSpPr/>
          <p:nvPr/>
        </p:nvSpPr>
        <p:spPr>
          <a:xfrm>
            <a:off x="3280125" y="653825"/>
            <a:ext cx="5000716" cy="44252"/>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pic>
        <p:nvPicPr>
          <p:cNvPr id="791" name="Google Shape;791;p38" title="Vector 34.png"/>
          <p:cNvPicPr preferRelativeResize="0"/>
          <p:nvPr/>
        </p:nvPicPr>
        <p:blipFill rotWithShape="1">
          <a:blip r:embed="rId3">
            <a:alphaModFix/>
          </a:blip>
          <a:srcRect b="50952" l="0" r="0" t="0"/>
          <a:stretch/>
        </p:blipFill>
        <p:spPr>
          <a:xfrm>
            <a:off x="0" y="4223725"/>
            <a:ext cx="9144003" cy="919775"/>
          </a:xfrm>
          <a:prstGeom prst="rect">
            <a:avLst/>
          </a:prstGeom>
          <a:noFill/>
          <a:ln>
            <a:noFill/>
          </a:ln>
        </p:spPr>
      </p:pic>
      <p:sp>
        <p:nvSpPr>
          <p:cNvPr id="792" name="Google Shape;792;p38"/>
          <p:cNvSpPr txBox="1"/>
          <p:nvPr/>
        </p:nvSpPr>
        <p:spPr>
          <a:xfrm>
            <a:off x="352025" y="269869"/>
            <a:ext cx="6044400" cy="77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СТІЙКІСТЬ ГРОМАДИ СКЛАДАЄТЬСЯ З МАЛИХ РІШЕНЬ</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793" name="Google Shape;793;p38"/>
          <p:cNvSpPr txBox="1"/>
          <p:nvPr/>
        </p:nvSpPr>
        <p:spPr>
          <a:xfrm>
            <a:off x="352025" y="1170178"/>
            <a:ext cx="6925200" cy="77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Одна дія не розвʼязує проблему повністю.</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1000"/>
              </a:spcBef>
              <a:spcAft>
                <a:spcPts val="100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Але багато повторюваних дій створюють систему.</a:t>
            </a:r>
            <a:endParaRPr b="0" i="0" sz="1800" u="none" cap="none" strike="noStrike">
              <a:solidFill>
                <a:srgbClr val="001D35"/>
              </a:solidFill>
              <a:latin typeface="Montserrat"/>
              <a:ea typeface="Montserrat"/>
              <a:cs typeface="Montserrat"/>
              <a:sym typeface="Montserrat"/>
            </a:endParaRPr>
          </a:p>
        </p:txBody>
      </p:sp>
      <p:sp>
        <p:nvSpPr>
          <p:cNvPr id="794" name="Google Shape;794;p38"/>
          <p:cNvSpPr/>
          <p:nvPr/>
        </p:nvSpPr>
        <p:spPr>
          <a:xfrm>
            <a:off x="366900" y="2216212"/>
            <a:ext cx="1910700" cy="1066500"/>
          </a:xfrm>
          <a:prstGeom prst="roundRect">
            <a:avLst>
              <a:gd fmla="val 11275"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ОСОБИСТА</a:t>
            </a:r>
            <a:endParaRPr b="1"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ДІЯ</a:t>
            </a:r>
            <a:endParaRPr b="0" i="0" sz="1600" u="none" cap="none" strike="noStrike">
              <a:solidFill>
                <a:srgbClr val="000000"/>
              </a:solidFill>
              <a:latin typeface="Montserrat"/>
              <a:ea typeface="Montserrat"/>
              <a:cs typeface="Montserrat"/>
              <a:sym typeface="Montserrat"/>
            </a:endParaRPr>
          </a:p>
        </p:txBody>
      </p:sp>
      <p:sp>
        <p:nvSpPr>
          <p:cNvPr id="795" name="Google Shape;795;p38"/>
          <p:cNvSpPr/>
          <p:nvPr/>
        </p:nvSpPr>
        <p:spPr>
          <a:xfrm>
            <a:off x="2508617" y="2208408"/>
            <a:ext cx="1910700" cy="1066500"/>
          </a:xfrm>
          <a:prstGeom prst="roundRect">
            <a:avLst>
              <a:gd fmla="val 11275"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РОДИННА ПРАКТИКА</a:t>
            </a:r>
            <a:endParaRPr b="0" i="0" sz="1600" u="none" cap="none" strike="noStrike">
              <a:solidFill>
                <a:srgbClr val="000000"/>
              </a:solidFill>
              <a:latin typeface="Montserrat"/>
              <a:ea typeface="Montserrat"/>
              <a:cs typeface="Montserrat"/>
              <a:sym typeface="Montserrat"/>
            </a:endParaRPr>
          </a:p>
        </p:txBody>
      </p:sp>
      <p:sp>
        <p:nvSpPr>
          <p:cNvPr id="796" name="Google Shape;796;p38"/>
          <p:cNvSpPr/>
          <p:nvPr/>
        </p:nvSpPr>
        <p:spPr>
          <a:xfrm>
            <a:off x="4666378" y="2212310"/>
            <a:ext cx="1910700" cy="1066500"/>
          </a:xfrm>
          <a:prstGeom prst="roundRect">
            <a:avLst>
              <a:gd fmla="val 11275"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ШКІЛЬНІ</a:t>
            </a:r>
            <a:endParaRPr b="1"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ПРАВИЛА</a:t>
            </a:r>
            <a:endParaRPr b="0" i="0" sz="1600" u="none" cap="none" strike="noStrike">
              <a:solidFill>
                <a:srgbClr val="000000"/>
              </a:solidFill>
              <a:latin typeface="Montserrat"/>
              <a:ea typeface="Montserrat"/>
              <a:cs typeface="Montserrat"/>
              <a:sym typeface="Montserrat"/>
            </a:endParaRPr>
          </a:p>
        </p:txBody>
      </p:sp>
      <p:sp>
        <p:nvSpPr>
          <p:cNvPr id="797" name="Google Shape;797;p38"/>
          <p:cNvSpPr/>
          <p:nvPr/>
        </p:nvSpPr>
        <p:spPr>
          <a:xfrm>
            <a:off x="6823674" y="2204506"/>
            <a:ext cx="1910700" cy="1066500"/>
          </a:xfrm>
          <a:prstGeom prst="roundRect">
            <a:avLst>
              <a:gd fmla="val 11275"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ПЛАН</a:t>
            </a:r>
            <a:br>
              <a:rPr b="1" i="0" lang="uk" sz="1600" u="none" cap="none" strike="noStrike">
                <a:solidFill>
                  <a:srgbClr val="000000"/>
                </a:solidFill>
                <a:latin typeface="Montserrat"/>
                <a:ea typeface="Montserrat"/>
                <a:cs typeface="Montserrat"/>
                <a:sym typeface="Montserrat"/>
              </a:rPr>
            </a:br>
            <a:r>
              <a:rPr b="1" i="0" lang="uk" sz="1600" u="none" cap="none" strike="noStrike">
                <a:solidFill>
                  <a:srgbClr val="000000"/>
                </a:solidFill>
                <a:latin typeface="Montserrat"/>
                <a:ea typeface="Montserrat"/>
                <a:cs typeface="Montserrat"/>
                <a:sym typeface="Montserrat"/>
              </a:rPr>
              <a:t>ГРОМАДИ</a:t>
            </a:r>
            <a:endParaRPr b="0" i="0" sz="1600" u="none" cap="none" strike="noStrike">
              <a:solidFill>
                <a:srgbClr val="000000"/>
              </a:solidFill>
              <a:latin typeface="Montserrat"/>
              <a:ea typeface="Montserrat"/>
              <a:cs typeface="Montserrat"/>
              <a:sym typeface="Montserrat"/>
            </a:endParaRPr>
          </a:p>
        </p:txBody>
      </p:sp>
      <p:sp>
        <p:nvSpPr>
          <p:cNvPr id="798" name="Google Shape;798;p38"/>
          <p:cNvSpPr/>
          <p:nvPr/>
        </p:nvSpPr>
        <p:spPr>
          <a:xfrm>
            <a:off x="3220050" y="3774978"/>
            <a:ext cx="2703900" cy="771300"/>
          </a:xfrm>
          <a:prstGeom prst="roundRect">
            <a:avLst>
              <a:gd fmla="val 23488"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600" u="none" cap="none" strike="noStrike">
                <a:solidFill>
                  <a:srgbClr val="FFFFFF"/>
                </a:solidFill>
                <a:latin typeface="Montserrat"/>
                <a:ea typeface="Montserrat"/>
                <a:cs typeface="Montserrat"/>
                <a:sym typeface="Montserrat"/>
              </a:rPr>
              <a:t>СТІЙКІСТЬ ДО ПЕРЕБОЇВ З ВОДОЮ</a:t>
            </a:r>
            <a:endParaRPr b="1" i="0" sz="1600" u="none" cap="none" strike="noStrike">
              <a:solidFill>
                <a:srgbClr val="FFFFFF"/>
              </a:solidFill>
              <a:latin typeface="Montserrat"/>
              <a:ea typeface="Montserrat"/>
              <a:cs typeface="Montserrat"/>
              <a:sym typeface="Montserrat"/>
            </a:endParaRPr>
          </a:p>
        </p:txBody>
      </p:sp>
      <p:pic>
        <p:nvPicPr>
          <p:cNvPr id="799" name="Google Shape;799;p38" title="Group 269.png"/>
          <p:cNvPicPr preferRelativeResize="0"/>
          <p:nvPr/>
        </p:nvPicPr>
        <p:blipFill rotWithShape="1">
          <a:blip r:embed="rId4">
            <a:alphaModFix/>
          </a:blip>
          <a:srcRect b="0" l="0" r="0" t="0"/>
          <a:stretch/>
        </p:blipFill>
        <p:spPr>
          <a:xfrm>
            <a:off x="4291989" y="3383435"/>
            <a:ext cx="560016" cy="297881"/>
          </a:xfrm>
          <a:prstGeom prst="rect">
            <a:avLst/>
          </a:prstGeom>
          <a:noFill/>
          <a:ln>
            <a:noFill/>
          </a:ln>
        </p:spPr>
      </p:pic>
      <p:pic>
        <p:nvPicPr>
          <p:cNvPr id="800" name="Google Shape;800;p38" title="Group 270.png"/>
          <p:cNvPicPr preferRelativeResize="0"/>
          <p:nvPr/>
        </p:nvPicPr>
        <p:blipFill rotWithShape="1">
          <a:blip r:embed="rId5">
            <a:alphaModFix/>
          </a:blip>
          <a:srcRect b="0" l="0" r="0" t="0"/>
          <a:stretch/>
        </p:blipFill>
        <p:spPr>
          <a:xfrm>
            <a:off x="2170209" y="2454680"/>
            <a:ext cx="449337" cy="449337"/>
          </a:xfrm>
          <a:prstGeom prst="rect">
            <a:avLst/>
          </a:prstGeom>
          <a:noFill/>
          <a:ln>
            <a:noFill/>
          </a:ln>
        </p:spPr>
      </p:pic>
      <p:pic>
        <p:nvPicPr>
          <p:cNvPr id="801" name="Google Shape;801;p38" title="Group 270.png"/>
          <p:cNvPicPr preferRelativeResize="0"/>
          <p:nvPr/>
        </p:nvPicPr>
        <p:blipFill rotWithShape="1">
          <a:blip r:embed="rId5">
            <a:alphaModFix/>
          </a:blip>
          <a:srcRect b="0" l="0" r="0" t="0"/>
          <a:stretch/>
        </p:blipFill>
        <p:spPr>
          <a:xfrm>
            <a:off x="4325972" y="2454680"/>
            <a:ext cx="449337" cy="449337"/>
          </a:xfrm>
          <a:prstGeom prst="rect">
            <a:avLst/>
          </a:prstGeom>
          <a:noFill/>
          <a:ln>
            <a:noFill/>
          </a:ln>
        </p:spPr>
      </p:pic>
      <p:pic>
        <p:nvPicPr>
          <p:cNvPr id="802" name="Google Shape;802;p38" title="Group 270.png"/>
          <p:cNvPicPr preferRelativeResize="0"/>
          <p:nvPr/>
        </p:nvPicPr>
        <p:blipFill rotWithShape="1">
          <a:blip r:embed="rId5">
            <a:alphaModFix/>
          </a:blip>
          <a:srcRect b="0" l="0" r="0" t="0"/>
          <a:stretch/>
        </p:blipFill>
        <p:spPr>
          <a:xfrm>
            <a:off x="6481722" y="2454680"/>
            <a:ext cx="449337" cy="449337"/>
          </a:xfrm>
          <a:prstGeom prst="rect">
            <a:avLst/>
          </a:prstGeom>
          <a:noFill/>
          <a:ln>
            <a:noFill/>
          </a:ln>
        </p:spPr>
      </p:pic>
      <p:pic>
        <p:nvPicPr>
          <p:cNvPr id="803" name="Google Shape;803;p38"/>
          <p:cNvPicPr preferRelativeResize="0"/>
          <p:nvPr/>
        </p:nvPicPr>
        <p:blipFill rotWithShape="1">
          <a:blip r:embed="rId6">
            <a:alphaModFix/>
          </a:blip>
          <a:srcRect b="0" l="0" r="0" t="0"/>
          <a:stretch/>
        </p:blipFill>
        <p:spPr>
          <a:xfrm>
            <a:off x="2508620" y="3541833"/>
            <a:ext cx="513895" cy="577501"/>
          </a:xfrm>
          <a:prstGeom prst="rect">
            <a:avLst/>
          </a:prstGeom>
          <a:noFill/>
          <a:ln>
            <a:noFill/>
          </a:ln>
        </p:spPr>
      </p:pic>
      <p:pic>
        <p:nvPicPr>
          <p:cNvPr id="804" name="Google Shape;804;p38"/>
          <p:cNvPicPr preferRelativeResize="0"/>
          <p:nvPr/>
        </p:nvPicPr>
        <p:blipFill rotWithShape="1">
          <a:blip r:embed="rId7">
            <a:alphaModFix/>
          </a:blip>
          <a:srcRect b="0" l="0" r="0" t="0"/>
          <a:stretch/>
        </p:blipFill>
        <p:spPr>
          <a:xfrm rot="6718158">
            <a:off x="7422026" y="579217"/>
            <a:ext cx="925670" cy="93701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DE9FF"/>
        </a:solidFill>
      </p:bgPr>
    </p:bg>
    <p:spTree>
      <p:nvGrpSpPr>
        <p:cNvPr id="808" name="Shape 808"/>
        <p:cNvGrpSpPr/>
        <p:nvPr/>
      </p:nvGrpSpPr>
      <p:grpSpPr>
        <a:xfrm>
          <a:off x="0" y="0"/>
          <a:ext cx="0" cy="0"/>
          <a:chOff x="0" y="0"/>
          <a:chExt cx="0" cy="0"/>
        </a:xfrm>
      </p:grpSpPr>
      <p:sp>
        <p:nvSpPr>
          <p:cNvPr id="809" name="Google Shape;809;p39"/>
          <p:cNvSpPr/>
          <p:nvPr/>
        </p:nvSpPr>
        <p:spPr>
          <a:xfrm>
            <a:off x="6350956" y="1391558"/>
            <a:ext cx="2379600" cy="2379600"/>
          </a:xfrm>
          <a:prstGeom prst="roundRect">
            <a:avLst>
              <a:gd fmla="val 10027" name="adj"/>
            </a:avLst>
          </a:prstGeom>
          <a:solidFill>
            <a:schemeClr val="lt1"/>
          </a:solidFill>
          <a:ln>
            <a:noFill/>
          </a:ln>
        </p:spPr>
        <p:txBody>
          <a:bodyPr anchorCtr="0" anchor="ctr" bIns="91500" lIns="91500" spcFirstLastPara="1" rIns="91500" wrap="square" tIns="91500">
            <a:noAutofit/>
          </a:bodyPr>
          <a:lstStyle/>
          <a:p>
            <a:pPr indent="0" lvl="0" marL="0" marR="0" rtl="0" algn="ctr">
              <a:lnSpc>
                <a:spcPct val="100000"/>
              </a:lnSpc>
              <a:spcBef>
                <a:spcPts val="0"/>
              </a:spcBef>
              <a:spcAft>
                <a:spcPts val="0"/>
              </a:spcAft>
              <a:buClr>
                <a:srgbClr val="000000"/>
              </a:buClr>
              <a:buSzPts val="1401"/>
              <a:buFont typeface="Arial"/>
              <a:buNone/>
            </a:pPr>
            <a:r>
              <a:t/>
            </a:r>
            <a:endParaRPr b="0" i="0" sz="1401" u="none" cap="none" strike="noStrike">
              <a:solidFill>
                <a:srgbClr val="000000"/>
              </a:solidFill>
              <a:latin typeface="Arial"/>
              <a:ea typeface="Arial"/>
              <a:cs typeface="Arial"/>
              <a:sym typeface="Arial"/>
            </a:endParaRPr>
          </a:p>
        </p:txBody>
      </p:sp>
      <p:sp>
        <p:nvSpPr>
          <p:cNvPr id="810" name="Google Shape;810;p39"/>
          <p:cNvSpPr txBox="1"/>
          <p:nvPr/>
        </p:nvSpPr>
        <p:spPr>
          <a:xfrm>
            <a:off x="304800" y="1152675"/>
            <a:ext cx="5340900" cy="103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uk" sz="1800" u="none" cap="none" strike="noStrike">
                <a:solidFill>
                  <a:srgbClr val="000000"/>
                </a:solidFill>
                <a:latin typeface="Montserrat"/>
                <a:ea typeface="Montserrat"/>
                <a:cs typeface="Montserrat"/>
                <a:sym typeface="Montserrat"/>
              </a:rPr>
              <a:t>Розподіли ситуації за рівнями проблеми: людина — школа / громада </a:t>
            </a:r>
            <a:r>
              <a:rPr b="0" i="0" lang="uk" sz="1800" u="none" cap="none" strike="noStrike">
                <a:solidFill>
                  <a:schemeClr val="dk1"/>
                </a:solidFill>
                <a:latin typeface="Montserrat"/>
                <a:ea typeface="Montserrat"/>
                <a:cs typeface="Montserrat"/>
                <a:sym typeface="Montserrat"/>
              </a:rPr>
              <a:t>— країна / світ</a:t>
            </a:r>
            <a:r>
              <a:rPr b="0" i="0" lang="uk" sz="1800" u="none" cap="none" strike="noStrike">
                <a:solidFill>
                  <a:srgbClr val="000000"/>
                </a:solidFill>
                <a:latin typeface="Montserrat"/>
                <a:ea typeface="Montserrat"/>
                <a:cs typeface="Montserrat"/>
                <a:sym typeface="Montserrat"/>
              </a:rPr>
              <a:t>.</a:t>
            </a:r>
            <a:endParaRPr b="0" i="0" sz="18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800"/>
              <a:buFont typeface="Arial"/>
              <a:buNone/>
            </a:pPr>
            <a:r>
              <a:rPr b="1" i="0" lang="uk" sz="1800" u="none" cap="none" strike="noStrike">
                <a:solidFill>
                  <a:srgbClr val="000000"/>
                </a:solidFill>
                <a:latin typeface="Montserrat"/>
                <a:ea typeface="Montserrat"/>
                <a:cs typeface="Montserrat"/>
                <a:sym typeface="Montserrat"/>
              </a:rPr>
              <a:t>Категорії</a:t>
            </a:r>
            <a:endParaRPr b="1" i="0" sz="1800" u="none" cap="none" strike="noStrike">
              <a:solidFill>
                <a:srgbClr val="000000"/>
              </a:solidFill>
              <a:latin typeface="Montserrat"/>
              <a:ea typeface="Montserrat"/>
              <a:cs typeface="Montserrat"/>
              <a:sym typeface="Montserrat"/>
            </a:endParaRPr>
          </a:p>
        </p:txBody>
      </p:sp>
      <p:sp>
        <p:nvSpPr>
          <p:cNvPr id="811" name="Google Shape;811;p39"/>
          <p:cNvSpPr txBox="1"/>
          <p:nvPr/>
        </p:nvSpPr>
        <p:spPr>
          <a:xfrm>
            <a:off x="352025" y="371475"/>
            <a:ext cx="4267200" cy="781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ІНТЕРАКТИВНА ГРА «РІВНІ ПРОБЛЕМИ»</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812" name="Google Shape;812;p39"/>
          <p:cNvSpPr/>
          <p:nvPr/>
        </p:nvSpPr>
        <p:spPr>
          <a:xfrm>
            <a:off x="352025" y="2464825"/>
            <a:ext cx="2379600" cy="777300"/>
          </a:xfrm>
          <a:prstGeom prst="roundRect">
            <a:avLst>
              <a:gd fmla="val 3057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Особистий рівень </a:t>
            </a:r>
            <a:endParaRPr b="1" i="0" sz="1600" u="none" cap="none" strike="noStrike">
              <a:solidFill>
                <a:srgbClr val="000000"/>
              </a:solidFill>
              <a:latin typeface="Montserrat"/>
              <a:ea typeface="Montserrat"/>
              <a:cs typeface="Montserrat"/>
              <a:sym typeface="Montserrat"/>
            </a:endParaRPr>
          </a:p>
        </p:txBody>
      </p:sp>
      <p:sp>
        <p:nvSpPr>
          <p:cNvPr id="813" name="Google Shape;813;p39"/>
          <p:cNvSpPr/>
          <p:nvPr/>
        </p:nvSpPr>
        <p:spPr>
          <a:xfrm>
            <a:off x="2843325" y="2464827"/>
            <a:ext cx="2176200" cy="777300"/>
          </a:xfrm>
          <a:prstGeom prst="roundRect">
            <a:avLst>
              <a:gd fmla="val 3057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Рівень школи / громади</a:t>
            </a:r>
            <a:endParaRPr b="1" i="0" sz="1600" u="none" cap="none" strike="noStrike">
              <a:solidFill>
                <a:srgbClr val="000000"/>
              </a:solidFill>
              <a:latin typeface="Montserrat"/>
              <a:ea typeface="Montserrat"/>
              <a:cs typeface="Montserrat"/>
              <a:sym typeface="Montserrat"/>
            </a:endParaRPr>
          </a:p>
        </p:txBody>
      </p:sp>
      <p:sp>
        <p:nvSpPr>
          <p:cNvPr id="814" name="Google Shape;814;p39"/>
          <p:cNvSpPr/>
          <p:nvPr/>
        </p:nvSpPr>
        <p:spPr>
          <a:xfrm>
            <a:off x="1397525" y="3430397"/>
            <a:ext cx="2176200" cy="777300"/>
          </a:xfrm>
          <a:prstGeom prst="roundRect">
            <a:avLst>
              <a:gd fmla="val 3057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600" u="none" cap="none" strike="noStrike">
                <a:solidFill>
                  <a:srgbClr val="000000"/>
                </a:solidFill>
                <a:latin typeface="Montserrat"/>
                <a:ea typeface="Montserrat"/>
                <a:cs typeface="Montserrat"/>
                <a:sym typeface="Montserrat"/>
              </a:rPr>
              <a:t>Рівень країни / світу</a:t>
            </a:r>
            <a:endParaRPr b="1" i="0" sz="1600" u="none" cap="none" strike="noStrike">
              <a:solidFill>
                <a:srgbClr val="000000"/>
              </a:solidFill>
              <a:latin typeface="Montserrat"/>
              <a:ea typeface="Montserrat"/>
              <a:cs typeface="Montserrat"/>
              <a:sym typeface="Montserrat"/>
            </a:endParaRPr>
          </a:p>
        </p:txBody>
      </p:sp>
      <p:sp>
        <p:nvSpPr>
          <p:cNvPr id="815" name="Google Shape;815;p39">
            <a:hlinkClick r:id="rId3"/>
          </p:cNvPr>
          <p:cNvSpPr/>
          <p:nvPr/>
        </p:nvSpPr>
        <p:spPr>
          <a:xfrm>
            <a:off x="6350950" y="584653"/>
            <a:ext cx="2379600" cy="683100"/>
          </a:xfrm>
          <a:prstGeom prst="roundRect">
            <a:avLst>
              <a:gd fmla="val 26005" name="adj"/>
            </a:avLst>
          </a:prstGeom>
          <a:solidFill>
            <a:srgbClr val="4895F7"/>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800" u="sng" cap="none" strike="noStrike">
                <a:solidFill>
                  <a:schemeClr val="lt1"/>
                </a:solidFill>
                <a:latin typeface="Montserrat"/>
                <a:ea typeface="Montserrat"/>
                <a:cs typeface="Montserrat"/>
                <a:sym typeface="Montserrat"/>
                <a:hlinkClick r:id="rId4">
                  <a:extLst>
                    <a:ext uri="{A12FA001-AC4F-418D-AE19-62706E023703}">
                      <ahyp:hlinkClr val="tx"/>
                    </a:ext>
                  </a:extLst>
                </a:hlinkClick>
              </a:rPr>
              <a:t>Перейти</a:t>
            </a:r>
            <a:endParaRPr b="1" i="0" sz="18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194"/>
              <a:buFont typeface="Arial"/>
              <a:buNone/>
            </a:pPr>
            <a:r>
              <a:rPr b="1" i="0" lang="uk" sz="1800" u="sng" cap="none" strike="noStrike">
                <a:solidFill>
                  <a:schemeClr val="lt1"/>
                </a:solidFill>
                <a:latin typeface="Montserrat"/>
                <a:ea typeface="Montserrat"/>
                <a:cs typeface="Montserrat"/>
                <a:sym typeface="Montserrat"/>
                <a:hlinkClick r:id="rId5">
                  <a:extLst>
                    <a:ext uri="{A12FA001-AC4F-418D-AE19-62706E023703}">
                      <ahyp:hlinkClr val="tx"/>
                    </a:ext>
                  </a:extLst>
                </a:hlinkClick>
              </a:rPr>
              <a:t>до інтерактиву</a:t>
            </a:r>
            <a:endParaRPr b="1" i="0" sz="1800" u="none" cap="none" strike="noStrike">
              <a:solidFill>
                <a:schemeClr val="lt1"/>
              </a:solidFill>
              <a:latin typeface="Montserrat"/>
              <a:ea typeface="Montserrat"/>
              <a:cs typeface="Montserrat"/>
              <a:sym typeface="Montserrat"/>
            </a:endParaRPr>
          </a:p>
        </p:txBody>
      </p:sp>
      <p:pic>
        <p:nvPicPr>
          <p:cNvPr id="816" name="Google Shape;816;p39" title="qr-code (5).png"/>
          <p:cNvPicPr preferRelativeResize="0"/>
          <p:nvPr/>
        </p:nvPicPr>
        <p:blipFill rotWithShape="1">
          <a:blip r:embed="rId6">
            <a:alphaModFix/>
          </a:blip>
          <a:srcRect b="0" l="0" r="0" t="0"/>
          <a:stretch/>
        </p:blipFill>
        <p:spPr>
          <a:xfrm>
            <a:off x="6452651" y="1493235"/>
            <a:ext cx="2176200" cy="2176228"/>
          </a:xfrm>
          <a:prstGeom prst="rect">
            <a:avLst/>
          </a:prstGeom>
          <a:noFill/>
          <a:ln>
            <a:noFill/>
          </a:ln>
        </p:spPr>
      </p:pic>
      <p:pic>
        <p:nvPicPr>
          <p:cNvPr id="817" name="Google Shape;817;p39"/>
          <p:cNvPicPr preferRelativeResize="0"/>
          <p:nvPr/>
        </p:nvPicPr>
        <p:blipFill rotWithShape="1">
          <a:blip r:embed="rId7">
            <a:alphaModFix/>
          </a:blip>
          <a:srcRect b="0" l="0" r="0" t="0"/>
          <a:stretch/>
        </p:blipFill>
        <p:spPr>
          <a:xfrm>
            <a:off x="4098318" y="2265395"/>
            <a:ext cx="3093543" cy="3209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99" name="Shape 99"/>
        <p:cNvGrpSpPr/>
        <p:nvPr/>
      </p:nvGrpSpPr>
      <p:grpSpPr>
        <a:xfrm>
          <a:off x="0" y="0"/>
          <a:ext cx="0" cy="0"/>
          <a:chOff x="0" y="0"/>
          <a:chExt cx="0" cy="0"/>
        </a:xfrm>
      </p:grpSpPr>
      <p:pic>
        <p:nvPicPr>
          <p:cNvPr id="100" name="Google Shape;100;p4" title="Vector 18.png"/>
          <p:cNvPicPr preferRelativeResize="0"/>
          <p:nvPr/>
        </p:nvPicPr>
        <p:blipFill rotWithShape="1">
          <a:blip r:embed="rId3">
            <a:alphaModFix/>
          </a:blip>
          <a:srcRect b="0" l="0" r="0" t="0"/>
          <a:stretch/>
        </p:blipFill>
        <p:spPr>
          <a:xfrm>
            <a:off x="375900" y="1814600"/>
            <a:ext cx="2041914" cy="2809849"/>
          </a:xfrm>
          <a:prstGeom prst="rect">
            <a:avLst/>
          </a:prstGeom>
          <a:noFill/>
          <a:ln>
            <a:noFill/>
          </a:ln>
        </p:spPr>
      </p:pic>
      <p:pic>
        <p:nvPicPr>
          <p:cNvPr id="101" name="Google Shape;101;p4" title="Vector 18.png"/>
          <p:cNvPicPr preferRelativeResize="0"/>
          <p:nvPr/>
        </p:nvPicPr>
        <p:blipFill rotWithShape="1">
          <a:blip r:embed="rId3">
            <a:alphaModFix/>
          </a:blip>
          <a:srcRect b="0" l="0" r="0" t="0"/>
          <a:stretch/>
        </p:blipFill>
        <p:spPr>
          <a:xfrm>
            <a:off x="2526338" y="1814600"/>
            <a:ext cx="2041914" cy="2809849"/>
          </a:xfrm>
          <a:prstGeom prst="rect">
            <a:avLst/>
          </a:prstGeom>
          <a:noFill/>
          <a:ln>
            <a:noFill/>
          </a:ln>
        </p:spPr>
      </p:pic>
      <p:pic>
        <p:nvPicPr>
          <p:cNvPr id="102" name="Google Shape;102;p4" title="Vector 18.png"/>
          <p:cNvPicPr preferRelativeResize="0"/>
          <p:nvPr/>
        </p:nvPicPr>
        <p:blipFill rotWithShape="1">
          <a:blip r:embed="rId3">
            <a:alphaModFix/>
          </a:blip>
          <a:srcRect b="0" l="0" r="0" t="0"/>
          <a:stretch/>
        </p:blipFill>
        <p:spPr>
          <a:xfrm>
            <a:off x="4722273" y="1814600"/>
            <a:ext cx="2041914" cy="2809849"/>
          </a:xfrm>
          <a:prstGeom prst="rect">
            <a:avLst/>
          </a:prstGeom>
          <a:noFill/>
          <a:ln>
            <a:noFill/>
          </a:ln>
        </p:spPr>
      </p:pic>
      <p:pic>
        <p:nvPicPr>
          <p:cNvPr id="103" name="Google Shape;103;p4" title="Vector 18.png"/>
          <p:cNvPicPr preferRelativeResize="0"/>
          <p:nvPr/>
        </p:nvPicPr>
        <p:blipFill rotWithShape="1">
          <a:blip r:embed="rId3">
            <a:alphaModFix/>
          </a:blip>
          <a:srcRect b="0" l="0" r="0" t="0"/>
          <a:stretch/>
        </p:blipFill>
        <p:spPr>
          <a:xfrm>
            <a:off x="6872711" y="1814600"/>
            <a:ext cx="2041914" cy="2809849"/>
          </a:xfrm>
          <a:prstGeom prst="rect">
            <a:avLst/>
          </a:prstGeom>
          <a:noFill/>
          <a:ln>
            <a:noFill/>
          </a:ln>
        </p:spPr>
      </p:pic>
      <p:sp>
        <p:nvSpPr>
          <p:cNvPr id="104" name="Google Shape;104;p4"/>
          <p:cNvSpPr txBox="1"/>
          <p:nvPr/>
        </p:nvSpPr>
        <p:spPr>
          <a:xfrm>
            <a:off x="272825" y="186741"/>
            <a:ext cx="5449500" cy="76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500" u="none" cap="none" strike="noStrike">
                <a:solidFill>
                  <a:schemeClr val="lt1"/>
                </a:solidFill>
                <a:latin typeface="Montserrat"/>
                <a:ea typeface="Montserrat"/>
                <a:cs typeface="Montserrat"/>
                <a:sym typeface="Montserrat"/>
              </a:rPr>
              <a:t>ЩО СТАНЕТЬСЯ, ЯКЩО ВОДА ЗНИКНЕ НА ДОБУ?</a:t>
            </a:r>
            <a:endParaRPr b="1" i="0" sz="2500" u="none" cap="none" strike="noStrike">
              <a:solidFill>
                <a:schemeClr val="lt1"/>
              </a:solidFill>
              <a:latin typeface="Montserrat"/>
              <a:ea typeface="Montserrat"/>
              <a:cs typeface="Montserrat"/>
              <a:sym typeface="Montserrat"/>
            </a:endParaRPr>
          </a:p>
        </p:txBody>
      </p:sp>
      <p:sp>
        <p:nvSpPr>
          <p:cNvPr id="105" name="Google Shape;105;p4"/>
          <p:cNvSpPr txBox="1"/>
          <p:nvPr/>
        </p:nvSpPr>
        <p:spPr>
          <a:xfrm>
            <a:off x="272824" y="1068121"/>
            <a:ext cx="4898700" cy="43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1800" u="none" cap="none" strike="noStrike">
                <a:solidFill>
                  <a:schemeClr val="lt1"/>
                </a:solidFill>
                <a:latin typeface="Montserrat"/>
                <a:ea typeface="Montserrat"/>
                <a:cs typeface="Montserrat"/>
                <a:sym typeface="Montserrat"/>
              </a:rPr>
              <a:t>У громаді на добу порушено водопостачання.</a:t>
            </a:r>
            <a:endParaRPr b="1" i="0" sz="18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t/>
            </a:r>
            <a:endParaRPr b="1" i="0" sz="1800" u="none" cap="none" strike="noStrike">
              <a:solidFill>
                <a:schemeClr val="lt1"/>
              </a:solidFill>
              <a:latin typeface="Montserrat"/>
              <a:ea typeface="Montserrat"/>
              <a:cs typeface="Montserrat"/>
              <a:sym typeface="Montserrat"/>
            </a:endParaRPr>
          </a:p>
        </p:txBody>
      </p:sp>
      <p:pic>
        <p:nvPicPr>
          <p:cNvPr id="106" name="Google Shape;106;p4" title="Group 288.png"/>
          <p:cNvPicPr preferRelativeResize="0"/>
          <p:nvPr/>
        </p:nvPicPr>
        <p:blipFill rotWithShape="1">
          <a:blip r:embed="rId4">
            <a:alphaModFix/>
          </a:blip>
          <a:srcRect b="0" l="0" r="0" t="0"/>
          <a:stretch/>
        </p:blipFill>
        <p:spPr>
          <a:xfrm>
            <a:off x="2792393" y="2200558"/>
            <a:ext cx="1482950" cy="1086972"/>
          </a:xfrm>
          <a:prstGeom prst="rect">
            <a:avLst/>
          </a:prstGeom>
          <a:noFill/>
          <a:ln>
            <a:noFill/>
          </a:ln>
        </p:spPr>
      </p:pic>
      <p:sp>
        <p:nvSpPr>
          <p:cNvPr id="107" name="Google Shape;107;p4"/>
          <p:cNvSpPr txBox="1"/>
          <p:nvPr/>
        </p:nvSpPr>
        <p:spPr>
          <a:xfrm>
            <a:off x="4906800" y="3537850"/>
            <a:ext cx="17733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У лікарні вода потрібна для догляду за пацієнтами.</a:t>
            </a:r>
            <a:endParaRPr b="1" i="0" sz="1200" u="none" cap="none" strike="noStrike">
              <a:solidFill>
                <a:schemeClr val="dk2"/>
              </a:solidFill>
              <a:latin typeface="Montserrat"/>
              <a:ea typeface="Montserrat"/>
              <a:cs typeface="Montserrat"/>
              <a:sym typeface="Montserrat"/>
            </a:endParaRPr>
          </a:p>
        </p:txBody>
      </p:sp>
      <p:sp>
        <p:nvSpPr>
          <p:cNvPr id="108" name="Google Shape;108;p4"/>
          <p:cNvSpPr txBox="1"/>
          <p:nvPr/>
        </p:nvSpPr>
        <p:spPr>
          <a:xfrm>
            <a:off x="2632900" y="3581600"/>
            <a:ext cx="16854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У школі потрібно підтримувати гігієну й безпечні умови.</a:t>
            </a:r>
            <a:endParaRPr b="1" i="0" sz="1200" u="none" cap="none" strike="noStrike">
              <a:solidFill>
                <a:schemeClr val="dk1"/>
              </a:solidFill>
              <a:latin typeface="Montserrat"/>
              <a:ea typeface="Montserrat"/>
              <a:cs typeface="Montserrat"/>
              <a:sym typeface="Montserrat"/>
            </a:endParaRPr>
          </a:p>
        </p:txBody>
      </p:sp>
      <p:sp>
        <p:nvSpPr>
          <p:cNvPr id="109" name="Google Shape;109;p4"/>
          <p:cNvSpPr txBox="1"/>
          <p:nvPr/>
        </p:nvSpPr>
        <p:spPr>
          <a:xfrm>
            <a:off x="497557" y="3762465"/>
            <a:ext cx="1685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Частина людей має запас води, частина — ні.</a:t>
            </a:r>
            <a:endParaRPr b="1" i="0" sz="1200" u="none" cap="none" strike="noStrike">
              <a:solidFill>
                <a:schemeClr val="dk1"/>
              </a:solidFill>
              <a:latin typeface="Montserrat"/>
              <a:ea typeface="Montserrat"/>
              <a:cs typeface="Montserrat"/>
              <a:sym typeface="Montserrat"/>
            </a:endParaRPr>
          </a:p>
        </p:txBody>
      </p:sp>
      <p:sp>
        <p:nvSpPr>
          <p:cNvPr id="110" name="Google Shape;110;p4"/>
          <p:cNvSpPr txBox="1"/>
          <p:nvPr/>
        </p:nvSpPr>
        <p:spPr>
          <a:xfrm>
            <a:off x="7018656" y="3391535"/>
            <a:ext cx="17733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rgbClr val="000000"/>
              </a:buClr>
              <a:buSzPts val="1200"/>
              <a:buFont typeface="Arial"/>
              <a:buNone/>
            </a:pPr>
            <a:r>
              <a:rPr b="1" i="0" lang="uk" sz="1200" u="none" cap="none" strike="noStrike">
                <a:solidFill>
                  <a:schemeClr val="dk1"/>
                </a:solidFill>
                <a:latin typeface="Montserrat"/>
                <a:ea typeface="Montserrat"/>
                <a:cs typeface="Montserrat"/>
                <a:sym typeface="Montserrat"/>
              </a:rPr>
              <a:t>У домівках люди не впевнені, чи безпечна вода після відновлення подачі.</a:t>
            </a:r>
            <a:endParaRPr b="1" i="0" sz="1200" u="none" cap="none" strike="noStrike">
              <a:solidFill>
                <a:schemeClr val="dk2"/>
              </a:solidFill>
              <a:latin typeface="Montserrat"/>
              <a:ea typeface="Montserrat"/>
              <a:cs typeface="Montserrat"/>
              <a:sym typeface="Montserrat"/>
            </a:endParaRPr>
          </a:p>
        </p:txBody>
      </p:sp>
      <p:pic>
        <p:nvPicPr>
          <p:cNvPr id="111" name="Google Shape;111;p4" title="Group 334.png"/>
          <p:cNvPicPr preferRelativeResize="0"/>
          <p:nvPr/>
        </p:nvPicPr>
        <p:blipFill rotWithShape="1">
          <a:blip r:embed="rId5">
            <a:alphaModFix/>
          </a:blip>
          <a:srcRect b="0" l="0" r="0" t="0"/>
          <a:stretch/>
        </p:blipFill>
        <p:spPr>
          <a:xfrm>
            <a:off x="829452" y="1997249"/>
            <a:ext cx="852558" cy="1584350"/>
          </a:xfrm>
          <a:prstGeom prst="rect">
            <a:avLst/>
          </a:prstGeom>
          <a:noFill/>
          <a:ln>
            <a:noFill/>
          </a:ln>
        </p:spPr>
      </p:pic>
      <p:pic>
        <p:nvPicPr>
          <p:cNvPr id="112" name="Google Shape;112;p4" title="Group 279.png"/>
          <p:cNvPicPr preferRelativeResize="0"/>
          <p:nvPr/>
        </p:nvPicPr>
        <p:blipFill rotWithShape="1">
          <a:blip r:embed="rId6">
            <a:alphaModFix/>
          </a:blip>
          <a:srcRect b="0" l="0" r="0" t="0"/>
          <a:stretch/>
        </p:blipFill>
        <p:spPr>
          <a:xfrm rot="-22">
            <a:off x="7128409" y="2167983"/>
            <a:ext cx="1441781" cy="1103891"/>
          </a:xfrm>
          <a:prstGeom prst="rect">
            <a:avLst/>
          </a:prstGeom>
          <a:noFill/>
          <a:ln>
            <a:noFill/>
          </a:ln>
        </p:spPr>
      </p:pic>
      <p:pic>
        <p:nvPicPr>
          <p:cNvPr id="113" name="Google Shape;113;p4" title="Group 356.png"/>
          <p:cNvPicPr preferRelativeResize="0"/>
          <p:nvPr/>
        </p:nvPicPr>
        <p:blipFill rotWithShape="1">
          <a:blip r:embed="rId7">
            <a:alphaModFix/>
          </a:blip>
          <a:srcRect b="0" l="0" r="0" t="0"/>
          <a:stretch/>
        </p:blipFill>
        <p:spPr>
          <a:xfrm>
            <a:off x="4947117" y="2537623"/>
            <a:ext cx="1546715" cy="861200"/>
          </a:xfrm>
          <a:prstGeom prst="rect">
            <a:avLst/>
          </a:prstGeom>
          <a:noFill/>
          <a:ln>
            <a:noFill/>
          </a:ln>
        </p:spPr>
      </p:pic>
      <p:pic>
        <p:nvPicPr>
          <p:cNvPr id="114" name="Google Shape;114;p4" title="Group 355.png"/>
          <p:cNvPicPr preferRelativeResize="0"/>
          <p:nvPr/>
        </p:nvPicPr>
        <p:blipFill rotWithShape="1">
          <a:blip r:embed="rId8">
            <a:alphaModFix/>
          </a:blip>
          <a:srcRect b="0" l="0" r="0" t="0"/>
          <a:stretch/>
        </p:blipFill>
        <p:spPr>
          <a:xfrm>
            <a:off x="5623116" y="2188494"/>
            <a:ext cx="568450" cy="568450"/>
          </a:xfrm>
          <a:prstGeom prst="rect">
            <a:avLst/>
          </a:prstGeom>
          <a:noFill/>
          <a:ln>
            <a:noFill/>
          </a:ln>
        </p:spPr>
      </p:pic>
      <p:sp>
        <p:nvSpPr>
          <p:cNvPr id="115" name="Google Shape;115;p4"/>
          <p:cNvSpPr/>
          <p:nvPr/>
        </p:nvSpPr>
        <p:spPr>
          <a:xfrm>
            <a:off x="6056861" y="369269"/>
            <a:ext cx="2787000" cy="923400"/>
          </a:xfrm>
          <a:prstGeom prst="roundRect">
            <a:avLst>
              <a:gd fmla="val 25433"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400" u="none" cap="none" strike="noStrike">
                <a:solidFill>
                  <a:srgbClr val="36363F"/>
                </a:solidFill>
                <a:latin typeface="Montserrat"/>
                <a:ea typeface="Montserrat"/>
                <a:cs typeface="Montserrat"/>
                <a:sym typeface="Montserrat"/>
              </a:rPr>
              <a:t>Це побутова незручність чи проблема безпеки громади?</a:t>
            </a:r>
            <a:endParaRPr b="1" i="0" sz="1400" u="none" cap="none" strike="noStrike">
              <a:solidFill>
                <a:srgbClr val="36363F"/>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B2FF"/>
        </a:solidFill>
      </p:bgPr>
    </p:bg>
    <p:spTree>
      <p:nvGrpSpPr>
        <p:cNvPr id="821" name="Shape 821"/>
        <p:cNvGrpSpPr/>
        <p:nvPr/>
      </p:nvGrpSpPr>
      <p:grpSpPr>
        <a:xfrm>
          <a:off x="0" y="0"/>
          <a:ext cx="0" cy="0"/>
          <a:chOff x="0" y="0"/>
          <a:chExt cx="0" cy="0"/>
        </a:xfrm>
      </p:grpSpPr>
      <p:sp>
        <p:nvSpPr>
          <p:cNvPr id="822" name="Google Shape;822;p40"/>
          <p:cNvSpPr txBox="1"/>
          <p:nvPr/>
        </p:nvSpPr>
        <p:spPr>
          <a:xfrm>
            <a:off x="272825" y="190422"/>
            <a:ext cx="5574000" cy="48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400" u="none" cap="none" strike="noStrike">
                <a:solidFill>
                  <a:schemeClr val="lt1"/>
                </a:solidFill>
                <a:latin typeface="Montserrat"/>
                <a:ea typeface="Montserrat"/>
                <a:cs typeface="Montserrat"/>
                <a:sym typeface="Montserrat"/>
              </a:rPr>
              <a:t>ВОДА ПІД ЗАГРОЗОЮ: </a:t>
            </a:r>
            <a:br>
              <a:rPr b="1" i="0" lang="uk" sz="2400" u="none" cap="none" strike="noStrike">
                <a:solidFill>
                  <a:schemeClr val="lt1"/>
                </a:solidFill>
                <a:latin typeface="Montserrat"/>
                <a:ea typeface="Montserrat"/>
                <a:cs typeface="Montserrat"/>
                <a:sym typeface="Montserrat"/>
              </a:rPr>
            </a:br>
            <a:r>
              <a:rPr b="1" i="0" lang="uk" sz="2400" u="none" cap="none" strike="noStrike">
                <a:solidFill>
                  <a:schemeClr val="lt1"/>
                </a:solidFill>
                <a:latin typeface="Montserrat"/>
                <a:ea typeface="Montserrat"/>
                <a:cs typeface="Montserrat"/>
                <a:sym typeface="Montserrat"/>
              </a:rPr>
              <a:t>ЗНАЙДИ РІШЕННЯ</a:t>
            </a:r>
            <a:endParaRPr b="1" i="0" sz="2400" u="none" cap="none" strike="noStrike">
              <a:solidFill>
                <a:schemeClr val="lt1"/>
              </a:solidFill>
              <a:latin typeface="Montserrat"/>
              <a:ea typeface="Montserrat"/>
              <a:cs typeface="Montserrat"/>
              <a:sym typeface="Montserrat"/>
            </a:endParaRPr>
          </a:p>
        </p:txBody>
      </p:sp>
      <p:sp>
        <p:nvSpPr>
          <p:cNvPr id="823" name="Google Shape;823;p40"/>
          <p:cNvSpPr/>
          <p:nvPr/>
        </p:nvSpPr>
        <p:spPr>
          <a:xfrm>
            <a:off x="272825" y="3734546"/>
            <a:ext cx="4305300" cy="1029300"/>
          </a:xfrm>
          <a:prstGeom prst="roundRect">
            <a:avLst>
              <a:gd fmla="val 16726" name="adj"/>
            </a:avLst>
          </a:prstGeom>
          <a:solidFill>
            <a:srgbClr val="FBBD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Завдання</a:t>
            </a:r>
            <a:endParaRPr b="1" i="0" sz="13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0" i="0" lang="uk" sz="1300" u="none" cap="none" strike="noStrike">
                <a:solidFill>
                  <a:srgbClr val="000000"/>
                </a:solidFill>
                <a:latin typeface="Montserrat"/>
                <a:ea typeface="Montserrat"/>
                <a:cs typeface="Montserrat"/>
                <a:sym typeface="Montserrat"/>
              </a:rPr>
              <a:t>Знайти реалістичне рішення для одного рівня: людина, родина, школа або громада.</a:t>
            </a:r>
            <a:endParaRPr b="0" i="0" sz="1300" u="none" cap="none" strike="noStrike">
              <a:solidFill>
                <a:srgbClr val="000000"/>
              </a:solidFill>
              <a:latin typeface="Montserrat"/>
              <a:ea typeface="Montserrat"/>
              <a:cs typeface="Montserrat"/>
              <a:sym typeface="Montserrat"/>
            </a:endParaRPr>
          </a:p>
        </p:txBody>
      </p:sp>
      <p:pic>
        <p:nvPicPr>
          <p:cNvPr id="824" name="Google Shape;824;p40" title="Group 1321316819 (1).png"/>
          <p:cNvPicPr preferRelativeResize="0"/>
          <p:nvPr/>
        </p:nvPicPr>
        <p:blipFill rotWithShape="1">
          <a:blip r:embed="rId3">
            <a:alphaModFix/>
          </a:blip>
          <a:srcRect b="0" l="0" r="0" t="0"/>
          <a:stretch/>
        </p:blipFill>
        <p:spPr>
          <a:xfrm>
            <a:off x="5308891" y="732350"/>
            <a:ext cx="3446406" cy="3840174"/>
          </a:xfrm>
          <a:prstGeom prst="rect">
            <a:avLst/>
          </a:prstGeom>
          <a:noFill/>
          <a:ln>
            <a:noFill/>
          </a:ln>
        </p:spPr>
      </p:pic>
      <p:pic>
        <p:nvPicPr>
          <p:cNvPr id="825" name="Google Shape;825;p40" title="Group 355.png"/>
          <p:cNvPicPr preferRelativeResize="0"/>
          <p:nvPr/>
        </p:nvPicPr>
        <p:blipFill rotWithShape="1">
          <a:blip r:embed="rId4">
            <a:alphaModFix/>
          </a:blip>
          <a:srcRect b="0" l="0" r="0" t="0"/>
          <a:stretch/>
        </p:blipFill>
        <p:spPr>
          <a:xfrm>
            <a:off x="6985255" y="2019764"/>
            <a:ext cx="261172" cy="261172"/>
          </a:xfrm>
          <a:prstGeom prst="rect">
            <a:avLst/>
          </a:prstGeom>
          <a:noFill/>
          <a:ln>
            <a:noFill/>
          </a:ln>
        </p:spPr>
      </p:pic>
      <p:pic>
        <p:nvPicPr>
          <p:cNvPr id="826" name="Google Shape;826;p40" title="Group 279.png"/>
          <p:cNvPicPr preferRelativeResize="0"/>
          <p:nvPr/>
        </p:nvPicPr>
        <p:blipFill rotWithShape="1">
          <a:blip r:embed="rId5">
            <a:alphaModFix/>
          </a:blip>
          <a:srcRect b="0" l="0" r="0" t="0"/>
          <a:stretch/>
        </p:blipFill>
        <p:spPr>
          <a:xfrm>
            <a:off x="6658093" y="2627081"/>
            <a:ext cx="748007" cy="572700"/>
          </a:xfrm>
          <a:prstGeom prst="rect">
            <a:avLst/>
          </a:prstGeom>
          <a:noFill/>
          <a:ln>
            <a:noFill/>
          </a:ln>
        </p:spPr>
      </p:pic>
      <p:sp>
        <p:nvSpPr>
          <p:cNvPr id="827" name="Google Shape;827;p40"/>
          <p:cNvSpPr/>
          <p:nvPr/>
        </p:nvSpPr>
        <p:spPr>
          <a:xfrm>
            <a:off x="272825" y="1182425"/>
            <a:ext cx="4854300" cy="2200200"/>
          </a:xfrm>
          <a:prstGeom prst="roundRect">
            <a:avLst>
              <a:gd fmla="val 9696"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uk" sz="1300" u="none" cap="none" strike="noStrike">
                <a:solidFill>
                  <a:srgbClr val="000000"/>
                </a:solidFill>
                <a:latin typeface="Montserrat"/>
                <a:ea typeface="Montserrat"/>
                <a:cs typeface="Montserrat"/>
                <a:sym typeface="Montserrat"/>
              </a:rPr>
              <a:t>Ситуація</a:t>
            </a:r>
            <a:endParaRPr b="1" i="0" sz="1300" u="none" cap="none" strike="noStrike">
              <a:solidFill>
                <a:srgbClr val="000000"/>
              </a:solidFill>
              <a:latin typeface="Montserrat"/>
              <a:ea typeface="Montserrat"/>
              <a:cs typeface="Montserrat"/>
              <a:sym typeface="Montserrat"/>
            </a:endParaRPr>
          </a:p>
          <a:p>
            <a:pPr indent="-311150" lvl="0" marL="360001" marR="0" rtl="0" algn="l">
              <a:lnSpc>
                <a:spcPct val="100000"/>
              </a:lnSpc>
              <a:spcBef>
                <a:spcPts val="0"/>
              </a:spcBef>
              <a:spcAft>
                <a:spcPts val="0"/>
              </a:spcAft>
              <a:buClr>
                <a:srgbClr val="000000"/>
              </a:buClr>
              <a:buSzPts val="1300"/>
              <a:buFont typeface="Montserrat"/>
              <a:buChar char="●"/>
            </a:pPr>
            <a:r>
              <a:rPr b="0" i="0" lang="uk" sz="1300" u="none" cap="none" strike="noStrike">
                <a:solidFill>
                  <a:srgbClr val="000000"/>
                </a:solidFill>
                <a:latin typeface="Montserrat"/>
                <a:ea typeface="Montserrat"/>
                <a:cs typeface="Montserrat"/>
                <a:sym typeface="Montserrat"/>
              </a:rPr>
              <a:t>У громаді через пошкодження інфраструктури та перебої з електроенергією вода подається нерегулярно.</a:t>
            </a:r>
            <a:endParaRPr b="0" i="0" sz="1300" u="none" cap="none" strike="noStrike">
              <a:solidFill>
                <a:srgbClr val="000000"/>
              </a:solidFill>
              <a:latin typeface="Montserrat"/>
              <a:ea typeface="Montserrat"/>
              <a:cs typeface="Montserrat"/>
              <a:sym typeface="Montserrat"/>
            </a:endParaRPr>
          </a:p>
          <a:p>
            <a:pPr indent="-311150" lvl="0" marL="360001" marR="0" rtl="0" algn="l">
              <a:lnSpc>
                <a:spcPct val="100000"/>
              </a:lnSpc>
              <a:spcBef>
                <a:spcPts val="0"/>
              </a:spcBef>
              <a:spcAft>
                <a:spcPts val="0"/>
              </a:spcAft>
              <a:buClr>
                <a:srgbClr val="000000"/>
              </a:buClr>
              <a:buSzPts val="1300"/>
              <a:buFont typeface="Montserrat"/>
              <a:buChar char="●"/>
            </a:pPr>
            <a:r>
              <a:rPr b="0" i="0" lang="uk" sz="1300" u="none" cap="none" strike="noStrike">
                <a:solidFill>
                  <a:srgbClr val="000000"/>
                </a:solidFill>
                <a:latin typeface="Montserrat"/>
                <a:ea typeface="Montserrat"/>
                <a:cs typeface="Montserrat"/>
                <a:sym typeface="Montserrat"/>
              </a:rPr>
              <a:t>У школі виникають проблеми з гігієною.</a:t>
            </a:r>
            <a:endParaRPr b="0" i="0" sz="1300" u="none" cap="none" strike="noStrike">
              <a:solidFill>
                <a:srgbClr val="000000"/>
              </a:solidFill>
              <a:latin typeface="Montserrat"/>
              <a:ea typeface="Montserrat"/>
              <a:cs typeface="Montserrat"/>
              <a:sym typeface="Montserrat"/>
            </a:endParaRPr>
          </a:p>
          <a:p>
            <a:pPr indent="-311150" lvl="0" marL="360001" marR="0" rtl="0" algn="l">
              <a:lnSpc>
                <a:spcPct val="100000"/>
              </a:lnSpc>
              <a:spcBef>
                <a:spcPts val="0"/>
              </a:spcBef>
              <a:spcAft>
                <a:spcPts val="0"/>
              </a:spcAft>
              <a:buClr>
                <a:srgbClr val="000000"/>
              </a:buClr>
              <a:buSzPts val="1300"/>
              <a:buFont typeface="Montserrat"/>
              <a:buChar char="●"/>
            </a:pPr>
            <a:r>
              <a:rPr b="0" i="0" lang="uk" sz="1300" u="none" cap="none" strike="noStrike">
                <a:solidFill>
                  <a:srgbClr val="000000"/>
                </a:solidFill>
                <a:latin typeface="Montserrat"/>
                <a:ea typeface="Montserrat"/>
                <a:cs typeface="Montserrat"/>
                <a:sym typeface="Montserrat"/>
              </a:rPr>
              <a:t>У лікарні вода потрібна для догляду за пацієнтами.</a:t>
            </a:r>
            <a:endParaRPr b="0" i="0" sz="1300" u="none" cap="none" strike="noStrike">
              <a:solidFill>
                <a:srgbClr val="000000"/>
              </a:solidFill>
              <a:latin typeface="Montserrat"/>
              <a:ea typeface="Montserrat"/>
              <a:cs typeface="Montserrat"/>
              <a:sym typeface="Montserrat"/>
            </a:endParaRPr>
          </a:p>
          <a:p>
            <a:pPr indent="-311150" lvl="0" marL="360001" marR="0" rtl="0" algn="l">
              <a:lnSpc>
                <a:spcPct val="100000"/>
              </a:lnSpc>
              <a:spcBef>
                <a:spcPts val="0"/>
              </a:spcBef>
              <a:spcAft>
                <a:spcPts val="0"/>
              </a:spcAft>
              <a:buClr>
                <a:srgbClr val="000000"/>
              </a:buClr>
              <a:buSzPts val="1300"/>
              <a:buFont typeface="Montserrat"/>
              <a:buChar char="●"/>
            </a:pPr>
            <a:r>
              <a:rPr b="0" i="0" lang="uk" sz="1300" u="none" cap="none" strike="noStrike">
                <a:solidFill>
                  <a:srgbClr val="000000"/>
                </a:solidFill>
                <a:latin typeface="Montserrat"/>
                <a:ea typeface="Montserrat"/>
                <a:cs typeface="Montserrat"/>
                <a:sym typeface="Montserrat"/>
              </a:rPr>
              <a:t>У домівках люди не впевнені, чи безпечна вода.</a:t>
            </a:r>
            <a:endParaRPr b="0" i="0" sz="1300" u="none" cap="none" strike="noStrike">
              <a:solidFill>
                <a:srgbClr val="000000"/>
              </a:solidFill>
              <a:latin typeface="Montserrat"/>
              <a:ea typeface="Montserrat"/>
              <a:cs typeface="Montserrat"/>
              <a:sym typeface="Montserrat"/>
            </a:endParaRPr>
          </a:p>
          <a:p>
            <a:pPr indent="-311150" lvl="0" marL="360001" marR="0" rtl="0" algn="l">
              <a:lnSpc>
                <a:spcPct val="100000"/>
              </a:lnSpc>
              <a:spcBef>
                <a:spcPts val="0"/>
              </a:spcBef>
              <a:spcAft>
                <a:spcPts val="0"/>
              </a:spcAft>
              <a:buClr>
                <a:srgbClr val="000000"/>
              </a:buClr>
              <a:buSzPts val="1300"/>
              <a:buFont typeface="Montserrat"/>
              <a:buChar char="●"/>
            </a:pPr>
            <a:r>
              <a:rPr b="0" i="0" lang="uk" sz="1300" u="none" cap="none" strike="noStrike">
                <a:solidFill>
                  <a:srgbClr val="000000"/>
                </a:solidFill>
                <a:latin typeface="Montserrat"/>
                <a:ea typeface="Montserrat"/>
                <a:cs typeface="Montserrat"/>
                <a:sym typeface="Montserrat"/>
              </a:rPr>
              <a:t>Частина людей має запас води, частина — ні.</a:t>
            </a:r>
            <a:endParaRPr b="0" i="0" sz="1300" u="none" cap="none" strike="noStrike">
              <a:solidFill>
                <a:srgbClr val="000000"/>
              </a:solidFill>
              <a:latin typeface="Montserrat"/>
              <a:ea typeface="Montserrat"/>
              <a:cs typeface="Montserrat"/>
              <a:sym typeface="Montserrat"/>
            </a:endParaRPr>
          </a:p>
        </p:txBody>
      </p:sp>
      <p:pic>
        <p:nvPicPr>
          <p:cNvPr id="828" name="Google Shape;828;p40" title="Group.png"/>
          <p:cNvPicPr preferRelativeResize="0"/>
          <p:nvPr/>
        </p:nvPicPr>
        <p:blipFill rotWithShape="1">
          <a:blip r:embed="rId6">
            <a:alphaModFix/>
          </a:blip>
          <a:srcRect b="0" l="0" r="0" t="0"/>
          <a:stretch/>
        </p:blipFill>
        <p:spPr>
          <a:xfrm>
            <a:off x="4164742" y="3459162"/>
            <a:ext cx="1101081" cy="1463725"/>
          </a:xfrm>
          <a:prstGeom prst="rect">
            <a:avLst/>
          </a:prstGeom>
          <a:noFill/>
          <a:ln>
            <a:noFill/>
          </a:ln>
        </p:spPr>
      </p:pic>
      <p:sp>
        <p:nvSpPr>
          <p:cNvPr id="829" name="Google Shape;829;p40"/>
          <p:cNvSpPr/>
          <p:nvPr/>
        </p:nvSpPr>
        <p:spPr>
          <a:xfrm>
            <a:off x="7366067" y="1257025"/>
            <a:ext cx="1239900" cy="384300"/>
          </a:xfrm>
          <a:prstGeom prst="roundRect">
            <a:avLst>
              <a:gd fmla="val 9696" name="adj"/>
            </a:avLst>
          </a:prstGeom>
          <a:solidFill>
            <a:schemeClr val="lt1"/>
          </a:solidFill>
          <a:ln>
            <a:noFill/>
          </a:ln>
        </p:spPr>
        <p:txBody>
          <a:bodyPr anchorCtr="0" anchor="ctr" bIns="54000" lIns="54000" spcFirstLastPara="1" rIns="54000" wrap="square" tIns="54000">
            <a:no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000000"/>
                </a:solidFill>
                <a:latin typeface="Montserrat"/>
                <a:ea typeface="Montserrat"/>
                <a:cs typeface="Montserrat"/>
                <a:sym typeface="Montserrat"/>
              </a:rPr>
              <a:t>У школі виникають проблеми з гігієною.</a:t>
            </a:r>
            <a:endParaRPr b="0" i="0" sz="800" u="none" cap="none" strike="noStrike">
              <a:solidFill>
                <a:srgbClr val="000000"/>
              </a:solidFill>
              <a:latin typeface="Montserrat"/>
              <a:ea typeface="Montserrat"/>
              <a:cs typeface="Montserrat"/>
              <a:sym typeface="Montserrat"/>
            </a:endParaRPr>
          </a:p>
        </p:txBody>
      </p:sp>
      <p:pic>
        <p:nvPicPr>
          <p:cNvPr id="830" name="Google Shape;830;p40" title="громада.png"/>
          <p:cNvPicPr preferRelativeResize="0"/>
          <p:nvPr/>
        </p:nvPicPr>
        <p:blipFill rotWithShape="1">
          <a:blip r:embed="rId7">
            <a:alphaModFix/>
          </a:blip>
          <a:srcRect b="0" l="0" r="0" t="0"/>
          <a:stretch/>
        </p:blipFill>
        <p:spPr>
          <a:xfrm rot="-229581">
            <a:off x="6628544" y="554289"/>
            <a:ext cx="807113" cy="666274"/>
          </a:xfrm>
          <a:prstGeom prst="rect">
            <a:avLst/>
          </a:prstGeom>
          <a:noFill/>
          <a:ln>
            <a:noFill/>
          </a:ln>
        </p:spPr>
      </p:pic>
      <p:sp>
        <p:nvSpPr>
          <p:cNvPr id="831" name="Google Shape;831;p40"/>
          <p:cNvSpPr/>
          <p:nvPr/>
        </p:nvSpPr>
        <p:spPr>
          <a:xfrm>
            <a:off x="5385546" y="2019783"/>
            <a:ext cx="1341300" cy="473100"/>
          </a:xfrm>
          <a:prstGeom prst="roundRect">
            <a:avLst>
              <a:gd fmla="val 9696" name="adj"/>
            </a:avLst>
          </a:prstGeom>
          <a:solidFill>
            <a:schemeClr val="lt1"/>
          </a:solidFill>
          <a:ln>
            <a:noFill/>
          </a:ln>
        </p:spPr>
        <p:txBody>
          <a:bodyPr anchorCtr="0" anchor="ctr" bIns="54000" lIns="54000" spcFirstLastPara="1" rIns="54000" wrap="square" tIns="54000">
            <a:no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000000"/>
                </a:solidFill>
                <a:latin typeface="Montserrat"/>
                <a:ea typeface="Montserrat"/>
                <a:cs typeface="Montserrat"/>
                <a:sym typeface="Montserrat"/>
              </a:rPr>
              <a:t>У лікарні вода потрібна для догляду за пацієнтами.</a:t>
            </a:r>
            <a:endParaRPr b="0" i="0" sz="800" u="none" cap="none" strike="noStrike">
              <a:solidFill>
                <a:srgbClr val="000000"/>
              </a:solidFill>
              <a:latin typeface="Montserrat"/>
              <a:ea typeface="Montserrat"/>
              <a:cs typeface="Montserrat"/>
              <a:sym typeface="Montserrat"/>
            </a:endParaRPr>
          </a:p>
        </p:txBody>
      </p:sp>
      <p:pic>
        <p:nvPicPr>
          <p:cNvPr id="832" name="Google Shape;832;p40" title="Group 288.png"/>
          <p:cNvPicPr preferRelativeResize="0"/>
          <p:nvPr/>
        </p:nvPicPr>
        <p:blipFill rotWithShape="1">
          <a:blip r:embed="rId8">
            <a:alphaModFix/>
          </a:blip>
          <a:srcRect b="0" l="0" r="0" t="0"/>
          <a:stretch/>
        </p:blipFill>
        <p:spPr>
          <a:xfrm rot="256910">
            <a:off x="6624673" y="1334641"/>
            <a:ext cx="814855" cy="597254"/>
          </a:xfrm>
          <a:prstGeom prst="rect">
            <a:avLst/>
          </a:prstGeom>
          <a:noFill/>
          <a:ln>
            <a:noFill/>
          </a:ln>
        </p:spPr>
      </p:pic>
      <p:sp>
        <p:nvSpPr>
          <p:cNvPr id="833" name="Google Shape;833;p40"/>
          <p:cNvSpPr/>
          <p:nvPr/>
        </p:nvSpPr>
        <p:spPr>
          <a:xfrm>
            <a:off x="7435525" y="2726675"/>
            <a:ext cx="1101000" cy="473100"/>
          </a:xfrm>
          <a:prstGeom prst="roundRect">
            <a:avLst>
              <a:gd fmla="val 9696" name="adj"/>
            </a:avLst>
          </a:prstGeom>
          <a:solidFill>
            <a:schemeClr val="lt1"/>
          </a:solidFill>
          <a:ln>
            <a:noFill/>
          </a:ln>
        </p:spPr>
        <p:txBody>
          <a:bodyPr anchorCtr="0" anchor="ctr" bIns="54000" lIns="54000" spcFirstLastPara="1" rIns="54000" wrap="square" tIns="54000">
            <a:no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000000"/>
                </a:solidFill>
                <a:latin typeface="Montserrat"/>
                <a:ea typeface="Montserrat"/>
                <a:cs typeface="Montserrat"/>
                <a:sym typeface="Montserrat"/>
              </a:rPr>
              <a:t>У домівках люди не впевнені, чи безпечна вода.</a:t>
            </a:r>
            <a:endParaRPr b="0" i="0" sz="800" u="none" cap="none" strike="noStrike">
              <a:solidFill>
                <a:srgbClr val="000000"/>
              </a:solidFill>
              <a:latin typeface="Montserrat"/>
              <a:ea typeface="Montserrat"/>
              <a:cs typeface="Montserrat"/>
              <a:sym typeface="Montserrat"/>
            </a:endParaRPr>
          </a:p>
        </p:txBody>
      </p:sp>
      <p:pic>
        <p:nvPicPr>
          <p:cNvPr id="834" name="Google Shape;834;p40" title="Group 356.png"/>
          <p:cNvPicPr preferRelativeResize="0"/>
          <p:nvPr/>
        </p:nvPicPr>
        <p:blipFill rotWithShape="1">
          <a:blip r:embed="rId9">
            <a:alphaModFix/>
          </a:blip>
          <a:srcRect b="0" l="0" r="0" t="0"/>
          <a:stretch/>
        </p:blipFill>
        <p:spPr>
          <a:xfrm>
            <a:off x="6607227" y="2153938"/>
            <a:ext cx="849755" cy="473138"/>
          </a:xfrm>
          <a:prstGeom prst="rect">
            <a:avLst/>
          </a:prstGeom>
          <a:noFill/>
          <a:ln>
            <a:noFill/>
          </a:ln>
        </p:spPr>
      </p:pic>
      <p:sp>
        <p:nvSpPr>
          <p:cNvPr id="835" name="Google Shape;835;p40"/>
          <p:cNvSpPr/>
          <p:nvPr/>
        </p:nvSpPr>
        <p:spPr>
          <a:xfrm>
            <a:off x="5846825" y="3534275"/>
            <a:ext cx="1101000" cy="473100"/>
          </a:xfrm>
          <a:prstGeom prst="roundRect">
            <a:avLst>
              <a:gd fmla="val 9696" name="adj"/>
            </a:avLst>
          </a:prstGeom>
          <a:solidFill>
            <a:schemeClr val="lt1"/>
          </a:solidFill>
          <a:ln>
            <a:noFill/>
          </a:ln>
        </p:spPr>
        <p:txBody>
          <a:bodyPr anchorCtr="0" anchor="ctr" bIns="54000" lIns="54000" spcFirstLastPara="1" rIns="54000" wrap="square" tIns="54000">
            <a:no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000000"/>
                </a:solidFill>
                <a:latin typeface="Montserrat"/>
                <a:ea typeface="Montserrat"/>
                <a:cs typeface="Montserrat"/>
                <a:sym typeface="Montserrat"/>
              </a:rPr>
              <a:t>Частина людей має запас води, частина — ні.</a:t>
            </a:r>
            <a:endParaRPr b="0" i="0" sz="800" u="none" cap="none" strike="noStrike">
              <a:solidFill>
                <a:srgbClr val="000000"/>
              </a:solidFill>
              <a:latin typeface="Montserrat"/>
              <a:ea typeface="Montserrat"/>
              <a:cs typeface="Montserrat"/>
              <a:sym typeface="Montserrat"/>
            </a:endParaRPr>
          </a:p>
        </p:txBody>
      </p:sp>
      <p:pic>
        <p:nvPicPr>
          <p:cNvPr id="836" name="Google Shape;836;p40" title="Group 329.png"/>
          <p:cNvPicPr preferRelativeResize="0"/>
          <p:nvPr/>
        </p:nvPicPr>
        <p:blipFill rotWithShape="1">
          <a:blip r:embed="rId10">
            <a:alphaModFix/>
          </a:blip>
          <a:srcRect b="0" l="0" r="0" t="0"/>
          <a:stretch/>
        </p:blipFill>
        <p:spPr>
          <a:xfrm rot="223860">
            <a:off x="6850309" y="3287811"/>
            <a:ext cx="363586" cy="675145"/>
          </a:xfrm>
          <a:prstGeom prst="rect">
            <a:avLst/>
          </a:prstGeom>
          <a:noFill/>
          <a:ln>
            <a:noFill/>
          </a:ln>
        </p:spPr>
      </p:pic>
      <p:sp>
        <p:nvSpPr>
          <p:cNvPr id="837" name="Google Shape;837;p40"/>
          <p:cNvSpPr/>
          <p:nvPr/>
        </p:nvSpPr>
        <p:spPr>
          <a:xfrm>
            <a:off x="5745463" y="3992191"/>
            <a:ext cx="830100" cy="228000"/>
          </a:xfrm>
          <a:prstGeom prst="roundRect">
            <a:avLst>
              <a:gd fmla="val 31996" name="adj"/>
            </a:avLst>
          </a:prstGeom>
          <a:solidFill>
            <a:srgbClr val="DBEDFF"/>
          </a:solidFill>
          <a:ln>
            <a:noFill/>
          </a:ln>
        </p:spPr>
        <p:txBody>
          <a:bodyPr anchorCtr="0" anchor="ctr" bIns="49825" lIns="49825" spcFirstLastPara="1" rIns="49825" wrap="square" tIns="49825">
            <a:noAutofit/>
          </a:bodyPr>
          <a:lstStyle/>
          <a:p>
            <a:pPr indent="0" lvl="0" marL="0" marR="0" rtl="0" algn="ctr">
              <a:lnSpc>
                <a:spcPct val="100000"/>
              </a:lnSpc>
              <a:spcBef>
                <a:spcPts val="0"/>
              </a:spcBef>
              <a:spcAft>
                <a:spcPts val="0"/>
              </a:spcAft>
              <a:buClr>
                <a:srgbClr val="000000"/>
              </a:buClr>
              <a:buSzPts val="738"/>
              <a:buFont typeface="Arial"/>
              <a:buNone/>
            </a:pPr>
            <a:r>
              <a:rPr b="1" lang="uk" sz="600">
                <a:latin typeface="Montserrat"/>
                <a:ea typeface="Montserrat"/>
                <a:cs typeface="Montserrat"/>
                <a:sym typeface="Montserrat"/>
              </a:rPr>
              <a:t>Рівень людини</a:t>
            </a:r>
            <a:endParaRPr b="1" i="0" sz="600" u="none" cap="none" strike="noStrike">
              <a:solidFill>
                <a:srgbClr val="000000"/>
              </a:solidFill>
              <a:latin typeface="Montserrat"/>
              <a:ea typeface="Montserrat"/>
              <a:cs typeface="Montserrat"/>
              <a:sym typeface="Montserrat"/>
            </a:endParaRPr>
          </a:p>
        </p:txBody>
      </p:sp>
      <p:sp>
        <p:nvSpPr>
          <p:cNvPr id="838" name="Google Shape;838;p40"/>
          <p:cNvSpPr/>
          <p:nvPr/>
        </p:nvSpPr>
        <p:spPr>
          <a:xfrm>
            <a:off x="7776014" y="3159394"/>
            <a:ext cx="830100" cy="228000"/>
          </a:xfrm>
          <a:prstGeom prst="roundRect">
            <a:avLst>
              <a:gd fmla="val 32373" name="adj"/>
            </a:avLst>
          </a:prstGeom>
          <a:solidFill>
            <a:srgbClr val="DBEDFF"/>
          </a:solidFill>
          <a:ln>
            <a:noFill/>
          </a:ln>
        </p:spPr>
        <p:txBody>
          <a:bodyPr anchorCtr="0" anchor="ctr" bIns="49825" lIns="49825" spcFirstLastPara="1" rIns="49825" wrap="square" tIns="49825">
            <a:noAutofit/>
          </a:bodyPr>
          <a:lstStyle/>
          <a:p>
            <a:pPr indent="0" lvl="0" marL="0" marR="0" rtl="0" algn="ctr">
              <a:lnSpc>
                <a:spcPct val="100000"/>
              </a:lnSpc>
              <a:spcBef>
                <a:spcPts val="0"/>
              </a:spcBef>
              <a:spcAft>
                <a:spcPts val="0"/>
              </a:spcAft>
              <a:buClr>
                <a:srgbClr val="000000"/>
              </a:buClr>
              <a:buSzPts val="738"/>
              <a:buFont typeface="Arial"/>
              <a:buNone/>
            </a:pPr>
            <a:r>
              <a:rPr b="1" lang="uk" sz="600">
                <a:latin typeface="Montserrat"/>
                <a:ea typeface="Montserrat"/>
                <a:cs typeface="Montserrat"/>
                <a:sym typeface="Montserrat"/>
              </a:rPr>
              <a:t>Рівень родини</a:t>
            </a:r>
            <a:endParaRPr b="1" i="0" sz="600" u="none" cap="none" strike="noStrike">
              <a:solidFill>
                <a:srgbClr val="000000"/>
              </a:solidFill>
              <a:latin typeface="Montserrat"/>
              <a:ea typeface="Montserrat"/>
              <a:cs typeface="Montserrat"/>
              <a:sym typeface="Montserrat"/>
            </a:endParaRPr>
          </a:p>
        </p:txBody>
      </p:sp>
      <p:sp>
        <p:nvSpPr>
          <p:cNvPr id="839" name="Google Shape;839;p40"/>
          <p:cNvSpPr/>
          <p:nvPr/>
        </p:nvSpPr>
        <p:spPr>
          <a:xfrm>
            <a:off x="7967705" y="1603225"/>
            <a:ext cx="747900" cy="228000"/>
          </a:xfrm>
          <a:prstGeom prst="roundRect">
            <a:avLst>
              <a:gd fmla="val 26865" name="adj"/>
            </a:avLst>
          </a:prstGeom>
          <a:solidFill>
            <a:srgbClr val="DBEDFF"/>
          </a:solidFill>
          <a:ln>
            <a:noFill/>
          </a:ln>
        </p:spPr>
        <p:txBody>
          <a:bodyPr anchorCtr="0" anchor="ctr" bIns="49825" lIns="49825" spcFirstLastPara="1" rIns="49825" wrap="square" tIns="49825">
            <a:noAutofit/>
          </a:bodyPr>
          <a:lstStyle/>
          <a:p>
            <a:pPr indent="0" lvl="0" marL="0" marR="0" rtl="0" algn="ctr">
              <a:lnSpc>
                <a:spcPct val="100000"/>
              </a:lnSpc>
              <a:spcBef>
                <a:spcPts val="0"/>
              </a:spcBef>
              <a:spcAft>
                <a:spcPts val="0"/>
              </a:spcAft>
              <a:buClr>
                <a:srgbClr val="000000"/>
              </a:buClr>
              <a:buSzPts val="738"/>
              <a:buFont typeface="Arial"/>
              <a:buNone/>
            </a:pPr>
            <a:r>
              <a:rPr b="1" lang="uk" sz="600">
                <a:latin typeface="Montserrat"/>
                <a:ea typeface="Montserrat"/>
                <a:cs typeface="Montserrat"/>
                <a:sym typeface="Montserrat"/>
              </a:rPr>
              <a:t>Рівень школи</a:t>
            </a:r>
            <a:endParaRPr b="1" i="0" sz="600" u="none" cap="none" strike="noStrike">
              <a:solidFill>
                <a:srgbClr val="000000"/>
              </a:solidFill>
              <a:latin typeface="Montserrat"/>
              <a:ea typeface="Montserrat"/>
              <a:cs typeface="Montserrat"/>
              <a:sym typeface="Montserrat"/>
            </a:endParaRPr>
          </a:p>
        </p:txBody>
      </p:sp>
      <p:sp>
        <p:nvSpPr>
          <p:cNvPr id="840" name="Google Shape;840;p40"/>
          <p:cNvSpPr/>
          <p:nvPr/>
        </p:nvSpPr>
        <p:spPr>
          <a:xfrm>
            <a:off x="5308900" y="2469632"/>
            <a:ext cx="830100" cy="228000"/>
          </a:xfrm>
          <a:prstGeom prst="roundRect">
            <a:avLst>
              <a:gd fmla="val 25136" name="adj"/>
            </a:avLst>
          </a:prstGeom>
          <a:solidFill>
            <a:srgbClr val="DBEDFF"/>
          </a:solidFill>
          <a:ln>
            <a:noFill/>
          </a:ln>
        </p:spPr>
        <p:txBody>
          <a:bodyPr anchorCtr="0" anchor="ctr" bIns="49825" lIns="49825" spcFirstLastPara="1" rIns="49825" wrap="square" tIns="49825">
            <a:noAutofit/>
          </a:bodyPr>
          <a:lstStyle/>
          <a:p>
            <a:pPr indent="0" lvl="0" marL="0" marR="0" rtl="0" algn="ctr">
              <a:lnSpc>
                <a:spcPct val="100000"/>
              </a:lnSpc>
              <a:spcBef>
                <a:spcPts val="0"/>
              </a:spcBef>
              <a:spcAft>
                <a:spcPts val="0"/>
              </a:spcAft>
              <a:buClr>
                <a:srgbClr val="000000"/>
              </a:buClr>
              <a:buSzPts val="738"/>
              <a:buFont typeface="Arial"/>
              <a:buNone/>
            </a:pPr>
            <a:r>
              <a:rPr b="1" lang="uk" sz="600">
                <a:latin typeface="Montserrat"/>
                <a:ea typeface="Montserrat"/>
                <a:cs typeface="Montserrat"/>
                <a:sym typeface="Montserrat"/>
              </a:rPr>
              <a:t>Рівень громади</a:t>
            </a:r>
            <a:endParaRPr b="1" i="0" sz="6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41"/>
          <p:cNvSpPr txBox="1"/>
          <p:nvPr/>
        </p:nvSpPr>
        <p:spPr>
          <a:xfrm>
            <a:off x="352025" y="288546"/>
            <a:ext cx="60444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ОБЕРІТЬ ФОКУС РІШЕННЯ</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846" name="Google Shape;846;p41"/>
          <p:cNvSpPr txBox="1"/>
          <p:nvPr/>
        </p:nvSpPr>
        <p:spPr>
          <a:xfrm>
            <a:off x="352025" y="720788"/>
            <a:ext cx="69252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100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Кожна група працює з одним напрямом:</a:t>
            </a:r>
            <a:endParaRPr b="0" i="0" sz="1800" u="none" cap="none" strike="noStrike">
              <a:solidFill>
                <a:srgbClr val="001D35"/>
              </a:solidFill>
              <a:latin typeface="Montserrat"/>
              <a:ea typeface="Montserrat"/>
              <a:cs typeface="Montserrat"/>
              <a:sym typeface="Montserrat"/>
            </a:endParaRPr>
          </a:p>
        </p:txBody>
      </p:sp>
      <p:sp>
        <p:nvSpPr>
          <p:cNvPr id="847" name="Google Shape;847;p41"/>
          <p:cNvSpPr/>
          <p:nvPr/>
        </p:nvSpPr>
        <p:spPr>
          <a:xfrm>
            <a:off x="348150" y="1260941"/>
            <a:ext cx="2726400" cy="1510500"/>
          </a:xfrm>
          <a:prstGeom prst="roundRect">
            <a:avLst>
              <a:gd fmla="val 18063"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ЗДОРОВ’Я</a:t>
            </a:r>
            <a:endParaRPr b="1" i="0" sz="1800" u="none" cap="none" strike="noStrike">
              <a:solidFill>
                <a:schemeClr val="dk1"/>
              </a:solidFill>
              <a:latin typeface="Montserrat"/>
              <a:ea typeface="Montserrat"/>
              <a:cs typeface="Montserrat"/>
              <a:sym typeface="Montserrat"/>
            </a:endParaRPr>
          </a:p>
        </p:txBody>
      </p:sp>
      <p:sp>
        <p:nvSpPr>
          <p:cNvPr id="848" name="Google Shape;848;p41"/>
          <p:cNvSpPr/>
          <p:nvPr/>
        </p:nvSpPr>
        <p:spPr>
          <a:xfrm>
            <a:off x="3185787" y="1260941"/>
            <a:ext cx="2726400" cy="1510500"/>
          </a:xfrm>
          <a:prstGeom prst="roundRect">
            <a:avLst>
              <a:gd fmla="val 18696"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ІНФРАСТРУКТУРА</a:t>
            </a:r>
            <a:endParaRPr b="1" i="0" sz="1800" u="none" cap="none" strike="noStrike">
              <a:solidFill>
                <a:schemeClr val="dk1"/>
              </a:solidFill>
              <a:latin typeface="Montserrat"/>
              <a:ea typeface="Montserrat"/>
              <a:cs typeface="Montserrat"/>
              <a:sym typeface="Montserrat"/>
            </a:endParaRPr>
          </a:p>
        </p:txBody>
      </p:sp>
      <p:sp>
        <p:nvSpPr>
          <p:cNvPr id="849" name="Google Shape;849;p41"/>
          <p:cNvSpPr/>
          <p:nvPr/>
        </p:nvSpPr>
        <p:spPr>
          <a:xfrm>
            <a:off x="6023425" y="1260941"/>
            <a:ext cx="2726400" cy="1510500"/>
          </a:xfrm>
          <a:prstGeom prst="roundRect">
            <a:avLst>
              <a:gd fmla="val 15695"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СПРАВЕДЛИВІСТЬ</a:t>
            </a:r>
            <a:endParaRPr b="1" i="0" sz="1800" u="none" cap="none" strike="noStrike">
              <a:solidFill>
                <a:schemeClr val="dk1"/>
              </a:solidFill>
              <a:latin typeface="Montserrat"/>
              <a:ea typeface="Montserrat"/>
              <a:cs typeface="Montserrat"/>
              <a:sym typeface="Montserrat"/>
            </a:endParaRPr>
          </a:p>
        </p:txBody>
      </p:sp>
      <p:sp>
        <p:nvSpPr>
          <p:cNvPr id="850" name="Google Shape;850;p41"/>
          <p:cNvSpPr/>
          <p:nvPr/>
        </p:nvSpPr>
        <p:spPr>
          <a:xfrm>
            <a:off x="1789979" y="2919168"/>
            <a:ext cx="2726400" cy="1510500"/>
          </a:xfrm>
          <a:prstGeom prst="roundRect">
            <a:avLst>
              <a:gd fmla="val 19877"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РОДИННІ ПРАКТИКИ</a:t>
            </a:r>
            <a:endParaRPr b="1" i="0" sz="1800" u="none" cap="none" strike="noStrike">
              <a:solidFill>
                <a:schemeClr val="dk1"/>
              </a:solidFill>
              <a:latin typeface="Montserrat"/>
              <a:ea typeface="Montserrat"/>
              <a:cs typeface="Montserrat"/>
              <a:sym typeface="Montserrat"/>
            </a:endParaRPr>
          </a:p>
        </p:txBody>
      </p:sp>
      <p:sp>
        <p:nvSpPr>
          <p:cNvPr id="851" name="Google Shape;851;p41"/>
          <p:cNvSpPr/>
          <p:nvPr/>
        </p:nvSpPr>
        <p:spPr>
          <a:xfrm>
            <a:off x="4627617" y="2919168"/>
            <a:ext cx="2726400" cy="1510500"/>
          </a:xfrm>
          <a:prstGeom prst="roundRect">
            <a:avLst>
              <a:gd fmla="val 19299"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КОМУНІКАЦІЯ ГРОМАДИ</a:t>
            </a:r>
            <a:endParaRPr b="1" i="0" sz="1800" u="none" cap="none" strike="noStrike">
              <a:solidFill>
                <a:schemeClr val="dk1"/>
              </a:solidFill>
              <a:latin typeface="Montserrat"/>
              <a:ea typeface="Montserrat"/>
              <a:cs typeface="Montserrat"/>
              <a:sym typeface="Montserrat"/>
            </a:endParaRPr>
          </a:p>
        </p:txBody>
      </p:sp>
      <p:pic>
        <p:nvPicPr>
          <p:cNvPr id="852" name="Google Shape;852;p41"/>
          <p:cNvPicPr preferRelativeResize="0"/>
          <p:nvPr/>
        </p:nvPicPr>
        <p:blipFill rotWithShape="1">
          <a:blip r:embed="rId3">
            <a:alphaModFix/>
          </a:blip>
          <a:srcRect b="0" l="0" r="0" t="0"/>
          <a:stretch/>
        </p:blipFill>
        <p:spPr>
          <a:xfrm>
            <a:off x="7053727" y="2399245"/>
            <a:ext cx="2154250" cy="2600376"/>
          </a:xfrm>
          <a:prstGeom prst="rect">
            <a:avLst/>
          </a:prstGeom>
          <a:noFill/>
          <a:ln>
            <a:noFill/>
          </a:ln>
        </p:spPr>
      </p:pic>
      <p:pic>
        <p:nvPicPr>
          <p:cNvPr id="853" name="Google Shape;853;p41" title="Group 337.png"/>
          <p:cNvPicPr preferRelativeResize="0"/>
          <p:nvPr/>
        </p:nvPicPr>
        <p:blipFill rotWithShape="1">
          <a:blip r:embed="rId4">
            <a:alphaModFix/>
          </a:blip>
          <a:srcRect b="0" l="0" r="0" t="0"/>
          <a:stretch/>
        </p:blipFill>
        <p:spPr>
          <a:xfrm>
            <a:off x="1045812" y="1432402"/>
            <a:ext cx="2028725" cy="1551161"/>
          </a:xfrm>
          <a:prstGeom prst="rect">
            <a:avLst/>
          </a:prstGeom>
          <a:noFill/>
          <a:ln>
            <a:noFill/>
          </a:ln>
        </p:spPr>
      </p:pic>
      <p:pic>
        <p:nvPicPr>
          <p:cNvPr id="854" name="Google Shape;854;p41" title="громада.png"/>
          <p:cNvPicPr preferRelativeResize="0"/>
          <p:nvPr/>
        </p:nvPicPr>
        <p:blipFill rotWithShape="1">
          <a:blip r:embed="rId5">
            <a:alphaModFix/>
          </a:blip>
          <a:srcRect b="0" l="0" r="0" t="0"/>
          <a:stretch/>
        </p:blipFill>
        <p:spPr>
          <a:xfrm rot="171153">
            <a:off x="4649287" y="1824645"/>
            <a:ext cx="1087323" cy="897601"/>
          </a:xfrm>
          <a:prstGeom prst="rect">
            <a:avLst/>
          </a:prstGeom>
          <a:noFill/>
          <a:ln>
            <a:noFill/>
          </a:ln>
        </p:spPr>
      </p:pic>
      <p:pic>
        <p:nvPicPr>
          <p:cNvPr id="855" name="Google Shape;855;p41" title="reflekcia-yellow.png"/>
          <p:cNvPicPr preferRelativeResize="0"/>
          <p:nvPr/>
        </p:nvPicPr>
        <p:blipFill rotWithShape="1">
          <a:blip r:embed="rId6">
            <a:alphaModFix/>
          </a:blip>
          <a:srcRect b="0" l="0" r="0" t="0"/>
          <a:stretch/>
        </p:blipFill>
        <p:spPr>
          <a:xfrm rot="-526494">
            <a:off x="5632034" y="3584202"/>
            <a:ext cx="1600687" cy="988444"/>
          </a:xfrm>
          <a:prstGeom prst="rect">
            <a:avLst/>
          </a:prstGeom>
          <a:noFill/>
          <a:ln>
            <a:noFill/>
          </a:ln>
        </p:spPr>
      </p:pic>
      <p:pic>
        <p:nvPicPr>
          <p:cNvPr id="856" name="Google Shape;856;p41" title="Group 279.png"/>
          <p:cNvPicPr preferRelativeResize="0"/>
          <p:nvPr/>
        </p:nvPicPr>
        <p:blipFill rotWithShape="1">
          <a:blip r:embed="rId7">
            <a:alphaModFix/>
          </a:blip>
          <a:srcRect b="0" l="0" r="0" t="0"/>
          <a:stretch/>
        </p:blipFill>
        <p:spPr>
          <a:xfrm>
            <a:off x="3148737" y="3410026"/>
            <a:ext cx="1331788" cy="1019650"/>
          </a:xfrm>
          <a:prstGeom prst="rect">
            <a:avLst/>
          </a:prstGeom>
          <a:noFill/>
          <a:ln>
            <a:noFill/>
          </a:ln>
        </p:spPr>
      </p:pic>
      <p:pic>
        <p:nvPicPr>
          <p:cNvPr id="857" name="Google Shape;857;p41" title="clnka.png"/>
          <p:cNvPicPr preferRelativeResize="0"/>
          <p:nvPr/>
        </p:nvPicPr>
        <p:blipFill rotWithShape="1">
          <a:blip r:embed="rId8">
            <a:alphaModFix/>
          </a:blip>
          <a:srcRect b="0" l="50944" r="0" t="0"/>
          <a:stretch/>
        </p:blipFill>
        <p:spPr>
          <a:xfrm rot="10800000">
            <a:off x="6396424" y="1562314"/>
            <a:ext cx="1307076" cy="1421225"/>
          </a:xfrm>
          <a:prstGeom prst="rect">
            <a:avLst/>
          </a:prstGeom>
          <a:noFill/>
          <a:ln>
            <a:noFill/>
          </a:ln>
        </p:spPr>
      </p:pic>
      <p:pic>
        <p:nvPicPr>
          <p:cNvPr id="858" name="Google Shape;858;p41"/>
          <p:cNvPicPr preferRelativeResize="0"/>
          <p:nvPr/>
        </p:nvPicPr>
        <p:blipFill rotWithShape="1">
          <a:blip r:embed="rId9">
            <a:alphaModFix/>
          </a:blip>
          <a:srcRect b="0" l="0" r="0" t="0"/>
          <a:stretch/>
        </p:blipFill>
        <p:spPr>
          <a:xfrm rot="6718158">
            <a:off x="7422026" y="280393"/>
            <a:ext cx="925670" cy="937014"/>
          </a:xfrm>
          <a:prstGeom prst="rect">
            <a:avLst/>
          </a:prstGeom>
          <a:noFill/>
          <a:ln>
            <a:noFill/>
          </a:ln>
        </p:spPr>
      </p:pic>
      <p:pic>
        <p:nvPicPr>
          <p:cNvPr id="859" name="Google Shape;859;p41"/>
          <p:cNvPicPr preferRelativeResize="0"/>
          <p:nvPr/>
        </p:nvPicPr>
        <p:blipFill rotWithShape="1">
          <a:blip r:embed="rId10">
            <a:alphaModFix/>
          </a:blip>
          <a:srcRect b="0" l="0" r="0" t="0"/>
          <a:stretch/>
        </p:blipFill>
        <p:spPr>
          <a:xfrm rot="-865481">
            <a:off x="746770" y="3410687"/>
            <a:ext cx="513895" cy="577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63" name="Shape 863"/>
        <p:cNvGrpSpPr/>
        <p:nvPr/>
      </p:nvGrpSpPr>
      <p:grpSpPr>
        <a:xfrm>
          <a:off x="0" y="0"/>
          <a:ext cx="0" cy="0"/>
          <a:chOff x="0" y="0"/>
          <a:chExt cx="0" cy="0"/>
        </a:xfrm>
      </p:grpSpPr>
      <p:pic>
        <p:nvPicPr>
          <p:cNvPr id="864" name="Google Shape;864;p42"/>
          <p:cNvPicPr preferRelativeResize="0"/>
          <p:nvPr/>
        </p:nvPicPr>
        <p:blipFill rotWithShape="1">
          <a:blip r:embed="rId3">
            <a:alphaModFix/>
          </a:blip>
          <a:srcRect b="0" l="0" r="0" t="0"/>
          <a:stretch/>
        </p:blipFill>
        <p:spPr>
          <a:xfrm>
            <a:off x="6497900" y="35990"/>
            <a:ext cx="2020275" cy="2095900"/>
          </a:xfrm>
          <a:prstGeom prst="rect">
            <a:avLst/>
          </a:prstGeom>
          <a:noFill/>
          <a:ln>
            <a:noFill/>
          </a:ln>
        </p:spPr>
      </p:pic>
      <p:sp>
        <p:nvSpPr>
          <p:cNvPr id="865" name="Google Shape;865;p42"/>
          <p:cNvSpPr txBox="1"/>
          <p:nvPr/>
        </p:nvSpPr>
        <p:spPr>
          <a:xfrm>
            <a:off x="352025" y="288546"/>
            <a:ext cx="60444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800" u="none" cap="none" strike="noStrike">
                <a:solidFill>
                  <a:srgbClr val="001D35"/>
                </a:solidFill>
                <a:latin typeface="Montserrat"/>
                <a:ea typeface="Montserrat"/>
                <a:cs typeface="Montserrat"/>
                <a:sym typeface="Montserrat"/>
              </a:rPr>
              <a:t>ЯК ОФОРМИТИ РІШЕННЯ?</a:t>
            </a:r>
            <a:endParaRPr b="1" i="0" sz="2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800" u="none" cap="none" strike="noStrike">
              <a:solidFill>
                <a:srgbClr val="001D35"/>
              </a:solidFill>
              <a:latin typeface="Montserrat"/>
              <a:ea typeface="Montserrat"/>
              <a:cs typeface="Montserrat"/>
              <a:sym typeface="Montserrat"/>
            </a:endParaRPr>
          </a:p>
        </p:txBody>
      </p:sp>
      <p:sp>
        <p:nvSpPr>
          <p:cNvPr id="866" name="Google Shape;866;p42"/>
          <p:cNvSpPr txBox="1"/>
          <p:nvPr/>
        </p:nvSpPr>
        <p:spPr>
          <a:xfrm>
            <a:off x="352025" y="1114785"/>
            <a:ext cx="69252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1000"/>
              </a:spcAft>
              <a:buClr>
                <a:srgbClr val="000000"/>
              </a:buClr>
              <a:buSzPts val="2000"/>
              <a:buFont typeface="Arial"/>
              <a:buNone/>
            </a:pPr>
            <a:r>
              <a:rPr b="0" i="0" lang="uk" sz="2000" u="none" cap="none" strike="noStrike">
                <a:solidFill>
                  <a:srgbClr val="001D35"/>
                </a:solidFill>
                <a:latin typeface="Montserrat"/>
                <a:ea typeface="Montserrat"/>
                <a:cs typeface="Montserrat"/>
                <a:sym typeface="Montserrat"/>
              </a:rPr>
              <a:t>Ваша група має відповісти:</a:t>
            </a:r>
            <a:endParaRPr b="0" i="0" sz="2000" u="none" cap="none" strike="noStrike">
              <a:solidFill>
                <a:srgbClr val="001D35"/>
              </a:solidFill>
              <a:latin typeface="Montserrat"/>
              <a:ea typeface="Montserrat"/>
              <a:cs typeface="Montserrat"/>
              <a:sym typeface="Montserrat"/>
            </a:endParaRPr>
          </a:p>
        </p:txBody>
      </p:sp>
      <p:sp>
        <p:nvSpPr>
          <p:cNvPr id="867" name="Google Shape;867;p42"/>
          <p:cNvSpPr/>
          <p:nvPr/>
        </p:nvSpPr>
        <p:spPr>
          <a:xfrm>
            <a:off x="348150" y="1625004"/>
            <a:ext cx="2726400" cy="1510500"/>
          </a:xfrm>
          <a:prstGeom prst="roundRect">
            <a:avLst>
              <a:gd fmla="val 18063"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У чому проблема?</a:t>
            </a:r>
            <a:endParaRPr b="1" i="0" sz="1800" u="none" cap="none" strike="noStrike">
              <a:solidFill>
                <a:schemeClr val="dk1"/>
              </a:solidFill>
              <a:latin typeface="Montserrat"/>
              <a:ea typeface="Montserrat"/>
              <a:cs typeface="Montserrat"/>
              <a:sym typeface="Montserrat"/>
            </a:endParaRPr>
          </a:p>
        </p:txBody>
      </p:sp>
      <p:sp>
        <p:nvSpPr>
          <p:cNvPr id="868" name="Google Shape;868;p42"/>
          <p:cNvSpPr/>
          <p:nvPr/>
        </p:nvSpPr>
        <p:spPr>
          <a:xfrm>
            <a:off x="3185787" y="1625004"/>
            <a:ext cx="2726400" cy="1510500"/>
          </a:xfrm>
          <a:prstGeom prst="roundRect">
            <a:avLst>
              <a:gd fmla="val 18696"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Кого проблема зачіпає найбільше?</a:t>
            </a:r>
            <a:endParaRPr b="1" i="0" sz="1800" u="none" cap="none" strike="noStrike">
              <a:solidFill>
                <a:schemeClr val="dk1"/>
              </a:solidFill>
              <a:latin typeface="Montserrat"/>
              <a:ea typeface="Montserrat"/>
              <a:cs typeface="Montserrat"/>
              <a:sym typeface="Montserrat"/>
            </a:endParaRPr>
          </a:p>
        </p:txBody>
      </p:sp>
      <p:sp>
        <p:nvSpPr>
          <p:cNvPr id="869" name="Google Shape;869;p42"/>
          <p:cNvSpPr/>
          <p:nvPr/>
        </p:nvSpPr>
        <p:spPr>
          <a:xfrm>
            <a:off x="6023425" y="1625004"/>
            <a:ext cx="2726400" cy="1510500"/>
          </a:xfrm>
          <a:prstGeom prst="roundRect">
            <a:avLst>
              <a:gd fmla="val 15695"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Які факти це підтверджують?</a:t>
            </a:r>
            <a:endParaRPr b="1" i="0" sz="1800" u="none" cap="none" strike="noStrike">
              <a:solidFill>
                <a:schemeClr val="dk1"/>
              </a:solidFill>
              <a:latin typeface="Montserrat"/>
              <a:ea typeface="Montserrat"/>
              <a:cs typeface="Montserrat"/>
              <a:sym typeface="Montserrat"/>
            </a:endParaRPr>
          </a:p>
        </p:txBody>
      </p:sp>
      <p:sp>
        <p:nvSpPr>
          <p:cNvPr id="870" name="Google Shape;870;p42"/>
          <p:cNvSpPr txBox="1"/>
          <p:nvPr/>
        </p:nvSpPr>
        <p:spPr>
          <a:xfrm>
            <a:off x="400992" y="15361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1</a:t>
            </a:r>
            <a:endParaRPr b="1" i="0" sz="4000" u="none" cap="none" strike="noStrike">
              <a:solidFill>
                <a:srgbClr val="4CEBA4"/>
              </a:solidFill>
              <a:latin typeface="Montserrat"/>
              <a:ea typeface="Montserrat"/>
              <a:cs typeface="Montserrat"/>
              <a:sym typeface="Montserrat"/>
            </a:endParaRPr>
          </a:p>
        </p:txBody>
      </p:sp>
      <p:sp>
        <p:nvSpPr>
          <p:cNvPr id="871" name="Google Shape;871;p42"/>
          <p:cNvSpPr txBox="1"/>
          <p:nvPr/>
        </p:nvSpPr>
        <p:spPr>
          <a:xfrm>
            <a:off x="3246142" y="15361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2</a:t>
            </a:r>
            <a:endParaRPr b="1" i="0" sz="4000" u="none" cap="none" strike="noStrike">
              <a:solidFill>
                <a:srgbClr val="4CEBA4"/>
              </a:solidFill>
              <a:latin typeface="Montserrat"/>
              <a:ea typeface="Montserrat"/>
              <a:cs typeface="Montserrat"/>
              <a:sym typeface="Montserrat"/>
            </a:endParaRPr>
          </a:p>
        </p:txBody>
      </p:sp>
      <p:sp>
        <p:nvSpPr>
          <p:cNvPr id="872" name="Google Shape;872;p42"/>
          <p:cNvSpPr txBox="1"/>
          <p:nvPr/>
        </p:nvSpPr>
        <p:spPr>
          <a:xfrm>
            <a:off x="6071298" y="15361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3</a:t>
            </a:r>
            <a:endParaRPr b="1" i="0" sz="4000" u="none" cap="none" strike="noStrike">
              <a:solidFill>
                <a:srgbClr val="4CEBA4"/>
              </a:solidFill>
              <a:latin typeface="Montserrat"/>
              <a:ea typeface="Montserrat"/>
              <a:cs typeface="Montserrat"/>
              <a:sym typeface="Montserrat"/>
            </a:endParaRPr>
          </a:p>
        </p:txBody>
      </p:sp>
      <p:sp>
        <p:nvSpPr>
          <p:cNvPr id="873" name="Google Shape;873;p42"/>
          <p:cNvSpPr/>
          <p:nvPr/>
        </p:nvSpPr>
        <p:spPr>
          <a:xfrm>
            <a:off x="371163" y="3289604"/>
            <a:ext cx="2726400" cy="1510500"/>
          </a:xfrm>
          <a:prstGeom prst="roundRect">
            <a:avLst>
              <a:gd fmla="val 18063"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Що можна зробити вже зараз?</a:t>
            </a:r>
            <a:endParaRPr b="1" i="0" sz="1800" u="none" cap="none" strike="noStrike">
              <a:solidFill>
                <a:schemeClr val="dk1"/>
              </a:solidFill>
              <a:latin typeface="Montserrat"/>
              <a:ea typeface="Montserrat"/>
              <a:cs typeface="Montserrat"/>
              <a:sym typeface="Montserrat"/>
            </a:endParaRPr>
          </a:p>
        </p:txBody>
      </p:sp>
      <p:sp>
        <p:nvSpPr>
          <p:cNvPr id="874" name="Google Shape;874;p42"/>
          <p:cNvSpPr/>
          <p:nvPr/>
        </p:nvSpPr>
        <p:spPr>
          <a:xfrm>
            <a:off x="3208800" y="3289604"/>
            <a:ext cx="2726400" cy="1510500"/>
          </a:xfrm>
          <a:prstGeom prst="roundRect">
            <a:avLst>
              <a:gd fmla="val 18696"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Кого треба залучити?</a:t>
            </a:r>
            <a:endParaRPr b="1" i="0" sz="1800" u="none" cap="none" strike="noStrike">
              <a:solidFill>
                <a:schemeClr val="dk1"/>
              </a:solidFill>
              <a:latin typeface="Montserrat"/>
              <a:ea typeface="Montserrat"/>
              <a:cs typeface="Montserrat"/>
              <a:sym typeface="Montserrat"/>
            </a:endParaRPr>
          </a:p>
        </p:txBody>
      </p:sp>
      <p:sp>
        <p:nvSpPr>
          <p:cNvPr id="875" name="Google Shape;875;p42"/>
          <p:cNvSpPr/>
          <p:nvPr/>
        </p:nvSpPr>
        <p:spPr>
          <a:xfrm>
            <a:off x="6046437" y="3289604"/>
            <a:ext cx="2726400" cy="1510500"/>
          </a:xfrm>
          <a:prstGeom prst="roundRect">
            <a:avLst>
              <a:gd fmla="val 15695" name="adj"/>
            </a:avLst>
          </a:prstGeom>
          <a:solidFill>
            <a:schemeClr val="lt1"/>
          </a:solidFill>
          <a:ln>
            <a:noFill/>
          </a:ln>
        </p:spPr>
        <p:txBody>
          <a:bodyPr anchorCtr="0" anchor="b"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1" i="0" lang="uk" sz="1800" u="none" cap="none" strike="noStrike">
                <a:solidFill>
                  <a:schemeClr val="dk1"/>
                </a:solidFill>
                <a:latin typeface="Montserrat"/>
                <a:ea typeface="Montserrat"/>
                <a:cs typeface="Montserrat"/>
                <a:sym typeface="Montserrat"/>
              </a:rPr>
              <a:t>Як пояснити це іншим?</a:t>
            </a:r>
            <a:endParaRPr b="1" i="0" sz="1800" u="none" cap="none" strike="noStrike">
              <a:solidFill>
                <a:schemeClr val="dk1"/>
              </a:solidFill>
              <a:latin typeface="Montserrat"/>
              <a:ea typeface="Montserrat"/>
              <a:cs typeface="Montserrat"/>
              <a:sym typeface="Montserrat"/>
            </a:endParaRPr>
          </a:p>
        </p:txBody>
      </p:sp>
      <p:sp>
        <p:nvSpPr>
          <p:cNvPr id="876" name="Google Shape;876;p42"/>
          <p:cNvSpPr txBox="1"/>
          <p:nvPr/>
        </p:nvSpPr>
        <p:spPr>
          <a:xfrm>
            <a:off x="424004" y="32007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4</a:t>
            </a:r>
            <a:endParaRPr b="1" i="0" sz="4000" u="none" cap="none" strike="noStrike">
              <a:solidFill>
                <a:srgbClr val="4CEBA4"/>
              </a:solidFill>
              <a:latin typeface="Montserrat"/>
              <a:ea typeface="Montserrat"/>
              <a:cs typeface="Montserrat"/>
              <a:sym typeface="Montserrat"/>
            </a:endParaRPr>
          </a:p>
        </p:txBody>
      </p:sp>
      <p:sp>
        <p:nvSpPr>
          <p:cNvPr id="877" name="Google Shape;877;p42"/>
          <p:cNvSpPr txBox="1"/>
          <p:nvPr/>
        </p:nvSpPr>
        <p:spPr>
          <a:xfrm>
            <a:off x="3269155" y="32007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5</a:t>
            </a:r>
            <a:endParaRPr b="1" i="0" sz="4000" u="none" cap="none" strike="noStrike">
              <a:solidFill>
                <a:srgbClr val="4CEBA4"/>
              </a:solidFill>
              <a:latin typeface="Montserrat"/>
              <a:ea typeface="Montserrat"/>
              <a:cs typeface="Montserrat"/>
              <a:sym typeface="Montserrat"/>
            </a:endParaRPr>
          </a:p>
        </p:txBody>
      </p:sp>
      <p:sp>
        <p:nvSpPr>
          <p:cNvPr id="878" name="Google Shape;878;p42"/>
          <p:cNvSpPr txBox="1"/>
          <p:nvPr/>
        </p:nvSpPr>
        <p:spPr>
          <a:xfrm>
            <a:off x="6094311" y="3200762"/>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CEBA4"/>
                </a:solidFill>
                <a:latin typeface="Montserrat"/>
                <a:ea typeface="Montserrat"/>
                <a:cs typeface="Montserrat"/>
                <a:sym typeface="Montserrat"/>
              </a:rPr>
              <a:t>6</a:t>
            </a:r>
            <a:endParaRPr b="1" i="0" sz="4000" u="none" cap="none" strike="noStrike">
              <a:solidFill>
                <a:srgbClr val="4CEBA4"/>
              </a:solidFill>
              <a:latin typeface="Montserrat"/>
              <a:ea typeface="Montserrat"/>
              <a:cs typeface="Montserrat"/>
              <a:sym typeface="Montserrat"/>
            </a:endParaRPr>
          </a:p>
        </p:txBody>
      </p:sp>
      <p:pic>
        <p:nvPicPr>
          <p:cNvPr id="879" name="Google Shape;879;p42"/>
          <p:cNvPicPr preferRelativeResize="0"/>
          <p:nvPr/>
        </p:nvPicPr>
        <p:blipFill rotWithShape="1">
          <a:blip r:embed="rId4">
            <a:alphaModFix/>
          </a:blip>
          <a:srcRect b="0" l="0" r="0" t="0"/>
          <a:stretch/>
        </p:blipFill>
        <p:spPr>
          <a:xfrm rot="-865481">
            <a:off x="6158120" y="520686"/>
            <a:ext cx="513895" cy="577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pic>
        <p:nvPicPr>
          <p:cNvPr id="884" name="Google Shape;884;p43" title="Vector 35.png"/>
          <p:cNvPicPr preferRelativeResize="0"/>
          <p:nvPr/>
        </p:nvPicPr>
        <p:blipFill rotWithShape="1">
          <a:blip r:embed="rId3">
            <a:alphaModFix/>
          </a:blip>
          <a:srcRect b="0" l="0" r="0" t="0"/>
          <a:stretch/>
        </p:blipFill>
        <p:spPr>
          <a:xfrm>
            <a:off x="3290975" y="1824675"/>
            <a:ext cx="2640775" cy="1183850"/>
          </a:xfrm>
          <a:prstGeom prst="rect">
            <a:avLst/>
          </a:prstGeom>
          <a:noFill/>
          <a:ln>
            <a:noFill/>
          </a:ln>
        </p:spPr>
      </p:pic>
      <p:pic>
        <p:nvPicPr>
          <p:cNvPr id="885" name="Google Shape;885;p43"/>
          <p:cNvPicPr preferRelativeResize="0"/>
          <p:nvPr/>
        </p:nvPicPr>
        <p:blipFill rotWithShape="1">
          <a:blip r:embed="rId4">
            <a:alphaModFix/>
          </a:blip>
          <a:srcRect b="0" l="0" r="0" t="0"/>
          <a:stretch/>
        </p:blipFill>
        <p:spPr>
          <a:xfrm rot="364803">
            <a:off x="6816899" y="365829"/>
            <a:ext cx="1331801" cy="848209"/>
          </a:xfrm>
          <a:prstGeom prst="rect">
            <a:avLst/>
          </a:prstGeom>
          <a:noFill/>
          <a:ln>
            <a:noFill/>
          </a:ln>
        </p:spPr>
      </p:pic>
      <p:pic>
        <p:nvPicPr>
          <p:cNvPr id="886" name="Google Shape;886;p43"/>
          <p:cNvPicPr preferRelativeResize="0"/>
          <p:nvPr/>
        </p:nvPicPr>
        <p:blipFill rotWithShape="1">
          <a:blip r:embed="rId4">
            <a:alphaModFix/>
          </a:blip>
          <a:srcRect b="0" l="0" r="0" t="0"/>
          <a:stretch/>
        </p:blipFill>
        <p:spPr>
          <a:xfrm rot="-464525">
            <a:off x="5891034" y="1185443"/>
            <a:ext cx="940363" cy="598896"/>
          </a:xfrm>
          <a:prstGeom prst="rect">
            <a:avLst/>
          </a:prstGeom>
          <a:noFill/>
          <a:ln>
            <a:noFill/>
          </a:ln>
        </p:spPr>
      </p:pic>
      <p:pic>
        <p:nvPicPr>
          <p:cNvPr id="887" name="Google Shape;887;p43" title="Vector 33.png"/>
          <p:cNvPicPr preferRelativeResize="0"/>
          <p:nvPr/>
        </p:nvPicPr>
        <p:blipFill rotWithShape="1">
          <a:blip r:embed="rId5">
            <a:alphaModFix/>
          </a:blip>
          <a:srcRect b="0" l="0" r="0" t="0"/>
          <a:stretch/>
        </p:blipFill>
        <p:spPr>
          <a:xfrm>
            <a:off x="1931300" y="3178672"/>
            <a:ext cx="2640801" cy="1183872"/>
          </a:xfrm>
          <a:prstGeom prst="rect">
            <a:avLst/>
          </a:prstGeom>
          <a:noFill/>
          <a:ln>
            <a:noFill/>
          </a:ln>
        </p:spPr>
      </p:pic>
      <p:pic>
        <p:nvPicPr>
          <p:cNvPr id="888" name="Google Shape;888;p43" title="Vector 32.png"/>
          <p:cNvPicPr preferRelativeResize="0"/>
          <p:nvPr/>
        </p:nvPicPr>
        <p:blipFill rotWithShape="1">
          <a:blip r:embed="rId6">
            <a:alphaModFix/>
          </a:blip>
          <a:srcRect b="0" l="0" r="0" t="0"/>
          <a:stretch/>
        </p:blipFill>
        <p:spPr>
          <a:xfrm rot="10800000">
            <a:off x="4766815" y="3187793"/>
            <a:ext cx="2640796" cy="1183860"/>
          </a:xfrm>
          <a:prstGeom prst="rect">
            <a:avLst/>
          </a:prstGeom>
          <a:noFill/>
          <a:ln>
            <a:noFill/>
          </a:ln>
        </p:spPr>
      </p:pic>
      <p:pic>
        <p:nvPicPr>
          <p:cNvPr id="889" name="Google Shape;889;p43" title="Vector 29.png"/>
          <p:cNvPicPr preferRelativeResize="0"/>
          <p:nvPr/>
        </p:nvPicPr>
        <p:blipFill rotWithShape="1">
          <a:blip r:embed="rId7">
            <a:alphaModFix/>
          </a:blip>
          <a:srcRect b="0" l="0" r="0" t="0"/>
          <a:stretch/>
        </p:blipFill>
        <p:spPr>
          <a:xfrm rot="10800000">
            <a:off x="469925" y="1812391"/>
            <a:ext cx="2640796" cy="1183860"/>
          </a:xfrm>
          <a:prstGeom prst="rect">
            <a:avLst/>
          </a:prstGeom>
          <a:noFill/>
          <a:ln>
            <a:noFill/>
          </a:ln>
        </p:spPr>
      </p:pic>
      <p:pic>
        <p:nvPicPr>
          <p:cNvPr id="890" name="Google Shape;890;p43" title="Vector 28.png"/>
          <p:cNvPicPr preferRelativeResize="0"/>
          <p:nvPr/>
        </p:nvPicPr>
        <p:blipFill rotWithShape="1">
          <a:blip r:embed="rId8">
            <a:alphaModFix/>
          </a:blip>
          <a:srcRect b="0" l="0" r="0" t="0"/>
          <a:stretch/>
        </p:blipFill>
        <p:spPr>
          <a:xfrm rot="10800000">
            <a:off x="6101797" y="1824685"/>
            <a:ext cx="2640796" cy="1183860"/>
          </a:xfrm>
          <a:prstGeom prst="rect">
            <a:avLst/>
          </a:prstGeom>
          <a:noFill/>
          <a:ln>
            <a:noFill/>
          </a:ln>
        </p:spPr>
      </p:pic>
      <p:sp>
        <p:nvSpPr>
          <p:cNvPr id="891" name="Google Shape;891;p43"/>
          <p:cNvSpPr txBox="1"/>
          <p:nvPr/>
        </p:nvSpPr>
        <p:spPr>
          <a:xfrm>
            <a:off x="5054295" y="3440977"/>
            <a:ext cx="2126400" cy="720300"/>
          </a:xfrm>
          <a:prstGeom prst="rect">
            <a:avLst/>
          </a:prstGeom>
          <a:noFill/>
          <a:ln>
            <a:noFill/>
          </a:ln>
        </p:spPr>
        <p:txBody>
          <a:bodyPr anchorCtr="0" anchor="t" bIns="96775" lIns="96775" spcFirstLastPara="1" rIns="96775" wrap="square" tIns="96775">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6363F"/>
                </a:solidFill>
                <a:latin typeface="Montserrat"/>
                <a:ea typeface="Montserrat"/>
                <a:cs typeface="Montserrat"/>
                <a:sym typeface="Montserrat"/>
              </a:rPr>
              <a:t>У громаді важливо передбачити…</a:t>
            </a:r>
            <a:endParaRPr b="1" i="0" sz="14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36363F"/>
              </a:solidFill>
              <a:latin typeface="Montserrat"/>
              <a:ea typeface="Montserrat"/>
              <a:cs typeface="Montserrat"/>
              <a:sym typeface="Montserrat"/>
            </a:endParaRPr>
          </a:p>
        </p:txBody>
      </p:sp>
      <p:sp>
        <p:nvSpPr>
          <p:cNvPr id="892" name="Google Shape;892;p43"/>
          <p:cNvSpPr txBox="1"/>
          <p:nvPr/>
        </p:nvSpPr>
        <p:spPr>
          <a:xfrm>
            <a:off x="6419594" y="2012617"/>
            <a:ext cx="2126400" cy="720300"/>
          </a:xfrm>
          <a:prstGeom prst="rect">
            <a:avLst/>
          </a:prstGeom>
          <a:noFill/>
          <a:ln>
            <a:noFill/>
          </a:ln>
        </p:spPr>
        <p:txBody>
          <a:bodyPr anchorCtr="0" anchor="t" bIns="96775" lIns="96775" spcFirstLastPara="1" rIns="96775" wrap="square" tIns="96775">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6363F"/>
                </a:solidFill>
                <a:latin typeface="Montserrat"/>
                <a:ea typeface="Montserrat"/>
                <a:cs typeface="Montserrat"/>
                <a:sym typeface="Montserrat"/>
              </a:rPr>
              <a:t>Мій реальний вплив полягає </a:t>
            </a:r>
            <a:endParaRPr b="1" i="0" sz="14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6363F"/>
                </a:solidFill>
                <a:latin typeface="Montserrat"/>
                <a:ea typeface="Montserrat"/>
                <a:cs typeface="Montserrat"/>
                <a:sym typeface="Montserrat"/>
              </a:rPr>
              <a:t>в тому, що…</a:t>
            </a:r>
            <a:endParaRPr b="1" i="0" sz="1400" u="none" cap="none" strike="noStrike">
              <a:solidFill>
                <a:srgbClr val="36363F"/>
              </a:solidFill>
              <a:latin typeface="Montserrat"/>
              <a:ea typeface="Montserrat"/>
              <a:cs typeface="Montserrat"/>
              <a:sym typeface="Montserrat"/>
            </a:endParaRPr>
          </a:p>
        </p:txBody>
      </p:sp>
      <p:sp>
        <p:nvSpPr>
          <p:cNvPr id="893" name="Google Shape;893;p43"/>
          <p:cNvSpPr txBox="1"/>
          <p:nvPr/>
        </p:nvSpPr>
        <p:spPr>
          <a:xfrm>
            <a:off x="2252692" y="3454886"/>
            <a:ext cx="1867500" cy="572700"/>
          </a:xfrm>
          <a:prstGeom prst="rect">
            <a:avLst/>
          </a:prstGeom>
          <a:noFill/>
          <a:ln>
            <a:noFill/>
          </a:ln>
        </p:spPr>
        <p:txBody>
          <a:bodyPr anchorCtr="0" anchor="t" bIns="96775" lIns="96775" spcFirstLastPara="1" rIns="96775" wrap="square" tIns="96775">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6363F"/>
                </a:solidFill>
                <a:latin typeface="Montserrat"/>
                <a:ea typeface="Montserrat"/>
                <a:cs typeface="Montserrat"/>
                <a:sym typeface="Montserrat"/>
              </a:rPr>
              <a:t>У школі варто змінити…</a:t>
            </a:r>
            <a:endParaRPr b="1" i="0" sz="1400" u="none" cap="none" strike="noStrike">
              <a:solidFill>
                <a:srgbClr val="36363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36363F"/>
              </a:solidFill>
              <a:latin typeface="Montserrat"/>
              <a:ea typeface="Montserrat"/>
              <a:cs typeface="Montserrat"/>
              <a:sym typeface="Montserrat"/>
            </a:endParaRPr>
          </a:p>
        </p:txBody>
      </p:sp>
      <p:sp>
        <p:nvSpPr>
          <p:cNvPr id="894" name="Google Shape;894;p43"/>
          <p:cNvSpPr txBox="1"/>
          <p:nvPr/>
        </p:nvSpPr>
        <p:spPr>
          <a:xfrm>
            <a:off x="3523487" y="2091265"/>
            <a:ext cx="2126400" cy="677700"/>
          </a:xfrm>
          <a:prstGeom prst="rect">
            <a:avLst/>
          </a:prstGeom>
          <a:noFill/>
          <a:ln>
            <a:noFill/>
          </a:ln>
        </p:spPr>
        <p:txBody>
          <a:bodyPr anchorCtr="0" anchor="t" bIns="96775" lIns="96775" spcFirstLastPara="1" rIns="96775" wrap="square" tIns="96775">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33333"/>
                </a:solidFill>
                <a:latin typeface="Montserrat"/>
                <a:ea typeface="Montserrat"/>
                <a:cs typeface="Montserrat"/>
                <a:sym typeface="Montserrat"/>
              </a:rPr>
              <a:t>Найважливіший факт для мене…</a:t>
            </a:r>
            <a:endParaRPr b="1" i="0" sz="1400" u="none" cap="none" strike="noStrike">
              <a:solidFill>
                <a:srgbClr val="333333"/>
              </a:solidFill>
              <a:latin typeface="Montserrat"/>
              <a:ea typeface="Montserrat"/>
              <a:cs typeface="Montserrat"/>
              <a:sym typeface="Montserrat"/>
            </a:endParaRPr>
          </a:p>
          <a:p>
            <a:pPr indent="0" lvl="0" marL="0" marR="0" rtl="0" algn="ctr">
              <a:lnSpc>
                <a:spcPct val="100000"/>
              </a:lnSpc>
              <a:spcBef>
                <a:spcPts val="1059"/>
              </a:spcBef>
              <a:spcAft>
                <a:spcPts val="1059"/>
              </a:spcAft>
              <a:buClr>
                <a:srgbClr val="000000"/>
              </a:buClr>
              <a:buSzPts val="1400"/>
              <a:buFont typeface="Arial"/>
              <a:buNone/>
            </a:pPr>
            <a:r>
              <a:t/>
            </a:r>
            <a:endParaRPr b="1" i="0" sz="1400" u="none" cap="none" strike="noStrike">
              <a:solidFill>
                <a:srgbClr val="333333"/>
              </a:solidFill>
              <a:latin typeface="Montserrat"/>
              <a:ea typeface="Montserrat"/>
              <a:cs typeface="Montserrat"/>
              <a:sym typeface="Montserrat"/>
            </a:endParaRPr>
          </a:p>
        </p:txBody>
      </p:sp>
      <p:sp>
        <p:nvSpPr>
          <p:cNvPr id="895" name="Google Shape;895;p43"/>
          <p:cNvSpPr txBox="1"/>
          <p:nvPr/>
        </p:nvSpPr>
        <p:spPr>
          <a:xfrm>
            <a:off x="668561" y="2063649"/>
            <a:ext cx="2294100" cy="572700"/>
          </a:xfrm>
          <a:prstGeom prst="rect">
            <a:avLst/>
          </a:prstGeom>
          <a:noFill/>
          <a:ln>
            <a:noFill/>
          </a:ln>
        </p:spPr>
        <p:txBody>
          <a:bodyPr anchorCtr="0" anchor="t" bIns="96775" lIns="96775" spcFirstLastPara="1" rIns="96775" wrap="square" tIns="96775">
            <a:noAutofit/>
          </a:bodyPr>
          <a:lstStyle/>
          <a:p>
            <a:pPr indent="0" lvl="0" marL="0" marR="0" rtl="0" algn="ctr">
              <a:lnSpc>
                <a:spcPct val="100000"/>
              </a:lnSpc>
              <a:spcBef>
                <a:spcPts val="0"/>
              </a:spcBef>
              <a:spcAft>
                <a:spcPts val="0"/>
              </a:spcAft>
              <a:buClr>
                <a:srgbClr val="000000"/>
              </a:buClr>
              <a:buSzPts val="1400"/>
              <a:buFont typeface="Arial"/>
              <a:buNone/>
            </a:pPr>
            <a:r>
              <a:rPr b="1" i="0" lang="uk" sz="1400" u="none" cap="none" strike="noStrike">
                <a:solidFill>
                  <a:srgbClr val="36363F"/>
                </a:solidFill>
                <a:latin typeface="Montserrat"/>
                <a:ea typeface="Montserrat"/>
                <a:cs typeface="Montserrat"/>
                <a:sym typeface="Montserrat"/>
              </a:rPr>
              <a:t>Сьогодні я зрозумів / зрозуміла, що вода…</a:t>
            </a:r>
            <a:endParaRPr b="1" i="0" sz="1400" u="none" cap="none" strike="noStrike">
              <a:solidFill>
                <a:srgbClr val="36363F"/>
              </a:solidFill>
              <a:latin typeface="Montserrat"/>
              <a:ea typeface="Montserrat"/>
              <a:cs typeface="Montserrat"/>
              <a:sym typeface="Montserrat"/>
            </a:endParaRPr>
          </a:p>
        </p:txBody>
      </p:sp>
      <p:sp>
        <p:nvSpPr>
          <p:cNvPr id="896" name="Google Shape;896;p43"/>
          <p:cNvSpPr txBox="1"/>
          <p:nvPr/>
        </p:nvSpPr>
        <p:spPr>
          <a:xfrm>
            <a:off x="352025" y="307222"/>
            <a:ext cx="48306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800" u="none" cap="none" strike="noStrike">
                <a:solidFill>
                  <a:srgbClr val="001D35"/>
                </a:solidFill>
                <a:latin typeface="Montserrat"/>
                <a:ea typeface="Montserrat"/>
                <a:cs typeface="Montserrat"/>
                <a:sym typeface="Montserrat"/>
              </a:rPr>
              <a:t>ЩО ЗМІНИЛОСЯ В МОЄМУ РОЗУМІННІ?</a:t>
            </a:r>
            <a:endParaRPr b="1" i="0" sz="2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800" u="none" cap="none" strike="noStrike">
              <a:solidFill>
                <a:srgbClr val="001D35"/>
              </a:solidFill>
              <a:latin typeface="Montserrat"/>
              <a:ea typeface="Montserrat"/>
              <a:cs typeface="Montserrat"/>
              <a:sym typeface="Montserrat"/>
            </a:endParaRPr>
          </a:p>
        </p:txBody>
      </p:sp>
      <p:sp>
        <p:nvSpPr>
          <p:cNvPr id="897" name="Google Shape;897;p43"/>
          <p:cNvSpPr txBox="1"/>
          <p:nvPr/>
        </p:nvSpPr>
        <p:spPr>
          <a:xfrm>
            <a:off x="352025" y="1382414"/>
            <a:ext cx="69252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1000"/>
              </a:spcAft>
              <a:buClr>
                <a:srgbClr val="000000"/>
              </a:buClr>
              <a:buSzPts val="1800"/>
              <a:buFont typeface="Arial"/>
              <a:buNone/>
            </a:pPr>
            <a:r>
              <a:rPr b="0" i="0" lang="uk" sz="1800" u="none" cap="none" strike="noStrike">
                <a:solidFill>
                  <a:srgbClr val="001D35"/>
                </a:solidFill>
                <a:latin typeface="Montserrat"/>
                <a:ea typeface="Montserrat"/>
                <a:cs typeface="Montserrat"/>
                <a:sym typeface="Montserrat"/>
              </a:rPr>
              <a:t>Заверши речення:</a:t>
            </a:r>
            <a:endParaRPr b="0" i="0" sz="1800" u="none" cap="none" strike="noStrike">
              <a:solidFill>
                <a:srgbClr val="001D35"/>
              </a:solidFill>
              <a:latin typeface="Montserrat"/>
              <a:ea typeface="Montserrat"/>
              <a:cs typeface="Montserrat"/>
              <a:sym typeface="Montserrat"/>
            </a:endParaRPr>
          </a:p>
        </p:txBody>
      </p:sp>
      <p:pic>
        <p:nvPicPr>
          <p:cNvPr id="898" name="Google Shape;898;p43"/>
          <p:cNvPicPr preferRelativeResize="0"/>
          <p:nvPr/>
        </p:nvPicPr>
        <p:blipFill rotWithShape="1">
          <a:blip r:embed="rId9">
            <a:alphaModFix/>
          </a:blip>
          <a:srcRect b="0" l="0" r="0" t="0"/>
          <a:stretch/>
        </p:blipFill>
        <p:spPr>
          <a:xfrm>
            <a:off x="97774" y="2600507"/>
            <a:ext cx="2494438" cy="258781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44"/>
          <p:cNvSpPr txBox="1"/>
          <p:nvPr/>
        </p:nvSpPr>
        <p:spPr>
          <a:xfrm>
            <a:off x="352025" y="325899"/>
            <a:ext cx="5215800" cy="841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1800" u="none" cap="none" strike="noStrike">
                <a:solidFill>
                  <a:srgbClr val="001D35"/>
                </a:solidFill>
                <a:latin typeface="Montserrat"/>
                <a:ea typeface="Montserrat"/>
                <a:cs typeface="Montserrat"/>
                <a:sym typeface="Montserrat"/>
              </a:rPr>
              <a:t>Попрацюйте в групах і сформулюйте одну спільну дію, яку може реалізувати ваша група або клас.</a:t>
            </a:r>
            <a:endParaRPr b="1"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1800" u="none" cap="none" strike="noStrike">
              <a:solidFill>
                <a:srgbClr val="001D35"/>
              </a:solidFill>
              <a:latin typeface="Montserrat"/>
              <a:ea typeface="Montserrat"/>
              <a:cs typeface="Montserrat"/>
              <a:sym typeface="Montserrat"/>
            </a:endParaRPr>
          </a:p>
        </p:txBody>
      </p:sp>
      <p:grpSp>
        <p:nvGrpSpPr>
          <p:cNvPr id="904" name="Google Shape;904;p44"/>
          <p:cNvGrpSpPr/>
          <p:nvPr/>
        </p:nvGrpSpPr>
        <p:grpSpPr>
          <a:xfrm rot="-261336">
            <a:off x="5821250" y="155042"/>
            <a:ext cx="3161439" cy="1284593"/>
            <a:chOff x="237301" y="-722877"/>
            <a:chExt cx="8859775" cy="3817349"/>
          </a:xfrm>
        </p:grpSpPr>
        <p:pic>
          <p:nvPicPr>
            <p:cNvPr id="905" name="Google Shape;905;p44" title="reflekcia-yellow.png"/>
            <p:cNvPicPr preferRelativeResize="0"/>
            <p:nvPr/>
          </p:nvPicPr>
          <p:blipFill rotWithShape="1">
            <a:blip r:embed="rId3">
              <a:alphaModFix/>
            </a:blip>
            <a:srcRect b="0" l="0" r="0" t="0"/>
            <a:stretch/>
          </p:blipFill>
          <p:spPr>
            <a:xfrm rot="1">
              <a:off x="237302" y="-722876"/>
              <a:ext cx="8859774" cy="3817346"/>
            </a:xfrm>
            <a:prstGeom prst="rect">
              <a:avLst/>
            </a:prstGeom>
            <a:noFill/>
            <a:ln>
              <a:noFill/>
            </a:ln>
          </p:spPr>
        </p:pic>
        <p:sp>
          <p:nvSpPr>
            <p:cNvPr id="906" name="Google Shape;906;p44"/>
            <p:cNvSpPr txBox="1"/>
            <p:nvPr/>
          </p:nvSpPr>
          <p:spPr>
            <a:xfrm>
              <a:off x="1091333" y="269720"/>
              <a:ext cx="6990000" cy="1764600"/>
            </a:xfrm>
            <a:prstGeom prst="rect">
              <a:avLst/>
            </a:prstGeom>
            <a:noFill/>
            <a:ln>
              <a:noFill/>
            </a:ln>
          </p:spPr>
          <p:txBody>
            <a:bodyPr anchorCtr="0" anchor="t" bIns="33825" lIns="33825" spcFirstLastPara="1" rIns="33825" wrap="square" tIns="33825">
              <a:spAutoFit/>
            </a:bodyPr>
            <a:lstStyle/>
            <a:p>
              <a:pPr indent="0" lvl="0" marL="0" marR="0" rtl="0" algn="ctr">
                <a:lnSpc>
                  <a:spcPct val="100000"/>
                </a:lnSpc>
                <a:spcBef>
                  <a:spcPts val="0"/>
                </a:spcBef>
                <a:spcAft>
                  <a:spcPts val="0"/>
                </a:spcAft>
                <a:buClr>
                  <a:srgbClr val="000000"/>
                </a:buClr>
                <a:buSzPts val="944"/>
                <a:buFont typeface="Arial"/>
                <a:buNone/>
              </a:pPr>
              <a:r>
                <a:rPr b="1" i="0" lang="uk" sz="1707" u="none" cap="none" strike="noStrike">
                  <a:solidFill>
                    <a:srgbClr val="FFFFFF"/>
                  </a:solidFill>
                  <a:latin typeface="Montserrat"/>
                  <a:ea typeface="Montserrat"/>
                  <a:cs typeface="Montserrat"/>
                  <a:sym typeface="Montserrat"/>
                </a:rPr>
                <a:t>Після цього заняття ми готові…</a:t>
              </a:r>
              <a:endParaRPr b="1" i="0" sz="1707" u="none" cap="none" strike="noStrike">
                <a:solidFill>
                  <a:srgbClr val="FFFFFF"/>
                </a:solidFill>
                <a:latin typeface="Montserrat"/>
                <a:ea typeface="Montserrat"/>
                <a:cs typeface="Montserrat"/>
                <a:sym typeface="Montserrat"/>
              </a:endParaRPr>
            </a:p>
          </p:txBody>
        </p:sp>
      </p:grpSp>
      <p:sp>
        <p:nvSpPr>
          <p:cNvPr id="907" name="Google Shape;907;p44"/>
          <p:cNvSpPr/>
          <p:nvPr/>
        </p:nvSpPr>
        <p:spPr>
          <a:xfrm>
            <a:off x="348150" y="1408200"/>
            <a:ext cx="4734600" cy="3047700"/>
          </a:xfrm>
          <a:prstGeom prst="roundRect">
            <a:avLst>
              <a:gd fmla="val 7391" name="adj"/>
            </a:avLst>
          </a:prstGeom>
          <a:solidFill>
            <a:srgbClr val="DBEDFF">
              <a:alpha val="47451"/>
            </a:srgbClr>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Економити воду щодня</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Нагадувати іншим про важливість води</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Перевіряти, чи немає витоків води в школі</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Створити постер або повідомлення дл</a:t>
            </a:r>
            <a:r>
              <a:rPr lang="uk">
                <a:solidFill>
                  <a:schemeClr val="dk1"/>
                </a:solidFill>
                <a:latin typeface="Montserrat"/>
                <a:ea typeface="Montserrat"/>
                <a:cs typeface="Montserrat"/>
                <a:sym typeface="Montserrat"/>
              </a:rPr>
              <a:t>я</a:t>
            </a:r>
            <a:br>
              <a:rPr lang="uk">
                <a:solidFill>
                  <a:schemeClr val="dk1"/>
                </a:solidFill>
                <a:latin typeface="Montserrat"/>
                <a:ea typeface="Montserrat"/>
                <a:cs typeface="Montserrat"/>
                <a:sym typeface="Montserrat"/>
              </a:rPr>
            </a:br>
            <a:r>
              <a:rPr lang="uk">
                <a:solidFill>
                  <a:schemeClr val="dk1"/>
                </a:solidFill>
                <a:latin typeface="Montserrat"/>
                <a:ea typeface="Montserrat"/>
                <a:cs typeface="Montserrat"/>
                <a:sym typeface="Montserrat"/>
              </a:rPr>
              <a:t>    </a:t>
            </a:r>
            <a:r>
              <a:rPr b="0" i="0" lang="uk" sz="1400" u="none" cap="none" strike="noStrike">
                <a:solidFill>
                  <a:schemeClr val="dk1"/>
                </a:solidFill>
                <a:latin typeface="Montserrat"/>
                <a:ea typeface="Montserrat"/>
                <a:cs typeface="Montserrat"/>
                <a:sym typeface="Montserrat"/>
              </a:rPr>
              <a:t>школи</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Запропонувати ідею для покращення водної   </a:t>
            </a:r>
            <a:br>
              <a:rPr b="0" i="0" lang="uk" sz="1400" u="none" cap="none" strike="noStrike">
                <a:solidFill>
                  <a:schemeClr val="dk1"/>
                </a:solidFill>
                <a:latin typeface="Montserrat"/>
                <a:ea typeface="Montserrat"/>
                <a:cs typeface="Montserrat"/>
                <a:sym typeface="Montserrat"/>
              </a:rPr>
            </a:br>
            <a:r>
              <a:rPr b="0" i="0" lang="uk" sz="1400" u="none" cap="none" strike="noStrike">
                <a:solidFill>
                  <a:schemeClr val="dk1"/>
                </a:solidFill>
                <a:latin typeface="Montserrat"/>
                <a:ea typeface="Montserrat"/>
                <a:cs typeface="Montserrat"/>
                <a:sym typeface="Montserrat"/>
              </a:rPr>
              <a:t>    безпеки у школі</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Підтримувати чистоту довкола джерел води</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400" u="none" cap="none" strike="noStrike">
                <a:solidFill>
                  <a:schemeClr val="dk1"/>
                </a:solidFill>
                <a:latin typeface="Montserrat"/>
                <a:ea typeface="Montserrat"/>
                <a:cs typeface="Montserrat"/>
                <a:sym typeface="Montserrat"/>
              </a:rPr>
              <a:t>☐ Інша дія: ______________________________________</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70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Наша спільна дія: </a:t>
            </a:r>
            <a:r>
              <a:rPr b="0" i="0" lang="uk" sz="1400" u="none" cap="none" strike="noStrike">
                <a:solidFill>
                  <a:schemeClr val="dk1"/>
                </a:solidFill>
                <a:latin typeface="Montserrat"/>
                <a:ea typeface="Montserrat"/>
                <a:cs typeface="Montserrat"/>
                <a:sym typeface="Montserrat"/>
              </a:rPr>
              <a:t>_____________________________</a:t>
            </a:r>
            <a:endParaRPr b="0" i="0" sz="1400" u="none" cap="none" strike="noStrike">
              <a:solidFill>
                <a:schemeClr val="dk1"/>
              </a:solidFill>
              <a:latin typeface="Montserrat"/>
              <a:ea typeface="Montserrat"/>
              <a:cs typeface="Montserrat"/>
              <a:sym typeface="Montserrat"/>
            </a:endParaRPr>
          </a:p>
        </p:txBody>
      </p:sp>
      <p:sp>
        <p:nvSpPr>
          <p:cNvPr id="908" name="Google Shape;908;p44"/>
          <p:cNvSpPr/>
          <p:nvPr/>
        </p:nvSpPr>
        <p:spPr>
          <a:xfrm>
            <a:off x="5259450" y="1487328"/>
            <a:ext cx="3547800" cy="2968800"/>
          </a:xfrm>
          <a:prstGeom prst="roundRect">
            <a:avLst>
              <a:gd fmla="val 7895" name="adj"/>
            </a:avLst>
          </a:prstGeom>
          <a:solidFill>
            <a:schemeClr val="lt1"/>
          </a:solidFill>
          <a:ln cap="flat" cmpd="sng" w="19050">
            <a:solidFill>
              <a:srgbClr val="47C5F1"/>
            </a:solidFill>
            <a:prstDash val="solid"/>
            <a:round/>
            <a:headEnd len="sm" w="sm" type="none"/>
            <a:tailEnd len="sm" w="sm" type="none"/>
          </a:ln>
        </p:spPr>
        <p:txBody>
          <a:bodyPr anchorCtr="0" anchor="t" bIns="91425" lIns="90000" spcFirstLastPara="1" rIns="91425" wrap="square" tIns="90000">
            <a:noAutofit/>
          </a:bodyPr>
          <a:lstStyle/>
          <a:p>
            <a:pPr indent="0" lvl="0" marL="0" marR="0" rtl="0" algn="l">
              <a:lnSpc>
                <a:spcPct val="100000"/>
              </a:lnSpc>
              <a:spcBef>
                <a:spcPts val="0"/>
              </a:spcBef>
              <a:spcAft>
                <a:spcPts val="1000"/>
              </a:spcAft>
              <a:buClr>
                <a:schemeClr val="dk1"/>
              </a:buClr>
              <a:buSzPts val="1100"/>
              <a:buFont typeface="Arial"/>
              <a:buNone/>
            </a:pPr>
            <a:r>
              <a:rPr b="0" i="0" lang="uk" sz="1800" u="none" cap="none" strike="noStrike">
                <a:solidFill>
                  <a:srgbClr val="47C5F1"/>
                </a:solidFill>
                <a:latin typeface="Montserrat"/>
                <a:ea typeface="Montserrat"/>
                <a:cs typeface="Montserrat"/>
                <a:sym typeface="Montserrat"/>
              </a:rPr>
              <a:t>——————————————————————————————————————————————————————————————————————————————————————————————————————————————————————————————</a:t>
            </a:r>
            <a:endParaRPr b="0" i="0" sz="1800" u="none" cap="none" strike="noStrike">
              <a:solidFill>
                <a:srgbClr val="47C5F1"/>
              </a:solidFill>
              <a:latin typeface="Montserrat"/>
              <a:ea typeface="Montserrat"/>
              <a:cs typeface="Montserrat"/>
              <a:sym typeface="Montserrat"/>
            </a:endParaRPr>
          </a:p>
        </p:txBody>
      </p:sp>
      <p:pic>
        <p:nvPicPr>
          <p:cNvPr id="909" name="Google Shape;909;p44" title="Group 288.png"/>
          <p:cNvPicPr preferRelativeResize="0"/>
          <p:nvPr/>
        </p:nvPicPr>
        <p:blipFill rotWithShape="1">
          <a:blip r:embed="rId4">
            <a:alphaModFix/>
          </a:blip>
          <a:srcRect b="0" l="0" r="0" t="0"/>
          <a:stretch/>
        </p:blipFill>
        <p:spPr>
          <a:xfrm rot="-801662">
            <a:off x="4802422" y="3471052"/>
            <a:ext cx="1005130" cy="736744"/>
          </a:xfrm>
          <a:prstGeom prst="rect">
            <a:avLst/>
          </a:prstGeom>
          <a:noFill/>
          <a:ln>
            <a:noFill/>
          </a:ln>
        </p:spPr>
      </p:pic>
      <p:pic>
        <p:nvPicPr>
          <p:cNvPr id="910" name="Google Shape;910;p44"/>
          <p:cNvPicPr preferRelativeResize="0"/>
          <p:nvPr/>
        </p:nvPicPr>
        <p:blipFill rotWithShape="1">
          <a:blip r:embed="rId5">
            <a:alphaModFix/>
          </a:blip>
          <a:srcRect b="0" l="0" r="0" t="0"/>
          <a:stretch/>
        </p:blipFill>
        <p:spPr>
          <a:xfrm rot="362448">
            <a:off x="8111815" y="844075"/>
            <a:ext cx="684425" cy="955025"/>
          </a:xfrm>
          <a:prstGeom prst="rect">
            <a:avLst/>
          </a:prstGeom>
          <a:noFill/>
          <a:ln>
            <a:noFill/>
          </a:ln>
        </p:spPr>
      </p:pic>
      <p:sp>
        <p:nvSpPr>
          <p:cNvPr id="911" name="Google Shape;911;p44"/>
          <p:cNvSpPr/>
          <p:nvPr/>
        </p:nvSpPr>
        <p:spPr>
          <a:xfrm>
            <a:off x="374100" y="4545513"/>
            <a:ext cx="3203400" cy="391200"/>
          </a:xfrm>
          <a:prstGeom prst="roundRect">
            <a:avLst>
              <a:gd fmla="val 40265" name="adj"/>
            </a:avLst>
          </a:prstGeom>
          <a:solidFill>
            <a:srgbClr val="DBEDFF"/>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7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Місце:</a:t>
            </a:r>
            <a:endParaRPr b="0" i="0" sz="1200" u="none" cap="none" strike="noStrike">
              <a:solidFill>
                <a:schemeClr val="dk1"/>
              </a:solidFill>
              <a:latin typeface="Montserrat"/>
              <a:ea typeface="Montserrat"/>
              <a:cs typeface="Montserrat"/>
              <a:sym typeface="Montserrat"/>
            </a:endParaRPr>
          </a:p>
        </p:txBody>
      </p:sp>
      <p:sp>
        <p:nvSpPr>
          <p:cNvPr id="912" name="Google Shape;912;p44"/>
          <p:cNvSpPr/>
          <p:nvPr/>
        </p:nvSpPr>
        <p:spPr>
          <a:xfrm>
            <a:off x="3631925" y="4536375"/>
            <a:ext cx="3666000" cy="391200"/>
          </a:xfrm>
          <a:prstGeom prst="roundRect">
            <a:avLst>
              <a:gd fmla="val 40265" name="adj"/>
            </a:avLst>
          </a:prstGeom>
          <a:solidFill>
            <a:srgbClr val="DBEDFF"/>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7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Назва групи:</a:t>
            </a:r>
            <a:endParaRPr b="0" i="0" sz="1200" u="none" cap="none" strike="noStrike">
              <a:solidFill>
                <a:schemeClr val="dk1"/>
              </a:solidFill>
              <a:latin typeface="Montserrat"/>
              <a:ea typeface="Montserrat"/>
              <a:cs typeface="Montserrat"/>
              <a:sym typeface="Montserrat"/>
            </a:endParaRPr>
          </a:p>
        </p:txBody>
      </p:sp>
      <p:sp>
        <p:nvSpPr>
          <p:cNvPr id="913" name="Google Shape;913;p44"/>
          <p:cNvSpPr/>
          <p:nvPr/>
        </p:nvSpPr>
        <p:spPr>
          <a:xfrm>
            <a:off x="7352250" y="4545513"/>
            <a:ext cx="1455000" cy="391200"/>
          </a:xfrm>
          <a:prstGeom prst="roundRect">
            <a:avLst>
              <a:gd fmla="val 40265" name="adj"/>
            </a:avLst>
          </a:prstGeom>
          <a:solidFill>
            <a:srgbClr val="DBEDFF"/>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70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Дата:</a:t>
            </a:r>
            <a:endParaRPr b="0" i="0" sz="12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45"/>
          <p:cNvSpPr txBox="1"/>
          <p:nvPr/>
        </p:nvSpPr>
        <p:spPr>
          <a:xfrm>
            <a:off x="352025" y="325899"/>
            <a:ext cx="5215800" cy="449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400" u="none" cap="none" strike="noStrike">
                <a:solidFill>
                  <a:srgbClr val="001D35"/>
                </a:solidFill>
                <a:latin typeface="Montserrat"/>
                <a:ea typeface="Montserrat"/>
                <a:cs typeface="Montserrat"/>
                <a:sym typeface="Montserrat"/>
              </a:rPr>
              <a:t>МОЯ ВОДНА ДІЯ ПІСЛЯ УРОКУ</a:t>
            </a:r>
            <a:endParaRPr b="1" i="0" sz="2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400" u="none" cap="none" strike="noStrike">
              <a:solidFill>
                <a:srgbClr val="001D35"/>
              </a:solidFill>
              <a:latin typeface="Montserrat"/>
              <a:ea typeface="Montserrat"/>
              <a:cs typeface="Montserrat"/>
              <a:sym typeface="Montserrat"/>
            </a:endParaRPr>
          </a:p>
        </p:txBody>
      </p:sp>
      <p:sp>
        <p:nvSpPr>
          <p:cNvPr id="919" name="Google Shape;919;p45"/>
          <p:cNvSpPr/>
          <p:nvPr/>
        </p:nvSpPr>
        <p:spPr>
          <a:xfrm>
            <a:off x="348150" y="894594"/>
            <a:ext cx="5526600" cy="3963900"/>
          </a:xfrm>
          <a:prstGeom prst="roundRect">
            <a:avLst>
              <a:gd fmla="val 7391" name="adj"/>
            </a:avLst>
          </a:prstGeom>
          <a:solidFill>
            <a:srgbClr val="DBEDFF">
              <a:alpha val="47451"/>
            </a:srgbClr>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Обери одну дію, яку реально готовий / готова виконувати цього тижня:</a:t>
            </a:r>
            <a:endParaRPr b="1"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закривати воду під час чищення зубів та миття посуду</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вимикати воду, коли намилюю руки</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перевіряти, чи безпечна вода</a:t>
            </a:r>
            <a:r>
              <a:rPr lang="uk" sz="1300">
                <a:solidFill>
                  <a:schemeClr val="dk1"/>
                </a:solidFill>
                <a:latin typeface="Montserrat"/>
                <a:ea typeface="Montserrat"/>
                <a:cs typeface="Montserrat"/>
                <a:sym typeface="Montserrat"/>
              </a:rPr>
              <a:t> </a:t>
            </a:r>
            <a:r>
              <a:rPr b="0" i="0" lang="uk" sz="1300" u="none" cap="none" strike="noStrike">
                <a:solidFill>
                  <a:schemeClr val="dk1"/>
                </a:solidFill>
                <a:latin typeface="Montserrat"/>
                <a:ea typeface="Montserrat"/>
                <a:cs typeface="Montserrat"/>
                <a:sym typeface="Montserrat"/>
              </a:rPr>
              <a:t>після перебоїв</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повідомляти дорослим про протікання</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нагадати родині про запас питної вод</a:t>
            </a:r>
            <a:r>
              <a:rPr lang="uk" sz="1300">
                <a:solidFill>
                  <a:schemeClr val="dk1"/>
                </a:solidFill>
                <a:latin typeface="Montserrat"/>
                <a:ea typeface="Montserrat"/>
                <a:cs typeface="Montserrat"/>
                <a:sym typeface="Montserrat"/>
              </a:rPr>
              <a:t>и</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запропонувати ідею для школи</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не залишати сміття біля водойм</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повідомляти про випадки забруднення води</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не виливати небезпечні речовини у каналізацію</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пояснювати іншим, чому чисті водойми важливі для всіх</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своя дія: _______________________</a:t>
            </a:r>
            <a:endParaRPr b="0" i="0" sz="1300" u="none" cap="none" strike="noStrike">
              <a:solidFill>
                <a:schemeClr val="dk1"/>
              </a:solidFill>
              <a:latin typeface="Montserrat"/>
              <a:ea typeface="Montserrat"/>
              <a:cs typeface="Montserrat"/>
              <a:sym typeface="Montserrat"/>
            </a:endParaRPr>
          </a:p>
          <a:p>
            <a:pPr indent="0" lvl="0" marL="0" marR="0" rtl="0" algn="l">
              <a:lnSpc>
                <a:spcPct val="100000"/>
              </a:lnSpc>
              <a:spcBef>
                <a:spcPts val="700"/>
              </a:spcBef>
              <a:spcAft>
                <a:spcPts val="700"/>
              </a:spcAft>
              <a:buClr>
                <a:schemeClr val="dk1"/>
              </a:buClr>
              <a:buSzPts val="1100"/>
              <a:buFont typeface="Arial"/>
              <a:buNone/>
            </a:pPr>
            <a:r>
              <a:t/>
            </a:r>
            <a:endParaRPr b="0" i="0" sz="1300" u="none" cap="none" strike="noStrike">
              <a:solidFill>
                <a:schemeClr val="dk1"/>
              </a:solidFill>
              <a:latin typeface="Montserrat"/>
              <a:ea typeface="Montserrat"/>
              <a:cs typeface="Montserrat"/>
              <a:sym typeface="Montserrat"/>
            </a:endParaRPr>
          </a:p>
        </p:txBody>
      </p:sp>
      <p:sp>
        <p:nvSpPr>
          <p:cNvPr id="920" name="Google Shape;920;p45"/>
          <p:cNvSpPr/>
          <p:nvPr/>
        </p:nvSpPr>
        <p:spPr>
          <a:xfrm>
            <a:off x="6028775" y="894900"/>
            <a:ext cx="2778600" cy="3963900"/>
          </a:xfrm>
          <a:prstGeom prst="roundRect">
            <a:avLst>
              <a:gd fmla="val 7895" name="adj"/>
            </a:avLst>
          </a:prstGeom>
          <a:solidFill>
            <a:schemeClr val="lt1"/>
          </a:solidFill>
          <a:ln cap="flat" cmpd="sng" w="19050">
            <a:solidFill>
              <a:srgbClr val="47C5F1"/>
            </a:solidFill>
            <a:prstDash val="solid"/>
            <a:round/>
            <a:headEnd len="sm" w="sm" type="none"/>
            <a:tailEnd len="sm" w="sm" type="none"/>
          </a:ln>
        </p:spPr>
        <p:txBody>
          <a:bodyPr anchorCtr="0" anchor="t" bIns="91425" lIns="90000" spcFirstLastPara="1" rIns="18000"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rgbClr val="0B264A"/>
                </a:solidFill>
                <a:latin typeface="Montserrat"/>
                <a:ea typeface="Montserrat"/>
                <a:cs typeface="Montserrat"/>
                <a:sym typeface="Montserrat"/>
              </a:rPr>
              <a:t>Моя обіцянка</a:t>
            </a:r>
            <a:endParaRPr b="1" i="0" sz="1200" u="none" cap="none" strike="noStrike">
              <a:solidFill>
                <a:srgbClr val="0B264A"/>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200" u="none" cap="none" strike="noStrike">
                <a:solidFill>
                  <a:srgbClr val="0B264A"/>
                </a:solidFill>
                <a:latin typeface="Montserrat"/>
                <a:ea typeface="Montserrat"/>
                <a:cs typeface="Montserrat"/>
                <a:sym typeface="Montserrat"/>
              </a:rPr>
              <a:t>Після цього заняття я буду: </a:t>
            </a:r>
            <a:r>
              <a:rPr b="0" i="0" lang="uk" sz="1800" u="none" cap="none" strike="noStrike">
                <a:solidFill>
                  <a:srgbClr val="47C5F1"/>
                </a:solidFill>
                <a:latin typeface="Montserrat"/>
                <a:ea typeface="Montserrat"/>
                <a:cs typeface="Montserrat"/>
                <a:sym typeface="Montserrat"/>
              </a:rPr>
              <a:t>————————————————————————————————————————————————————————————————————————————————————————————————————————————————————————————————————</a:t>
            </a:r>
            <a:endParaRPr b="0" i="0" sz="1800" u="none" cap="none" strike="noStrike">
              <a:solidFill>
                <a:srgbClr val="47C5F1"/>
              </a:solidFill>
              <a:latin typeface="Montserrat"/>
              <a:ea typeface="Montserrat"/>
              <a:cs typeface="Montserrat"/>
              <a:sym typeface="Montserrat"/>
            </a:endParaRPr>
          </a:p>
        </p:txBody>
      </p:sp>
      <p:pic>
        <p:nvPicPr>
          <p:cNvPr id="921" name="Google Shape;921;p45" title="Vector 55.png"/>
          <p:cNvPicPr preferRelativeResize="0"/>
          <p:nvPr/>
        </p:nvPicPr>
        <p:blipFill rotWithShape="1">
          <a:blip r:embed="rId3">
            <a:alphaModFix/>
          </a:blip>
          <a:srcRect b="0" l="0" r="0" t="0"/>
          <a:stretch/>
        </p:blipFill>
        <p:spPr>
          <a:xfrm rot="551209">
            <a:off x="7886162" y="59348"/>
            <a:ext cx="835249" cy="1144225"/>
          </a:xfrm>
          <a:prstGeom prst="rect">
            <a:avLst/>
          </a:prstGeom>
          <a:noFill/>
          <a:ln>
            <a:noFill/>
          </a:ln>
        </p:spPr>
      </p:pic>
      <p:pic>
        <p:nvPicPr>
          <p:cNvPr id="922" name="Google Shape;922;p45" title="Vector 55.png"/>
          <p:cNvPicPr preferRelativeResize="0"/>
          <p:nvPr/>
        </p:nvPicPr>
        <p:blipFill rotWithShape="1">
          <a:blip r:embed="rId3">
            <a:alphaModFix/>
          </a:blip>
          <a:srcRect b="0" l="0" r="0" t="0"/>
          <a:stretch/>
        </p:blipFill>
        <p:spPr>
          <a:xfrm rot="3746640">
            <a:off x="7430709" y="171664"/>
            <a:ext cx="449012" cy="615095"/>
          </a:xfrm>
          <a:prstGeom prst="rect">
            <a:avLst/>
          </a:prstGeom>
          <a:noFill/>
          <a:ln>
            <a:noFill/>
          </a:ln>
        </p:spPr>
      </p:pic>
      <p:pic>
        <p:nvPicPr>
          <p:cNvPr id="923" name="Google Shape;923;p45" title="Group 288.png"/>
          <p:cNvPicPr preferRelativeResize="0"/>
          <p:nvPr/>
        </p:nvPicPr>
        <p:blipFill rotWithShape="1">
          <a:blip r:embed="rId4">
            <a:alphaModFix/>
          </a:blip>
          <a:srcRect b="0" l="0" r="0" t="0"/>
          <a:stretch/>
        </p:blipFill>
        <p:spPr>
          <a:xfrm rot="-801663">
            <a:off x="5032094" y="3074697"/>
            <a:ext cx="1086587" cy="796452"/>
          </a:xfrm>
          <a:prstGeom prst="rect">
            <a:avLst/>
          </a:prstGeom>
          <a:noFill/>
          <a:ln>
            <a:noFill/>
          </a:ln>
        </p:spPr>
      </p:pic>
      <p:pic>
        <p:nvPicPr>
          <p:cNvPr id="924" name="Google Shape;924;p45" title="Group 279.png"/>
          <p:cNvPicPr preferRelativeResize="0"/>
          <p:nvPr/>
        </p:nvPicPr>
        <p:blipFill rotWithShape="1">
          <a:blip r:embed="rId5">
            <a:alphaModFix/>
          </a:blip>
          <a:srcRect b="0" l="0" r="0" t="0"/>
          <a:stretch/>
        </p:blipFill>
        <p:spPr>
          <a:xfrm rot="747508">
            <a:off x="5108514" y="1909932"/>
            <a:ext cx="1050456" cy="80425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28" name="Shape 928"/>
        <p:cNvGrpSpPr/>
        <p:nvPr/>
      </p:nvGrpSpPr>
      <p:grpSpPr>
        <a:xfrm>
          <a:off x="0" y="0"/>
          <a:ext cx="0" cy="0"/>
          <a:chOff x="0" y="0"/>
          <a:chExt cx="0" cy="0"/>
        </a:xfrm>
      </p:grpSpPr>
      <p:pic>
        <p:nvPicPr>
          <p:cNvPr id="929" name="Google Shape;929;p46" title="Vector 32.png"/>
          <p:cNvPicPr preferRelativeResize="0"/>
          <p:nvPr/>
        </p:nvPicPr>
        <p:blipFill rotWithShape="1">
          <a:blip r:embed="rId3">
            <a:alphaModFix/>
          </a:blip>
          <a:srcRect b="0" l="0" r="0" t="0"/>
          <a:stretch/>
        </p:blipFill>
        <p:spPr>
          <a:xfrm rot="10800000">
            <a:off x="5105074" y="941295"/>
            <a:ext cx="3284401" cy="1970641"/>
          </a:xfrm>
          <a:prstGeom prst="rect">
            <a:avLst/>
          </a:prstGeom>
          <a:noFill/>
          <a:ln>
            <a:noFill/>
          </a:ln>
        </p:spPr>
      </p:pic>
      <p:pic>
        <p:nvPicPr>
          <p:cNvPr id="930" name="Google Shape;930;p46" title="Vector 28.png"/>
          <p:cNvPicPr preferRelativeResize="0"/>
          <p:nvPr/>
        </p:nvPicPr>
        <p:blipFill rotWithShape="1">
          <a:blip r:embed="rId4">
            <a:alphaModFix/>
          </a:blip>
          <a:srcRect b="0" l="0" r="0" t="0"/>
          <a:stretch/>
        </p:blipFill>
        <p:spPr>
          <a:xfrm>
            <a:off x="2538851" y="2854186"/>
            <a:ext cx="3967277" cy="1778536"/>
          </a:xfrm>
          <a:prstGeom prst="rect">
            <a:avLst/>
          </a:prstGeom>
          <a:noFill/>
          <a:ln>
            <a:noFill/>
          </a:ln>
        </p:spPr>
      </p:pic>
      <p:pic>
        <p:nvPicPr>
          <p:cNvPr id="931" name="Google Shape;931;p46" title="Vector 18.png"/>
          <p:cNvPicPr preferRelativeResize="0"/>
          <p:nvPr/>
        </p:nvPicPr>
        <p:blipFill rotWithShape="1">
          <a:blip r:embed="rId5">
            <a:alphaModFix/>
          </a:blip>
          <a:srcRect b="0" l="0" r="0" t="0"/>
          <a:stretch/>
        </p:blipFill>
        <p:spPr>
          <a:xfrm>
            <a:off x="737388" y="739725"/>
            <a:ext cx="3967292" cy="1839735"/>
          </a:xfrm>
          <a:prstGeom prst="rect">
            <a:avLst/>
          </a:prstGeom>
          <a:noFill/>
          <a:ln>
            <a:noFill/>
          </a:ln>
        </p:spPr>
      </p:pic>
      <p:sp>
        <p:nvSpPr>
          <p:cNvPr id="932" name="Google Shape;932;p46"/>
          <p:cNvSpPr txBox="1"/>
          <p:nvPr/>
        </p:nvSpPr>
        <p:spPr>
          <a:xfrm>
            <a:off x="806574" y="1043350"/>
            <a:ext cx="36600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uk" sz="1500" u="none" cap="none" strike="noStrike">
                <a:solidFill>
                  <a:schemeClr val="dk1"/>
                </a:solidFill>
                <a:latin typeface="Montserrat"/>
                <a:ea typeface="Montserrat"/>
                <a:cs typeface="Montserrat"/>
                <a:sym typeface="Montserrat"/>
              </a:rPr>
              <a:t>Ми побачили, що </a:t>
            </a:r>
            <a:r>
              <a:rPr b="1" i="0" lang="uk" sz="1500" u="none" cap="none" strike="noStrike">
                <a:solidFill>
                  <a:schemeClr val="dk1"/>
                </a:solidFill>
                <a:latin typeface="Montserrat"/>
                <a:ea typeface="Montserrat"/>
                <a:cs typeface="Montserrat"/>
                <a:sym typeface="Montserrat"/>
              </a:rPr>
              <a:t>вода — це не лише те, що тече з-під крана. </a:t>
            </a:r>
            <a:r>
              <a:rPr b="0" i="0" lang="uk" sz="1500" u="none" cap="none" strike="noStrike">
                <a:solidFill>
                  <a:schemeClr val="dk1"/>
                </a:solidFill>
                <a:latin typeface="Montserrat"/>
                <a:ea typeface="Montserrat"/>
                <a:cs typeface="Montserrat"/>
                <a:sym typeface="Montserrat"/>
              </a:rPr>
              <a:t>Це інфраструктура, електроенергія, гігієна, робота шкіл, лікарень і відчуття стабільності.</a:t>
            </a:r>
            <a:endParaRPr b="0" i="0" sz="1500" u="none" cap="none" strike="noStrike">
              <a:solidFill>
                <a:schemeClr val="dk1"/>
              </a:solidFill>
              <a:latin typeface="Montserrat"/>
              <a:ea typeface="Montserrat"/>
              <a:cs typeface="Montserrat"/>
              <a:sym typeface="Montserrat"/>
            </a:endParaRPr>
          </a:p>
        </p:txBody>
      </p:sp>
      <p:sp>
        <p:nvSpPr>
          <p:cNvPr id="933" name="Google Shape;933;p46"/>
          <p:cNvSpPr txBox="1"/>
          <p:nvPr/>
        </p:nvSpPr>
        <p:spPr>
          <a:xfrm>
            <a:off x="5537475" y="1303213"/>
            <a:ext cx="25068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500" u="none" cap="none" strike="noStrike">
                <a:solidFill>
                  <a:schemeClr val="dk1"/>
                </a:solidFill>
                <a:latin typeface="Montserrat"/>
                <a:ea typeface="Montserrat"/>
                <a:cs typeface="Montserrat"/>
                <a:sym typeface="Montserrat"/>
              </a:rPr>
              <a:t>Важливо пам’ятати:</a:t>
            </a:r>
            <a:r>
              <a:rPr b="0" i="0" lang="uk" sz="1500" u="none" cap="none" strike="noStrike">
                <a:solidFill>
                  <a:schemeClr val="dk1"/>
                </a:solidFill>
                <a:latin typeface="Montserrat Medium"/>
                <a:ea typeface="Montserrat Medium"/>
                <a:cs typeface="Montserrat Medium"/>
                <a:sym typeface="Montserrat Medium"/>
              </a:rPr>
              <a:t> </a:t>
            </a:r>
            <a:r>
              <a:rPr b="0" i="0" lang="uk" sz="1500" u="none" cap="none" strike="noStrike">
                <a:solidFill>
                  <a:schemeClr val="dk1"/>
                </a:solidFill>
                <a:latin typeface="Montserrat"/>
                <a:ea typeface="Montserrat"/>
                <a:cs typeface="Montserrat"/>
                <a:sym typeface="Montserrat"/>
              </a:rPr>
              <a:t>за кожною цифрою і проблемою стоять реальні люди та ситуації.</a:t>
            </a:r>
            <a:endParaRPr b="0" i="0" sz="1500" u="none" cap="none" strike="noStrike">
              <a:solidFill>
                <a:schemeClr val="dk1"/>
              </a:solidFill>
              <a:latin typeface="Montserrat"/>
              <a:ea typeface="Montserrat"/>
              <a:cs typeface="Montserrat"/>
              <a:sym typeface="Montserrat"/>
            </a:endParaRPr>
          </a:p>
        </p:txBody>
      </p:sp>
      <p:sp>
        <p:nvSpPr>
          <p:cNvPr id="934" name="Google Shape;934;p46"/>
          <p:cNvSpPr txBox="1"/>
          <p:nvPr/>
        </p:nvSpPr>
        <p:spPr>
          <a:xfrm>
            <a:off x="2908597" y="3179081"/>
            <a:ext cx="31239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uk" sz="1500" u="none" cap="none" strike="noStrike">
                <a:solidFill>
                  <a:schemeClr val="dk1"/>
                </a:solidFill>
                <a:latin typeface="Montserrat"/>
                <a:ea typeface="Montserrat"/>
                <a:cs typeface="Montserrat"/>
                <a:sym typeface="Montserrat"/>
              </a:rPr>
              <a:t>Але найголовніше</a:t>
            </a:r>
            <a:r>
              <a:rPr b="0" i="0" lang="uk" sz="1500" u="none" cap="none" strike="noStrike">
                <a:solidFill>
                  <a:schemeClr val="dk1"/>
                </a:solidFill>
                <a:latin typeface="Montserrat Medium"/>
                <a:ea typeface="Montserrat Medium"/>
                <a:cs typeface="Montserrat Medium"/>
                <a:sym typeface="Montserrat Medium"/>
              </a:rPr>
              <a:t> </a:t>
            </a:r>
            <a:r>
              <a:rPr b="0" i="0" lang="uk" sz="1500" u="none" cap="none" strike="noStrike">
                <a:solidFill>
                  <a:schemeClr val="dk1"/>
                </a:solidFill>
                <a:latin typeface="Montserrat"/>
                <a:ea typeface="Montserrat"/>
                <a:cs typeface="Montserrat"/>
                <a:sym typeface="Montserrat"/>
              </a:rPr>
              <a:t>— ми з вами не просто зрозуміли проблему, а навчилися її аналізувати й шукати рішення.</a:t>
            </a:r>
            <a:endParaRPr b="0" i="0" sz="1500" u="none" cap="none" strike="noStrike">
              <a:solidFill>
                <a:schemeClr val="dk1"/>
              </a:solidFill>
              <a:latin typeface="Montserrat"/>
              <a:ea typeface="Montserrat"/>
              <a:cs typeface="Montserrat"/>
              <a:sym typeface="Montserrat"/>
            </a:endParaRPr>
          </a:p>
        </p:txBody>
      </p:sp>
      <p:pic>
        <p:nvPicPr>
          <p:cNvPr id="935" name="Google Shape;935;p46"/>
          <p:cNvPicPr preferRelativeResize="0"/>
          <p:nvPr/>
        </p:nvPicPr>
        <p:blipFill rotWithShape="1">
          <a:blip r:embed="rId6">
            <a:alphaModFix/>
          </a:blip>
          <a:srcRect b="0" l="0" r="0" t="0"/>
          <a:stretch/>
        </p:blipFill>
        <p:spPr>
          <a:xfrm>
            <a:off x="6190425" y="1772823"/>
            <a:ext cx="2953575" cy="3565297"/>
          </a:xfrm>
          <a:prstGeom prst="rect">
            <a:avLst/>
          </a:prstGeom>
          <a:noFill/>
          <a:ln>
            <a:noFill/>
          </a:ln>
        </p:spPr>
      </p:pic>
      <p:pic>
        <p:nvPicPr>
          <p:cNvPr id="936" name="Google Shape;936;p46"/>
          <p:cNvPicPr preferRelativeResize="0"/>
          <p:nvPr/>
        </p:nvPicPr>
        <p:blipFill rotWithShape="1">
          <a:blip r:embed="rId7">
            <a:alphaModFix/>
          </a:blip>
          <a:srcRect b="0" l="0" r="0" t="0"/>
          <a:stretch/>
        </p:blipFill>
        <p:spPr>
          <a:xfrm rot="6718158">
            <a:off x="4611376" y="274542"/>
            <a:ext cx="925670" cy="93701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47"/>
          <p:cNvSpPr txBox="1"/>
          <p:nvPr/>
        </p:nvSpPr>
        <p:spPr>
          <a:xfrm>
            <a:off x="352025" y="307222"/>
            <a:ext cx="64920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800" u="none" cap="none" strike="noStrike">
                <a:solidFill>
                  <a:srgbClr val="001D35"/>
                </a:solidFill>
                <a:latin typeface="Montserrat"/>
                <a:ea typeface="Montserrat"/>
                <a:cs typeface="Montserrat"/>
                <a:sym typeface="Montserrat"/>
              </a:rPr>
              <a:t>ВОДА ЯК РЕСУРС ГРОМАДИ</a:t>
            </a:r>
            <a:endParaRPr b="1" i="0" sz="2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800" u="none" cap="none" strike="noStrike">
              <a:solidFill>
                <a:srgbClr val="001D35"/>
              </a:solidFill>
              <a:latin typeface="Montserrat"/>
              <a:ea typeface="Montserrat"/>
              <a:cs typeface="Montserrat"/>
              <a:sym typeface="Montserrat"/>
            </a:endParaRPr>
          </a:p>
        </p:txBody>
      </p:sp>
      <p:sp>
        <p:nvSpPr>
          <p:cNvPr id="942" name="Google Shape;942;p47"/>
          <p:cNvSpPr/>
          <p:nvPr/>
        </p:nvSpPr>
        <p:spPr>
          <a:xfrm>
            <a:off x="271000" y="2373486"/>
            <a:ext cx="2056200" cy="1071600"/>
          </a:xfrm>
          <a:prstGeom prst="roundRect">
            <a:avLst>
              <a:gd fmla="val 11275" name="adj"/>
            </a:avLst>
          </a:prstGeom>
          <a:solidFill>
            <a:srgbClr val="DBEDFF"/>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БЕЗПЕЧНА</a:t>
            </a:r>
            <a:br>
              <a:rPr b="1" i="0" lang="uk" sz="1400" u="none" cap="none" strike="noStrike">
                <a:solidFill>
                  <a:srgbClr val="000000"/>
                </a:solidFill>
                <a:latin typeface="Montserrat"/>
                <a:ea typeface="Montserrat"/>
                <a:cs typeface="Montserrat"/>
                <a:sym typeface="Montserrat"/>
              </a:rPr>
            </a:br>
            <a:r>
              <a:rPr b="1" i="0" lang="uk" sz="1400" u="none" cap="none" strike="noStrike">
                <a:solidFill>
                  <a:srgbClr val="000000"/>
                </a:solidFill>
                <a:latin typeface="Montserrat"/>
                <a:ea typeface="Montserrat"/>
                <a:cs typeface="Montserrat"/>
                <a:sym typeface="Montserrat"/>
              </a:rPr>
              <a:t>ВОДА</a:t>
            </a:r>
            <a:endParaRPr b="0" i="0" sz="1400" u="none" cap="none" strike="noStrike">
              <a:solidFill>
                <a:srgbClr val="000000"/>
              </a:solidFill>
              <a:latin typeface="Montserrat"/>
              <a:ea typeface="Montserrat"/>
              <a:cs typeface="Montserrat"/>
              <a:sym typeface="Montserrat"/>
            </a:endParaRPr>
          </a:p>
        </p:txBody>
      </p:sp>
      <p:sp>
        <p:nvSpPr>
          <p:cNvPr id="943" name="Google Shape;943;p47"/>
          <p:cNvSpPr/>
          <p:nvPr/>
        </p:nvSpPr>
        <p:spPr>
          <a:xfrm>
            <a:off x="2441536" y="2365645"/>
            <a:ext cx="2056200" cy="1071600"/>
          </a:xfrm>
          <a:prstGeom prst="roundRect">
            <a:avLst>
              <a:gd fmla="val 11275" name="adj"/>
            </a:avLst>
          </a:prstGeom>
          <a:solidFill>
            <a:srgbClr val="B1ECC8"/>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ВІДПОВІДАЛЬНА ПОВЕДІНКА</a:t>
            </a:r>
            <a:endParaRPr b="0" i="0" sz="1400" u="none" cap="none" strike="noStrike">
              <a:solidFill>
                <a:srgbClr val="000000"/>
              </a:solidFill>
              <a:latin typeface="Montserrat"/>
              <a:ea typeface="Montserrat"/>
              <a:cs typeface="Montserrat"/>
              <a:sym typeface="Montserrat"/>
            </a:endParaRPr>
          </a:p>
        </p:txBody>
      </p:sp>
      <p:sp>
        <p:nvSpPr>
          <p:cNvPr id="944" name="Google Shape;944;p47"/>
          <p:cNvSpPr/>
          <p:nvPr/>
        </p:nvSpPr>
        <p:spPr>
          <a:xfrm>
            <a:off x="4629340" y="2369565"/>
            <a:ext cx="2056200" cy="1071600"/>
          </a:xfrm>
          <a:prstGeom prst="roundRect">
            <a:avLst>
              <a:gd fmla="val 11275" name="adj"/>
            </a:avLst>
          </a:prstGeom>
          <a:solidFill>
            <a:srgbClr val="ECD4FF"/>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РОДИННІ ПРАКТИКИ</a:t>
            </a:r>
            <a:endParaRPr b="0" i="0" sz="1400" u="none" cap="none" strike="noStrike">
              <a:solidFill>
                <a:srgbClr val="000000"/>
              </a:solidFill>
              <a:latin typeface="Montserrat"/>
              <a:ea typeface="Montserrat"/>
              <a:cs typeface="Montserrat"/>
              <a:sym typeface="Montserrat"/>
            </a:endParaRPr>
          </a:p>
        </p:txBody>
      </p:sp>
      <p:sp>
        <p:nvSpPr>
          <p:cNvPr id="945" name="Google Shape;945;p47"/>
          <p:cNvSpPr/>
          <p:nvPr/>
        </p:nvSpPr>
        <p:spPr>
          <a:xfrm>
            <a:off x="6816643" y="2361725"/>
            <a:ext cx="2056200" cy="1071600"/>
          </a:xfrm>
          <a:prstGeom prst="roundRect">
            <a:avLst>
              <a:gd fmla="val 11275" name="adj"/>
            </a:avLst>
          </a:prstGeom>
          <a:solidFill>
            <a:srgbClr val="FFC1D3"/>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ІНФРАСТРУКТУРА</a:t>
            </a:r>
            <a:endParaRPr b="0" i="0" sz="1400" u="none" cap="none" strike="noStrike">
              <a:solidFill>
                <a:srgbClr val="000000"/>
              </a:solidFill>
              <a:latin typeface="Montserrat"/>
              <a:ea typeface="Montserrat"/>
              <a:cs typeface="Montserrat"/>
              <a:sym typeface="Montserrat"/>
            </a:endParaRPr>
          </a:p>
        </p:txBody>
      </p:sp>
      <p:pic>
        <p:nvPicPr>
          <p:cNvPr id="946" name="Google Shape;946;p47" title="Group 270.png"/>
          <p:cNvPicPr preferRelativeResize="0"/>
          <p:nvPr/>
        </p:nvPicPr>
        <p:blipFill rotWithShape="1">
          <a:blip r:embed="rId3">
            <a:alphaModFix/>
          </a:blip>
          <a:srcRect b="0" l="0" r="0" t="0"/>
          <a:stretch/>
        </p:blipFill>
        <p:spPr>
          <a:xfrm>
            <a:off x="2146696" y="2714369"/>
            <a:ext cx="449337" cy="449337"/>
          </a:xfrm>
          <a:prstGeom prst="rect">
            <a:avLst/>
          </a:prstGeom>
          <a:noFill/>
          <a:ln>
            <a:noFill/>
          </a:ln>
        </p:spPr>
      </p:pic>
      <p:pic>
        <p:nvPicPr>
          <p:cNvPr id="947" name="Google Shape;947;p47" title="Group 270.png"/>
          <p:cNvPicPr preferRelativeResize="0"/>
          <p:nvPr/>
        </p:nvPicPr>
        <p:blipFill rotWithShape="1">
          <a:blip r:embed="rId3">
            <a:alphaModFix/>
          </a:blip>
          <a:srcRect b="0" l="0" r="0" t="0"/>
          <a:stretch/>
        </p:blipFill>
        <p:spPr>
          <a:xfrm>
            <a:off x="4337809" y="2714369"/>
            <a:ext cx="449337" cy="449337"/>
          </a:xfrm>
          <a:prstGeom prst="rect">
            <a:avLst/>
          </a:prstGeom>
          <a:noFill/>
          <a:ln>
            <a:noFill/>
          </a:ln>
        </p:spPr>
      </p:pic>
      <p:pic>
        <p:nvPicPr>
          <p:cNvPr id="948" name="Google Shape;948;p47" title="Group 270.png"/>
          <p:cNvPicPr preferRelativeResize="0"/>
          <p:nvPr/>
        </p:nvPicPr>
        <p:blipFill rotWithShape="1">
          <a:blip r:embed="rId3">
            <a:alphaModFix/>
          </a:blip>
          <a:srcRect b="0" l="0" r="0" t="0"/>
          <a:stretch/>
        </p:blipFill>
        <p:spPr>
          <a:xfrm>
            <a:off x="6521327" y="2714369"/>
            <a:ext cx="449337" cy="449337"/>
          </a:xfrm>
          <a:prstGeom prst="rect">
            <a:avLst/>
          </a:prstGeom>
          <a:noFill/>
          <a:ln>
            <a:noFill/>
          </a:ln>
        </p:spPr>
      </p:pic>
      <p:pic>
        <p:nvPicPr>
          <p:cNvPr id="949" name="Google Shape;949;p47" title="Group 269.png"/>
          <p:cNvPicPr preferRelativeResize="0"/>
          <p:nvPr/>
        </p:nvPicPr>
        <p:blipFill rotWithShape="1">
          <a:blip r:embed="rId4">
            <a:alphaModFix/>
          </a:blip>
          <a:srcRect b="0" l="0" r="0" t="0"/>
          <a:stretch/>
        </p:blipFill>
        <p:spPr>
          <a:xfrm>
            <a:off x="4291995" y="1974975"/>
            <a:ext cx="560016" cy="297881"/>
          </a:xfrm>
          <a:prstGeom prst="rect">
            <a:avLst/>
          </a:prstGeom>
          <a:noFill/>
          <a:ln>
            <a:noFill/>
          </a:ln>
        </p:spPr>
      </p:pic>
      <p:sp>
        <p:nvSpPr>
          <p:cNvPr id="950" name="Google Shape;950;p47"/>
          <p:cNvSpPr/>
          <p:nvPr/>
        </p:nvSpPr>
        <p:spPr>
          <a:xfrm>
            <a:off x="2426400" y="1000475"/>
            <a:ext cx="4291200" cy="881700"/>
          </a:xfrm>
          <a:prstGeom prst="roundRect">
            <a:avLst>
              <a:gd fmla="val 21736" name="adj"/>
            </a:avLst>
          </a:prstGeom>
          <a:solidFill>
            <a:srgbClr val="41B2FF"/>
          </a:solidFill>
          <a:ln>
            <a:noFill/>
          </a:ln>
        </p:spPr>
        <p:txBody>
          <a:bodyPr anchorCtr="0" anchor="ctr" bIns="91425" lIns="90000" spcFirstLastPara="1" rIns="91425" wrap="square" tIns="90000">
            <a:noAutofit/>
          </a:bodyPr>
          <a:lstStyle/>
          <a:p>
            <a:pPr indent="0" lvl="0" marL="0" marR="0" rtl="0" algn="ctr">
              <a:lnSpc>
                <a:spcPct val="100000"/>
              </a:lnSpc>
              <a:spcBef>
                <a:spcPts val="0"/>
              </a:spcBef>
              <a:spcAft>
                <a:spcPts val="700"/>
              </a:spcAft>
              <a:buClr>
                <a:schemeClr val="dk1"/>
              </a:buClr>
              <a:buSzPts val="1100"/>
              <a:buFont typeface="Arial"/>
              <a:buNone/>
            </a:pPr>
            <a:r>
              <a:rPr b="1" i="0" lang="uk" sz="2400" u="none" cap="none" strike="noStrike">
                <a:solidFill>
                  <a:schemeClr val="lt1"/>
                </a:solidFill>
                <a:latin typeface="Montserrat"/>
                <a:ea typeface="Montserrat"/>
                <a:cs typeface="Montserrat"/>
                <a:sym typeface="Montserrat"/>
              </a:rPr>
              <a:t>Стійке та безпечне водокористування</a:t>
            </a:r>
            <a:endParaRPr b="0" i="0" sz="2400" u="none" cap="none" strike="noStrike">
              <a:solidFill>
                <a:schemeClr val="lt1"/>
              </a:solidFill>
              <a:latin typeface="Montserrat"/>
              <a:ea typeface="Montserrat"/>
              <a:cs typeface="Montserrat"/>
              <a:sym typeface="Montserrat"/>
            </a:endParaRPr>
          </a:p>
        </p:txBody>
      </p:sp>
      <p:sp>
        <p:nvSpPr>
          <p:cNvPr id="951" name="Google Shape;951;p47"/>
          <p:cNvSpPr/>
          <p:nvPr/>
        </p:nvSpPr>
        <p:spPr>
          <a:xfrm>
            <a:off x="2448892" y="3537852"/>
            <a:ext cx="2056200" cy="1071600"/>
          </a:xfrm>
          <a:prstGeom prst="roundRect">
            <a:avLst>
              <a:gd fmla="val 11275" name="adj"/>
            </a:avLst>
          </a:prstGeom>
          <a:solidFill>
            <a:srgbClr val="FFC1D3"/>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ПЕРЕВІРЕНА ІНФОРМАЦІЯ</a:t>
            </a:r>
            <a:endParaRPr b="0" i="0" sz="1400" u="none" cap="none" strike="noStrike">
              <a:solidFill>
                <a:srgbClr val="000000"/>
              </a:solidFill>
              <a:latin typeface="Montserrat"/>
              <a:ea typeface="Montserrat"/>
              <a:cs typeface="Montserrat"/>
              <a:sym typeface="Montserrat"/>
            </a:endParaRPr>
          </a:p>
        </p:txBody>
      </p:sp>
      <p:sp>
        <p:nvSpPr>
          <p:cNvPr id="952" name="Google Shape;952;p47"/>
          <p:cNvSpPr/>
          <p:nvPr/>
        </p:nvSpPr>
        <p:spPr>
          <a:xfrm>
            <a:off x="4619429" y="3530012"/>
            <a:ext cx="2056200" cy="1071600"/>
          </a:xfrm>
          <a:prstGeom prst="roundRect">
            <a:avLst>
              <a:gd fmla="val 11275" name="adj"/>
            </a:avLst>
          </a:prstGeom>
          <a:solidFill>
            <a:srgbClr val="B1ECC8"/>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1400" u="none" cap="none" strike="noStrike">
                <a:solidFill>
                  <a:srgbClr val="000000"/>
                </a:solidFill>
                <a:latin typeface="Montserrat"/>
                <a:ea typeface="Montserrat"/>
                <a:cs typeface="Montserrat"/>
                <a:sym typeface="Montserrat"/>
              </a:rPr>
              <a:t>СПІЛЬНІ ДІЇ</a:t>
            </a:r>
            <a:endParaRPr b="1" i="0" sz="1400" u="none" cap="none" strike="noStrike">
              <a:solidFill>
                <a:srgbClr val="000000"/>
              </a:solidFill>
              <a:latin typeface="Montserrat"/>
              <a:ea typeface="Montserrat"/>
              <a:cs typeface="Montserrat"/>
              <a:sym typeface="Montserrat"/>
            </a:endParaRPr>
          </a:p>
        </p:txBody>
      </p:sp>
      <p:pic>
        <p:nvPicPr>
          <p:cNvPr id="953" name="Google Shape;953;p47" title="Group 270.png"/>
          <p:cNvPicPr preferRelativeResize="0"/>
          <p:nvPr/>
        </p:nvPicPr>
        <p:blipFill rotWithShape="1">
          <a:blip r:embed="rId3">
            <a:alphaModFix/>
          </a:blip>
          <a:srcRect b="0" l="0" r="0" t="0"/>
          <a:stretch/>
        </p:blipFill>
        <p:spPr>
          <a:xfrm>
            <a:off x="4338734" y="3878744"/>
            <a:ext cx="449337" cy="449337"/>
          </a:xfrm>
          <a:prstGeom prst="rect">
            <a:avLst/>
          </a:prstGeom>
          <a:noFill/>
          <a:ln>
            <a:noFill/>
          </a:ln>
        </p:spPr>
      </p:pic>
      <p:pic>
        <p:nvPicPr>
          <p:cNvPr id="954" name="Google Shape;954;p47"/>
          <p:cNvPicPr preferRelativeResize="0"/>
          <p:nvPr/>
        </p:nvPicPr>
        <p:blipFill rotWithShape="1">
          <a:blip r:embed="rId5">
            <a:alphaModFix/>
          </a:blip>
          <a:srcRect b="0" l="0" r="0" t="0"/>
          <a:stretch/>
        </p:blipFill>
        <p:spPr>
          <a:xfrm>
            <a:off x="6493575" y="2907011"/>
            <a:ext cx="2233975" cy="23176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pic>
        <p:nvPicPr>
          <p:cNvPr id="959" name="Google Shape;959;p48" title="Vector 34.png"/>
          <p:cNvPicPr preferRelativeResize="0"/>
          <p:nvPr/>
        </p:nvPicPr>
        <p:blipFill rotWithShape="1">
          <a:blip r:embed="rId3">
            <a:alphaModFix/>
          </a:blip>
          <a:srcRect b="50952" l="0" r="0" t="0"/>
          <a:stretch/>
        </p:blipFill>
        <p:spPr>
          <a:xfrm>
            <a:off x="0" y="4223725"/>
            <a:ext cx="9144003" cy="919775"/>
          </a:xfrm>
          <a:prstGeom prst="rect">
            <a:avLst/>
          </a:prstGeom>
          <a:noFill/>
          <a:ln>
            <a:noFill/>
          </a:ln>
        </p:spPr>
      </p:pic>
      <p:sp>
        <p:nvSpPr>
          <p:cNvPr id="960" name="Google Shape;960;p48"/>
          <p:cNvSpPr txBox="1"/>
          <p:nvPr/>
        </p:nvSpPr>
        <p:spPr>
          <a:xfrm>
            <a:off x="352025" y="307222"/>
            <a:ext cx="64920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2800" u="none" cap="none" strike="noStrike">
                <a:solidFill>
                  <a:srgbClr val="001D35"/>
                </a:solidFill>
                <a:latin typeface="Montserrat"/>
                <a:ea typeface="Montserrat"/>
                <a:cs typeface="Montserrat"/>
                <a:sym typeface="Montserrat"/>
              </a:rPr>
              <a:t>ФОРМУЛА ДІЇ</a:t>
            </a:r>
            <a:endParaRPr b="1" i="0" sz="2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2800" u="none" cap="none" strike="noStrike">
              <a:solidFill>
                <a:srgbClr val="001D35"/>
              </a:solidFill>
              <a:latin typeface="Montserrat"/>
              <a:ea typeface="Montserrat"/>
              <a:cs typeface="Montserrat"/>
              <a:sym typeface="Montserrat"/>
            </a:endParaRPr>
          </a:p>
        </p:txBody>
      </p:sp>
      <p:sp>
        <p:nvSpPr>
          <p:cNvPr id="961" name="Google Shape;961;p48"/>
          <p:cNvSpPr/>
          <p:nvPr/>
        </p:nvSpPr>
        <p:spPr>
          <a:xfrm>
            <a:off x="417225" y="1376463"/>
            <a:ext cx="2513100" cy="1167600"/>
          </a:xfrm>
          <a:prstGeom prst="roundRect">
            <a:avLst>
              <a:gd fmla="val 11275" name="adj"/>
            </a:avLst>
          </a:prstGeom>
          <a:solidFill>
            <a:srgbClr val="DBEDFF"/>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2300" u="none" cap="none" strike="noStrike">
                <a:solidFill>
                  <a:srgbClr val="000000"/>
                </a:solidFill>
                <a:latin typeface="Montserrat"/>
                <a:ea typeface="Montserrat"/>
                <a:cs typeface="Montserrat"/>
                <a:sym typeface="Montserrat"/>
              </a:rPr>
              <a:t>Перевір</a:t>
            </a:r>
            <a:endParaRPr b="1" i="0" sz="2300" u="none" cap="none" strike="noStrike">
              <a:solidFill>
                <a:srgbClr val="000000"/>
              </a:solidFill>
              <a:latin typeface="Montserrat"/>
              <a:ea typeface="Montserrat"/>
              <a:cs typeface="Montserrat"/>
              <a:sym typeface="Montserrat"/>
            </a:endParaRPr>
          </a:p>
        </p:txBody>
      </p:sp>
      <p:sp>
        <p:nvSpPr>
          <p:cNvPr id="962" name="Google Shape;962;p48"/>
          <p:cNvSpPr/>
          <p:nvPr/>
        </p:nvSpPr>
        <p:spPr>
          <a:xfrm>
            <a:off x="2393494" y="2712635"/>
            <a:ext cx="2513100" cy="1167600"/>
          </a:xfrm>
          <a:prstGeom prst="roundRect">
            <a:avLst>
              <a:gd fmla="val 11275" name="adj"/>
            </a:avLst>
          </a:prstGeom>
          <a:solidFill>
            <a:srgbClr val="B1ECC8"/>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2300" u="none" cap="none" strike="noStrike">
                <a:solidFill>
                  <a:srgbClr val="000000"/>
                </a:solidFill>
                <a:latin typeface="Montserrat"/>
                <a:ea typeface="Montserrat"/>
                <a:cs typeface="Montserrat"/>
                <a:sym typeface="Montserrat"/>
              </a:rPr>
              <a:t>Використовуй розумно</a:t>
            </a:r>
            <a:endParaRPr b="1" i="0" sz="2300" u="none" cap="none" strike="noStrike">
              <a:solidFill>
                <a:srgbClr val="000000"/>
              </a:solidFill>
              <a:latin typeface="Montserrat"/>
              <a:ea typeface="Montserrat"/>
              <a:cs typeface="Montserrat"/>
              <a:sym typeface="Montserrat"/>
            </a:endParaRPr>
          </a:p>
        </p:txBody>
      </p:sp>
      <p:sp>
        <p:nvSpPr>
          <p:cNvPr id="963" name="Google Shape;963;p48"/>
          <p:cNvSpPr/>
          <p:nvPr/>
        </p:nvSpPr>
        <p:spPr>
          <a:xfrm>
            <a:off x="4274897" y="1372191"/>
            <a:ext cx="2513100" cy="1167600"/>
          </a:xfrm>
          <a:prstGeom prst="roundRect">
            <a:avLst>
              <a:gd fmla="val 11275" name="adj"/>
            </a:avLst>
          </a:prstGeom>
          <a:solidFill>
            <a:srgbClr val="ECD4FF"/>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2300" u="none" cap="none" strike="noStrike">
                <a:solidFill>
                  <a:srgbClr val="000000"/>
                </a:solidFill>
                <a:latin typeface="Montserrat"/>
                <a:ea typeface="Montserrat"/>
                <a:cs typeface="Montserrat"/>
                <a:sym typeface="Montserrat"/>
              </a:rPr>
              <a:t>Запропонуй рішення</a:t>
            </a:r>
            <a:endParaRPr b="1" i="0" sz="2300" u="none" cap="none" strike="noStrike">
              <a:solidFill>
                <a:srgbClr val="000000"/>
              </a:solidFill>
              <a:latin typeface="Montserrat"/>
              <a:ea typeface="Montserrat"/>
              <a:cs typeface="Montserrat"/>
              <a:sym typeface="Montserrat"/>
            </a:endParaRPr>
          </a:p>
        </p:txBody>
      </p:sp>
      <p:sp>
        <p:nvSpPr>
          <p:cNvPr id="964" name="Google Shape;964;p48"/>
          <p:cNvSpPr/>
          <p:nvPr/>
        </p:nvSpPr>
        <p:spPr>
          <a:xfrm>
            <a:off x="6213673" y="2708363"/>
            <a:ext cx="2513100" cy="1167600"/>
          </a:xfrm>
          <a:prstGeom prst="roundRect">
            <a:avLst>
              <a:gd fmla="val 11275" name="adj"/>
            </a:avLst>
          </a:prstGeom>
          <a:solidFill>
            <a:srgbClr val="FFC1D3"/>
          </a:solidFill>
          <a:ln>
            <a:noFill/>
          </a:ln>
        </p:spPr>
        <p:txBody>
          <a:bodyPr anchorCtr="0" anchor="ctr" bIns="91425" lIns="91425" spcFirstLastPara="1" rIns="54000"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uk" sz="2300" u="none" cap="none" strike="noStrike">
                <a:solidFill>
                  <a:srgbClr val="000000"/>
                </a:solidFill>
                <a:latin typeface="Montserrat"/>
                <a:ea typeface="Montserrat"/>
                <a:cs typeface="Montserrat"/>
                <a:sym typeface="Montserrat"/>
              </a:rPr>
              <a:t>Залучи інших</a:t>
            </a:r>
            <a:endParaRPr b="1" i="0" sz="2300" u="none" cap="none" strike="noStrike">
              <a:solidFill>
                <a:srgbClr val="000000"/>
              </a:solidFill>
              <a:latin typeface="Montserrat"/>
              <a:ea typeface="Montserrat"/>
              <a:cs typeface="Montserrat"/>
              <a:sym typeface="Montserrat"/>
            </a:endParaRPr>
          </a:p>
        </p:txBody>
      </p:sp>
      <p:cxnSp>
        <p:nvCxnSpPr>
          <p:cNvPr id="965" name="Google Shape;965;p48"/>
          <p:cNvCxnSpPr>
            <a:stCxn id="961" idx="2"/>
            <a:endCxn id="962" idx="1"/>
          </p:cNvCxnSpPr>
          <p:nvPr/>
        </p:nvCxnSpPr>
        <p:spPr>
          <a:xfrm flipH="1" rot="-5400000">
            <a:off x="1657425" y="2560413"/>
            <a:ext cx="752400" cy="719700"/>
          </a:xfrm>
          <a:prstGeom prst="curvedConnector2">
            <a:avLst/>
          </a:prstGeom>
          <a:noFill/>
          <a:ln cap="flat" cmpd="sng" w="38100">
            <a:solidFill>
              <a:srgbClr val="0B264A"/>
            </a:solidFill>
            <a:prstDash val="solid"/>
            <a:round/>
            <a:headEnd len="sm" w="sm" type="none"/>
            <a:tailEnd len="med" w="med" type="triangle"/>
          </a:ln>
        </p:spPr>
      </p:cxnSp>
      <p:cxnSp>
        <p:nvCxnSpPr>
          <p:cNvPr id="966" name="Google Shape;966;p48"/>
          <p:cNvCxnSpPr>
            <a:stCxn id="962" idx="0"/>
            <a:endCxn id="963" idx="1"/>
          </p:cNvCxnSpPr>
          <p:nvPr/>
        </p:nvCxnSpPr>
        <p:spPr>
          <a:xfrm rot="-5400000">
            <a:off x="3584194" y="2021885"/>
            <a:ext cx="756600" cy="624900"/>
          </a:xfrm>
          <a:prstGeom prst="curvedConnector2">
            <a:avLst/>
          </a:prstGeom>
          <a:noFill/>
          <a:ln cap="flat" cmpd="sng" w="38100">
            <a:solidFill>
              <a:srgbClr val="0B264A"/>
            </a:solidFill>
            <a:prstDash val="solid"/>
            <a:round/>
            <a:headEnd len="sm" w="sm" type="none"/>
            <a:tailEnd len="med" w="med" type="triangle"/>
          </a:ln>
        </p:spPr>
      </p:cxnSp>
      <p:cxnSp>
        <p:nvCxnSpPr>
          <p:cNvPr id="967" name="Google Shape;967;p48"/>
          <p:cNvCxnSpPr>
            <a:stCxn id="963" idx="3"/>
            <a:endCxn id="964" idx="0"/>
          </p:cNvCxnSpPr>
          <p:nvPr/>
        </p:nvCxnSpPr>
        <p:spPr>
          <a:xfrm>
            <a:off x="6787997" y="1955991"/>
            <a:ext cx="682200" cy="752400"/>
          </a:xfrm>
          <a:prstGeom prst="curvedConnector2">
            <a:avLst/>
          </a:prstGeom>
          <a:noFill/>
          <a:ln cap="flat" cmpd="sng" w="38100">
            <a:solidFill>
              <a:srgbClr val="0B264A"/>
            </a:solidFill>
            <a:prstDash val="solid"/>
            <a:round/>
            <a:headEnd len="sm" w="sm" type="none"/>
            <a:tailEnd len="med" w="med" type="triangle"/>
          </a:ln>
        </p:spPr>
      </p:cxnSp>
      <p:pic>
        <p:nvPicPr>
          <p:cNvPr id="968" name="Google Shape;968;p48"/>
          <p:cNvPicPr preferRelativeResize="0"/>
          <p:nvPr/>
        </p:nvPicPr>
        <p:blipFill rotWithShape="1">
          <a:blip r:embed="rId4">
            <a:alphaModFix/>
          </a:blip>
          <a:srcRect b="0" l="0" r="0" t="0"/>
          <a:stretch/>
        </p:blipFill>
        <p:spPr>
          <a:xfrm rot="6718158">
            <a:off x="7417139" y="650315"/>
            <a:ext cx="1213247" cy="1228118"/>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49"/>
          <p:cNvSpPr txBox="1"/>
          <p:nvPr/>
        </p:nvSpPr>
        <p:spPr>
          <a:xfrm>
            <a:off x="352025" y="298002"/>
            <a:ext cx="78876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3000" u="none" cap="none" strike="noStrike">
                <a:solidFill>
                  <a:srgbClr val="001D35"/>
                </a:solidFill>
                <a:latin typeface="Montserrat"/>
                <a:ea typeface="Montserrat"/>
                <a:cs typeface="Montserrat"/>
                <a:sym typeface="Montserrat"/>
              </a:rPr>
              <a:t>ЛАБОРАТОРІЯ ВОДИ</a:t>
            </a:r>
            <a:endParaRPr b="1" i="0" sz="30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1" i="0" sz="3000" u="none" cap="none" strike="noStrike">
              <a:solidFill>
                <a:srgbClr val="001D35"/>
              </a:solidFill>
              <a:latin typeface="Montserrat"/>
              <a:ea typeface="Montserrat"/>
              <a:cs typeface="Montserrat"/>
              <a:sym typeface="Montserrat"/>
            </a:endParaRPr>
          </a:p>
        </p:txBody>
      </p:sp>
      <p:sp>
        <p:nvSpPr>
          <p:cNvPr id="974" name="Google Shape;974;p49"/>
          <p:cNvSpPr/>
          <p:nvPr/>
        </p:nvSpPr>
        <p:spPr>
          <a:xfrm>
            <a:off x="350550" y="791891"/>
            <a:ext cx="8442900" cy="700500"/>
          </a:xfrm>
          <a:prstGeom prst="roundRect">
            <a:avLst>
              <a:gd fmla="val 21736" name="adj"/>
            </a:avLst>
          </a:prstGeom>
          <a:solidFill>
            <a:srgbClr val="47C5F1"/>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700"/>
              </a:spcAft>
              <a:buClr>
                <a:schemeClr val="dk1"/>
              </a:buClr>
              <a:buSzPts val="1100"/>
              <a:buFont typeface="Arial"/>
              <a:buNone/>
            </a:pPr>
            <a:r>
              <a:rPr b="1" i="0" lang="uk" sz="1600" u="none" cap="none" strike="noStrike">
                <a:solidFill>
                  <a:schemeClr val="lt1"/>
                </a:solidFill>
                <a:latin typeface="Montserrat"/>
                <a:ea typeface="Montserrat"/>
                <a:cs typeface="Montserrat"/>
                <a:sym typeface="Montserrat"/>
              </a:rPr>
              <a:t>Мета:</a:t>
            </a:r>
            <a:r>
              <a:rPr b="0" i="0" lang="uk" sz="1600" u="none" cap="none" strike="noStrike">
                <a:solidFill>
                  <a:schemeClr val="lt1"/>
                </a:solidFill>
                <a:latin typeface="Montserrat"/>
                <a:ea typeface="Montserrat"/>
                <a:cs typeface="Montserrat"/>
                <a:sym typeface="Montserrat"/>
              </a:rPr>
              <a:t> </a:t>
            </a:r>
            <a:r>
              <a:rPr b="0" i="0" lang="uk" sz="1600" u="none" cap="none" strike="noStrike">
                <a:solidFill>
                  <a:schemeClr val="lt1"/>
                </a:solidFill>
                <a:latin typeface="Montserrat Medium"/>
                <a:ea typeface="Montserrat Medium"/>
                <a:cs typeface="Montserrat Medium"/>
                <a:sym typeface="Montserrat Medium"/>
              </a:rPr>
              <a:t>дослідити, яка вода вдома є безпечнішою, і зрозуміти, що зовнішній вигляд та прозорість води ≠ її якість.</a:t>
            </a:r>
            <a:endParaRPr b="0" i="0" sz="1600" u="none" cap="none" strike="noStrike">
              <a:solidFill>
                <a:schemeClr val="lt1"/>
              </a:solidFill>
              <a:latin typeface="Montserrat Medium"/>
              <a:ea typeface="Montserrat Medium"/>
              <a:cs typeface="Montserrat Medium"/>
              <a:sym typeface="Montserrat Medium"/>
            </a:endParaRPr>
          </a:p>
        </p:txBody>
      </p:sp>
      <p:sp>
        <p:nvSpPr>
          <p:cNvPr id="975" name="Google Shape;975;p49"/>
          <p:cNvSpPr/>
          <p:nvPr/>
        </p:nvSpPr>
        <p:spPr>
          <a:xfrm>
            <a:off x="348150" y="1646450"/>
            <a:ext cx="4677900" cy="1806900"/>
          </a:xfrm>
          <a:prstGeom prst="roundRect">
            <a:avLst>
              <a:gd fmla="val 15538" name="adj"/>
            </a:avLst>
          </a:prstGeom>
          <a:solidFill>
            <a:srgbClr val="DBEDFF"/>
          </a:solidFill>
          <a:ln>
            <a:noFill/>
          </a:ln>
        </p:spPr>
        <p:txBody>
          <a:bodyPr anchorCtr="0" anchor="t" bIns="91425" lIns="90000" spcFirstLastPara="1" rIns="91425" wrap="square" tIns="90000">
            <a:noAutofit/>
          </a:bodyPr>
          <a:lstStyle/>
          <a:p>
            <a:pPr indent="0" lvl="0" marL="0" marR="0" rtl="0" algn="l">
              <a:lnSpc>
                <a:spcPct val="115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Завдання</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500" u="none" cap="none" strike="noStrike">
                <a:solidFill>
                  <a:schemeClr val="dk1"/>
                </a:solidFill>
                <a:latin typeface="Montserrat"/>
                <a:ea typeface="Montserrat"/>
                <a:cs typeface="Montserrat"/>
                <a:sym typeface="Montserrat"/>
              </a:rPr>
              <a:t>Разом із родиною дослідіть 2–3 види води:</a:t>
            </a:r>
            <a:endParaRPr b="0" i="0" sz="1500" u="none" cap="none" strike="noStrike">
              <a:solidFill>
                <a:schemeClr val="dk1"/>
              </a:solidFill>
              <a:latin typeface="Montserrat"/>
              <a:ea typeface="Montserrat"/>
              <a:cs typeface="Montserrat"/>
              <a:sym typeface="Montserrat"/>
            </a:endParaRPr>
          </a:p>
          <a:p>
            <a:pPr indent="-18525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вода з-під крана</a:t>
            </a:r>
            <a:endParaRPr b="0" i="0" sz="1500" u="none" cap="none" strike="noStrike">
              <a:solidFill>
                <a:schemeClr val="dk1"/>
              </a:solidFill>
              <a:latin typeface="Montserrat"/>
              <a:ea typeface="Montserrat"/>
              <a:cs typeface="Montserrat"/>
              <a:sym typeface="Montserrat"/>
            </a:endParaRPr>
          </a:p>
          <a:p>
            <a:pPr indent="-18525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кип’ячена вода</a:t>
            </a:r>
            <a:endParaRPr b="0" i="0" sz="1500" u="none" cap="none" strike="noStrike">
              <a:solidFill>
                <a:schemeClr val="dk1"/>
              </a:solidFill>
              <a:latin typeface="Montserrat"/>
              <a:ea typeface="Montserrat"/>
              <a:cs typeface="Montserrat"/>
              <a:sym typeface="Montserrat"/>
            </a:endParaRPr>
          </a:p>
          <a:p>
            <a:pPr indent="-18525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фільтрована вода</a:t>
            </a:r>
            <a:endParaRPr b="0" i="0" sz="1500" u="none" cap="none" strike="noStrike">
              <a:solidFill>
                <a:schemeClr val="dk1"/>
              </a:solidFill>
              <a:latin typeface="Montserrat"/>
              <a:ea typeface="Montserrat"/>
              <a:cs typeface="Montserrat"/>
              <a:sym typeface="Montserrat"/>
            </a:endParaRPr>
          </a:p>
          <a:p>
            <a:pPr indent="-18525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бутельована вода (за можливості)</a:t>
            </a:r>
            <a:endParaRPr b="0" i="0" sz="1500" u="none" cap="none" strike="noStrike">
              <a:solidFill>
                <a:schemeClr val="dk1"/>
              </a:solidFill>
              <a:latin typeface="Montserrat"/>
              <a:ea typeface="Montserrat"/>
              <a:cs typeface="Montserrat"/>
              <a:sym typeface="Montserrat"/>
            </a:endParaRPr>
          </a:p>
          <a:p>
            <a:pPr indent="-90000" lvl="0" marL="269999" marR="0" rtl="0" algn="l">
              <a:lnSpc>
                <a:spcPct val="100000"/>
              </a:lnSpc>
              <a:spcBef>
                <a:spcPts val="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500" u="none" cap="none" strike="noStrike">
              <a:solidFill>
                <a:schemeClr val="dk1"/>
              </a:solidFill>
              <a:latin typeface="Montserrat"/>
              <a:ea typeface="Montserrat"/>
              <a:cs typeface="Montserrat"/>
              <a:sym typeface="Montserrat"/>
            </a:endParaRPr>
          </a:p>
        </p:txBody>
      </p:sp>
      <p:sp>
        <p:nvSpPr>
          <p:cNvPr id="976" name="Google Shape;976;p49"/>
          <p:cNvSpPr/>
          <p:nvPr/>
        </p:nvSpPr>
        <p:spPr>
          <a:xfrm>
            <a:off x="5117400" y="1646450"/>
            <a:ext cx="3750600" cy="1806900"/>
          </a:xfrm>
          <a:prstGeom prst="roundRect">
            <a:avLst>
              <a:gd fmla="val 15538" name="adj"/>
            </a:avLst>
          </a:prstGeom>
          <a:solidFill>
            <a:srgbClr val="DBEDFF">
              <a:alpha val="47451"/>
            </a:srgbClr>
          </a:solidFill>
          <a:ln>
            <a:noFill/>
          </a:ln>
        </p:spPr>
        <p:txBody>
          <a:bodyPr anchorCtr="0" anchor="t" bIns="91425" lIns="90000" spcFirstLastPara="1" rIns="91425" wrap="square" tIns="90000">
            <a:noAutofit/>
          </a:bodyPr>
          <a:lstStyle/>
          <a:p>
            <a:pPr indent="0" lvl="0" marL="0" marR="0" rtl="0" algn="l">
              <a:lnSpc>
                <a:spcPct val="100000"/>
              </a:lnSpc>
              <a:spcBef>
                <a:spcPts val="0"/>
              </a:spcBef>
              <a:spcAft>
                <a:spcPts val="0"/>
              </a:spcAft>
              <a:buClr>
                <a:schemeClr val="dk1"/>
              </a:buClr>
              <a:buSzPts val="1100"/>
              <a:buFont typeface="Arial"/>
              <a:buNone/>
            </a:pPr>
            <a:r>
              <a:rPr b="1" i="0" lang="uk" sz="1500" u="none" cap="none" strike="noStrike">
                <a:solidFill>
                  <a:schemeClr val="dk1"/>
                </a:solidFill>
                <a:latin typeface="Montserrat"/>
                <a:ea typeface="Montserrat"/>
                <a:cs typeface="Montserrat"/>
                <a:sym typeface="Montserrat"/>
              </a:rPr>
              <a:t>Що потрібно?</a:t>
            </a:r>
            <a:endParaRPr b="1" i="0" sz="1500" u="none" cap="none" strike="noStrike">
              <a:solidFill>
                <a:schemeClr val="dk1"/>
              </a:solidFill>
              <a:latin typeface="Montserrat"/>
              <a:ea typeface="Montserrat"/>
              <a:cs typeface="Montserrat"/>
              <a:sym typeface="Montserrat"/>
            </a:endParaRPr>
          </a:p>
          <a:p>
            <a:pPr indent="-19050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2–3 прозорі склянки</a:t>
            </a:r>
            <a:endParaRPr b="0" i="0" sz="1500" u="none" cap="none" strike="noStrike">
              <a:solidFill>
                <a:schemeClr val="dk1"/>
              </a:solidFill>
              <a:latin typeface="Montserrat"/>
              <a:ea typeface="Montserrat"/>
              <a:cs typeface="Montserrat"/>
              <a:sym typeface="Montserrat"/>
            </a:endParaRPr>
          </a:p>
          <a:p>
            <a:pPr indent="-19050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Різні зразки води</a:t>
            </a:r>
            <a:endParaRPr b="0" i="0" sz="1500" u="none" cap="none" strike="noStrike">
              <a:solidFill>
                <a:schemeClr val="dk1"/>
              </a:solidFill>
              <a:latin typeface="Montserrat"/>
              <a:ea typeface="Montserrat"/>
              <a:cs typeface="Montserrat"/>
              <a:sym typeface="Montserrat"/>
            </a:endParaRPr>
          </a:p>
          <a:p>
            <a:pPr indent="-19050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Аркуш паперу або зошит</a:t>
            </a:r>
            <a:endParaRPr b="0" i="0" sz="1500" u="none" cap="none" strike="noStrike">
              <a:solidFill>
                <a:schemeClr val="dk1"/>
              </a:solidFill>
              <a:latin typeface="Montserrat"/>
              <a:ea typeface="Montserrat"/>
              <a:cs typeface="Montserrat"/>
              <a:sym typeface="Montserrat"/>
            </a:endParaRPr>
          </a:p>
          <a:p>
            <a:pPr indent="-190500" lvl="0" marL="269999" marR="0" rtl="0" algn="l">
              <a:lnSpc>
                <a:spcPct val="100000"/>
              </a:lnSpc>
              <a:spcBef>
                <a:spcPts val="0"/>
              </a:spcBef>
              <a:spcAft>
                <a:spcPts val="0"/>
              </a:spcAft>
              <a:buClr>
                <a:schemeClr val="dk1"/>
              </a:buClr>
              <a:buSzPts val="1500"/>
              <a:buFont typeface="Montserrat"/>
              <a:buChar char="●"/>
            </a:pPr>
            <a:r>
              <a:rPr b="0" i="0" lang="uk" sz="1500" u="none" cap="none" strike="noStrike">
                <a:solidFill>
                  <a:schemeClr val="dk1"/>
                </a:solidFill>
                <a:latin typeface="Montserrat"/>
                <a:ea typeface="Montserrat"/>
                <a:cs typeface="Montserrat"/>
                <a:sym typeface="Montserrat"/>
              </a:rPr>
              <a:t>Ліхтарик (за бажанням)</a:t>
            </a:r>
            <a:endParaRPr b="0"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5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500" u="none" cap="none" strike="noStrike">
              <a:solidFill>
                <a:schemeClr val="dk1"/>
              </a:solidFill>
              <a:latin typeface="Montserrat"/>
              <a:ea typeface="Montserrat"/>
              <a:cs typeface="Montserrat"/>
              <a:sym typeface="Montserrat"/>
            </a:endParaRPr>
          </a:p>
        </p:txBody>
      </p:sp>
      <p:pic>
        <p:nvPicPr>
          <p:cNvPr id="977" name="Google Shape;977;p49" title="Group 245.png"/>
          <p:cNvPicPr preferRelativeResize="0"/>
          <p:nvPr/>
        </p:nvPicPr>
        <p:blipFill rotWithShape="1">
          <a:blip r:embed="rId3">
            <a:alphaModFix/>
          </a:blip>
          <a:srcRect b="0" l="0" r="0" t="0"/>
          <a:stretch/>
        </p:blipFill>
        <p:spPr>
          <a:xfrm>
            <a:off x="4717275" y="3147160"/>
            <a:ext cx="1498299" cy="1922226"/>
          </a:xfrm>
          <a:prstGeom prst="rect">
            <a:avLst/>
          </a:prstGeom>
          <a:noFill/>
          <a:ln>
            <a:noFill/>
          </a:ln>
        </p:spPr>
      </p:pic>
      <p:sp>
        <p:nvSpPr>
          <p:cNvPr id="978" name="Google Shape;978;p49"/>
          <p:cNvSpPr/>
          <p:nvPr/>
        </p:nvSpPr>
        <p:spPr>
          <a:xfrm>
            <a:off x="4604975" y="4338085"/>
            <a:ext cx="1722900" cy="400200"/>
          </a:xfrm>
          <a:prstGeom prst="roundRect">
            <a:avLst>
              <a:gd fmla="val 21736" name="adj"/>
            </a:avLst>
          </a:prstGeom>
          <a:solidFill>
            <a:srgbClr val="52D893"/>
          </a:solidFill>
          <a:ln>
            <a:noFill/>
          </a:ln>
        </p:spPr>
        <p:txBody>
          <a:bodyPr anchorCtr="0" anchor="ctr" bIns="91425" lIns="90000" spcFirstLastPara="1" rIns="91425" wrap="square" tIns="90000">
            <a:noAutofit/>
          </a:bodyPr>
          <a:lstStyle/>
          <a:p>
            <a:pPr indent="0" lvl="0" marL="0" marR="0" rtl="0" algn="ctr">
              <a:lnSpc>
                <a:spcPct val="100000"/>
              </a:lnSpc>
              <a:spcBef>
                <a:spcPts val="0"/>
              </a:spcBef>
              <a:spcAft>
                <a:spcPts val="7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Фільтрована вода</a:t>
            </a:r>
            <a:endParaRPr b="1" i="0" sz="1200" u="none" cap="none" strike="noStrike">
              <a:solidFill>
                <a:schemeClr val="lt1"/>
              </a:solidFill>
              <a:latin typeface="Montserrat"/>
              <a:ea typeface="Montserrat"/>
              <a:cs typeface="Montserrat"/>
              <a:sym typeface="Montserrat"/>
            </a:endParaRPr>
          </a:p>
        </p:txBody>
      </p:sp>
      <p:pic>
        <p:nvPicPr>
          <p:cNvPr id="979" name="Google Shape;979;p49" title="Group 245.png"/>
          <p:cNvPicPr preferRelativeResize="0"/>
          <p:nvPr/>
        </p:nvPicPr>
        <p:blipFill rotWithShape="1">
          <a:blip r:embed="rId3">
            <a:alphaModFix/>
          </a:blip>
          <a:srcRect b="0" l="0" r="0" t="0"/>
          <a:stretch/>
        </p:blipFill>
        <p:spPr>
          <a:xfrm>
            <a:off x="6552867" y="3147160"/>
            <a:ext cx="1498299" cy="1922226"/>
          </a:xfrm>
          <a:prstGeom prst="rect">
            <a:avLst/>
          </a:prstGeom>
          <a:noFill/>
          <a:ln>
            <a:noFill/>
          </a:ln>
        </p:spPr>
      </p:pic>
      <p:sp>
        <p:nvSpPr>
          <p:cNvPr id="980" name="Google Shape;980;p49"/>
          <p:cNvSpPr/>
          <p:nvPr/>
        </p:nvSpPr>
        <p:spPr>
          <a:xfrm>
            <a:off x="6388375" y="4338085"/>
            <a:ext cx="1851300" cy="400200"/>
          </a:xfrm>
          <a:prstGeom prst="roundRect">
            <a:avLst>
              <a:gd fmla="val 21736" name="adj"/>
            </a:avLst>
          </a:prstGeom>
          <a:solidFill>
            <a:srgbClr val="EA4E6A"/>
          </a:solidFill>
          <a:ln>
            <a:noFill/>
          </a:ln>
        </p:spPr>
        <p:txBody>
          <a:bodyPr anchorCtr="0" anchor="ctr" bIns="91425" lIns="90000" spcFirstLastPara="1" rIns="91425" wrap="square" tIns="90000">
            <a:noAutofit/>
          </a:bodyPr>
          <a:lstStyle/>
          <a:p>
            <a:pPr indent="0" lvl="0" marL="0" marR="0" rtl="0" algn="ctr">
              <a:lnSpc>
                <a:spcPct val="100000"/>
              </a:lnSpc>
              <a:spcBef>
                <a:spcPts val="0"/>
              </a:spcBef>
              <a:spcAft>
                <a:spcPts val="7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Бутельована вода</a:t>
            </a:r>
            <a:endParaRPr b="1" i="0" sz="1200" u="none" cap="none" strike="noStrike">
              <a:solidFill>
                <a:schemeClr val="lt1"/>
              </a:solidFill>
              <a:latin typeface="Montserrat"/>
              <a:ea typeface="Montserrat"/>
              <a:cs typeface="Montserrat"/>
              <a:sym typeface="Montserrat"/>
            </a:endParaRPr>
          </a:p>
        </p:txBody>
      </p:sp>
      <p:pic>
        <p:nvPicPr>
          <p:cNvPr id="981" name="Google Shape;981;p49" title="Group 245.png"/>
          <p:cNvPicPr preferRelativeResize="0"/>
          <p:nvPr/>
        </p:nvPicPr>
        <p:blipFill rotWithShape="1">
          <a:blip r:embed="rId3">
            <a:alphaModFix/>
          </a:blip>
          <a:srcRect b="0" l="0" r="0" t="0"/>
          <a:stretch/>
        </p:blipFill>
        <p:spPr>
          <a:xfrm>
            <a:off x="1016614" y="3156023"/>
            <a:ext cx="1498299" cy="1922226"/>
          </a:xfrm>
          <a:prstGeom prst="rect">
            <a:avLst/>
          </a:prstGeom>
          <a:noFill/>
          <a:ln>
            <a:noFill/>
          </a:ln>
        </p:spPr>
      </p:pic>
      <p:sp>
        <p:nvSpPr>
          <p:cNvPr id="982" name="Google Shape;982;p49"/>
          <p:cNvSpPr/>
          <p:nvPr/>
        </p:nvSpPr>
        <p:spPr>
          <a:xfrm>
            <a:off x="904314" y="4346948"/>
            <a:ext cx="1722900" cy="400200"/>
          </a:xfrm>
          <a:prstGeom prst="roundRect">
            <a:avLst>
              <a:gd fmla="val 21736" name="adj"/>
            </a:avLst>
          </a:prstGeom>
          <a:solidFill>
            <a:srgbClr val="47C5F1"/>
          </a:solidFill>
          <a:ln>
            <a:noFill/>
          </a:ln>
        </p:spPr>
        <p:txBody>
          <a:bodyPr anchorCtr="0" anchor="ctr" bIns="91425" lIns="90000" spcFirstLastPara="1" rIns="91425" wrap="square" tIns="90000">
            <a:noAutofit/>
          </a:bodyPr>
          <a:lstStyle/>
          <a:p>
            <a:pPr indent="0" lvl="0" marL="0" marR="0" rtl="0" algn="ctr">
              <a:lnSpc>
                <a:spcPct val="100000"/>
              </a:lnSpc>
              <a:spcBef>
                <a:spcPts val="0"/>
              </a:spcBef>
              <a:spcAft>
                <a:spcPts val="700"/>
              </a:spcAft>
              <a:buClr>
                <a:schemeClr val="dk1"/>
              </a:buClr>
              <a:buSzPts val="1100"/>
              <a:buFont typeface="Arial"/>
              <a:buNone/>
            </a:pPr>
            <a:r>
              <a:rPr b="1" i="0" lang="uk" sz="1200" u="none" cap="none" strike="noStrike">
                <a:solidFill>
                  <a:schemeClr val="lt1"/>
                </a:solidFill>
                <a:latin typeface="Montserrat"/>
                <a:ea typeface="Montserrat"/>
                <a:cs typeface="Montserrat"/>
                <a:sym typeface="Montserrat"/>
              </a:rPr>
              <a:t>Вода з-під крана</a:t>
            </a:r>
            <a:endParaRPr b="1" i="0" sz="1200" u="none" cap="none" strike="noStrike">
              <a:solidFill>
                <a:schemeClr val="lt1"/>
              </a:solidFill>
              <a:latin typeface="Montserrat"/>
              <a:ea typeface="Montserrat"/>
              <a:cs typeface="Montserrat"/>
              <a:sym typeface="Montserrat"/>
            </a:endParaRPr>
          </a:p>
        </p:txBody>
      </p:sp>
      <p:pic>
        <p:nvPicPr>
          <p:cNvPr id="983" name="Google Shape;983;p49" title="Group 245.png"/>
          <p:cNvPicPr preferRelativeResize="0"/>
          <p:nvPr/>
        </p:nvPicPr>
        <p:blipFill rotWithShape="1">
          <a:blip r:embed="rId3">
            <a:alphaModFix/>
          </a:blip>
          <a:srcRect b="0" l="0" r="0" t="0"/>
          <a:stretch/>
        </p:blipFill>
        <p:spPr>
          <a:xfrm>
            <a:off x="2852206" y="3156023"/>
            <a:ext cx="1498299" cy="1922226"/>
          </a:xfrm>
          <a:prstGeom prst="rect">
            <a:avLst/>
          </a:prstGeom>
          <a:noFill/>
          <a:ln>
            <a:noFill/>
          </a:ln>
        </p:spPr>
      </p:pic>
      <p:sp>
        <p:nvSpPr>
          <p:cNvPr id="984" name="Google Shape;984;p49"/>
          <p:cNvSpPr/>
          <p:nvPr/>
        </p:nvSpPr>
        <p:spPr>
          <a:xfrm>
            <a:off x="2687714" y="4346948"/>
            <a:ext cx="1851300" cy="400200"/>
          </a:xfrm>
          <a:prstGeom prst="roundRect">
            <a:avLst>
              <a:gd fmla="val 21736" name="adj"/>
            </a:avLst>
          </a:prstGeom>
          <a:solidFill>
            <a:srgbClr val="FBBD04"/>
          </a:solidFill>
          <a:ln>
            <a:noFill/>
          </a:ln>
        </p:spPr>
        <p:txBody>
          <a:bodyPr anchorCtr="0" anchor="ctr" bIns="91425" lIns="90000" spcFirstLastPara="1" rIns="91425" wrap="square" tIns="90000">
            <a:noAutofit/>
          </a:bodyPr>
          <a:lstStyle/>
          <a:p>
            <a:pPr indent="0" lvl="0" marL="0" marR="0" rtl="0" algn="ctr">
              <a:lnSpc>
                <a:spcPct val="100000"/>
              </a:lnSpc>
              <a:spcBef>
                <a:spcPts val="0"/>
              </a:spcBef>
              <a:spcAft>
                <a:spcPts val="700"/>
              </a:spcAft>
              <a:buClr>
                <a:schemeClr val="dk1"/>
              </a:buClr>
              <a:buSzPts val="1100"/>
              <a:buFont typeface="Arial"/>
              <a:buNone/>
            </a:pPr>
            <a:r>
              <a:rPr b="1" i="0" lang="uk" sz="1200" u="none" cap="none" strike="noStrike">
                <a:solidFill>
                  <a:srgbClr val="001D35"/>
                </a:solidFill>
                <a:latin typeface="Montserrat"/>
                <a:ea typeface="Montserrat"/>
                <a:cs typeface="Montserrat"/>
                <a:sym typeface="Montserrat"/>
              </a:rPr>
              <a:t>Кип’ячена вода</a:t>
            </a:r>
            <a:endParaRPr b="1" i="0" sz="1200" u="none" cap="none" strike="noStrike">
              <a:solidFill>
                <a:srgbClr val="001D35"/>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119" name="Shape 119"/>
        <p:cNvGrpSpPr/>
        <p:nvPr/>
      </p:nvGrpSpPr>
      <p:grpSpPr>
        <a:xfrm>
          <a:off x="0" y="0"/>
          <a:ext cx="0" cy="0"/>
          <a:chOff x="0" y="0"/>
          <a:chExt cx="0" cy="0"/>
        </a:xfrm>
      </p:grpSpPr>
      <p:sp>
        <p:nvSpPr>
          <p:cNvPr id="120" name="Google Shape;120;p5"/>
          <p:cNvSpPr/>
          <p:nvPr/>
        </p:nvSpPr>
        <p:spPr>
          <a:xfrm>
            <a:off x="285525" y="1938600"/>
            <a:ext cx="5136900" cy="2717400"/>
          </a:xfrm>
          <a:prstGeom prst="roundRect">
            <a:avLst>
              <a:gd fmla="val 8569" name="adj"/>
            </a:avLst>
          </a:prstGeom>
          <a:solidFill>
            <a:srgbClr val="FFFFFF">
              <a:alpha val="54902"/>
            </a:srgbClr>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000" u="none" cap="none" strike="noStrike">
              <a:solidFill>
                <a:srgbClr val="000000"/>
              </a:solidFill>
              <a:latin typeface="Montserrat"/>
              <a:ea typeface="Montserrat"/>
              <a:cs typeface="Montserrat"/>
              <a:sym typeface="Montserrat"/>
            </a:endParaRPr>
          </a:p>
        </p:txBody>
      </p:sp>
      <p:sp>
        <p:nvSpPr>
          <p:cNvPr id="121" name="Google Shape;121;p5"/>
          <p:cNvSpPr txBox="1"/>
          <p:nvPr/>
        </p:nvSpPr>
        <p:spPr>
          <a:xfrm>
            <a:off x="413744" y="2018469"/>
            <a:ext cx="3877800" cy="34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000" u="none" cap="none" strike="noStrike">
                <a:solidFill>
                  <a:srgbClr val="001D35"/>
                </a:solidFill>
                <a:latin typeface="Montserrat"/>
                <a:ea typeface="Montserrat"/>
                <a:cs typeface="Montserrat"/>
                <a:sym typeface="Montserrat"/>
              </a:rPr>
              <a:t>Сьогодні ми з’ясуємо:</a:t>
            </a:r>
            <a:endParaRPr b="1" i="0" sz="2000" u="none" cap="none" strike="noStrike">
              <a:solidFill>
                <a:srgbClr val="001D35"/>
              </a:solidFill>
              <a:latin typeface="Montserrat"/>
              <a:ea typeface="Montserrat"/>
              <a:cs typeface="Montserrat"/>
              <a:sym typeface="Montserrat"/>
            </a:endParaRPr>
          </a:p>
        </p:txBody>
      </p:sp>
      <p:sp>
        <p:nvSpPr>
          <p:cNvPr id="122" name="Google Shape;122;p5"/>
          <p:cNvSpPr txBox="1"/>
          <p:nvPr/>
        </p:nvSpPr>
        <p:spPr>
          <a:xfrm>
            <a:off x="272825" y="209425"/>
            <a:ext cx="5136900" cy="131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200" u="none" cap="none" strike="noStrike">
                <a:solidFill>
                  <a:srgbClr val="001D35"/>
                </a:solidFill>
                <a:latin typeface="Montserrat"/>
                <a:ea typeface="Montserrat"/>
                <a:cs typeface="Montserrat"/>
                <a:sym typeface="Montserrat"/>
              </a:rPr>
              <a:t>ЯК ДОСТУП ДО БЕЗПЕЧНОЇ ВОДИ ВПЛИВАЄ НА ЗДОРОВ’Я, ОСВІТУ, ІНФРАСТРУКТУРУ </a:t>
            </a:r>
            <a:br>
              <a:rPr b="1" i="0" lang="uk" sz="2200" u="none" cap="none" strike="noStrike">
                <a:solidFill>
                  <a:srgbClr val="001D35"/>
                </a:solidFill>
                <a:latin typeface="Montserrat"/>
                <a:ea typeface="Montserrat"/>
                <a:cs typeface="Montserrat"/>
                <a:sym typeface="Montserrat"/>
              </a:rPr>
            </a:br>
            <a:r>
              <a:rPr b="1" i="0" lang="uk" sz="2200" u="none" cap="none" strike="noStrike">
                <a:solidFill>
                  <a:srgbClr val="001D35"/>
                </a:solidFill>
                <a:latin typeface="Montserrat"/>
                <a:ea typeface="Montserrat"/>
                <a:cs typeface="Montserrat"/>
                <a:sym typeface="Montserrat"/>
              </a:rPr>
              <a:t>ТА СТІЙКІСТЬ ГРОМАДИ?</a:t>
            </a:r>
            <a:endParaRPr b="1" i="0" sz="2200" u="none" cap="none" strike="noStrike">
              <a:solidFill>
                <a:srgbClr val="001D35"/>
              </a:solidFill>
              <a:latin typeface="Montserrat"/>
              <a:ea typeface="Montserrat"/>
              <a:cs typeface="Montserrat"/>
              <a:sym typeface="Montserrat"/>
            </a:endParaRPr>
          </a:p>
        </p:txBody>
      </p:sp>
      <p:sp>
        <p:nvSpPr>
          <p:cNvPr id="123" name="Google Shape;123;p5"/>
          <p:cNvSpPr txBox="1"/>
          <p:nvPr/>
        </p:nvSpPr>
        <p:spPr>
          <a:xfrm>
            <a:off x="519850" y="2515296"/>
            <a:ext cx="4698000" cy="2060700"/>
          </a:xfrm>
          <a:prstGeom prst="rect">
            <a:avLst/>
          </a:prstGeom>
          <a:noFill/>
          <a:ln>
            <a:noFill/>
          </a:ln>
        </p:spPr>
        <p:txBody>
          <a:bodyPr anchorCtr="0" anchor="t" bIns="0" lIns="0" spcFirstLastPara="1" rIns="0" wrap="square" tIns="0">
            <a:noAutofit/>
          </a:bodyPr>
          <a:lstStyle/>
          <a:p>
            <a:pPr indent="-191601" lvl="0" marL="360001"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що показують дані</a:t>
            </a:r>
            <a:endParaRPr b="0" i="0" sz="1600" u="none" cap="none" strike="noStrike">
              <a:solidFill>
                <a:srgbClr val="001D35"/>
              </a:solidFill>
              <a:latin typeface="Montserrat"/>
              <a:ea typeface="Montserrat"/>
              <a:cs typeface="Montserrat"/>
              <a:sym typeface="Montserrat"/>
            </a:endParaRPr>
          </a:p>
          <a:p>
            <a:pPr indent="-191601" lvl="0" marL="360001"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як працює водна система</a:t>
            </a:r>
            <a:endParaRPr b="0" i="0" sz="1600" u="none" cap="none" strike="noStrike">
              <a:solidFill>
                <a:srgbClr val="001D35"/>
              </a:solidFill>
              <a:latin typeface="Montserrat"/>
              <a:ea typeface="Montserrat"/>
              <a:cs typeface="Montserrat"/>
              <a:sym typeface="Montserrat"/>
            </a:endParaRPr>
          </a:p>
          <a:p>
            <a:pPr indent="-191601" lvl="0" marL="360001"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чому вода повʼязана з електроенергією</a:t>
            </a:r>
            <a:endParaRPr b="0" i="0" sz="1600" u="none" cap="none" strike="noStrike">
              <a:solidFill>
                <a:srgbClr val="001D35"/>
              </a:solidFill>
              <a:latin typeface="Montserrat"/>
              <a:ea typeface="Montserrat"/>
              <a:cs typeface="Montserrat"/>
              <a:sym typeface="Montserrat"/>
            </a:endParaRPr>
          </a:p>
          <a:p>
            <a:pPr indent="-191601" lvl="0" marL="360001"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хто найбільш вразливий під час перебоїв</a:t>
            </a:r>
            <a:endParaRPr b="0" i="0" sz="1600" u="none" cap="none" strike="noStrike">
              <a:solidFill>
                <a:srgbClr val="001D35"/>
              </a:solidFill>
              <a:latin typeface="Montserrat"/>
              <a:ea typeface="Montserrat"/>
              <a:cs typeface="Montserrat"/>
              <a:sym typeface="Montserrat"/>
            </a:endParaRPr>
          </a:p>
          <a:p>
            <a:pPr indent="-191601" lvl="0" marL="360001" marR="0" rtl="0" algn="l">
              <a:lnSpc>
                <a:spcPct val="115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які рішення можливі на рівні людини, школи й громади</a:t>
            </a:r>
            <a:endParaRPr b="0" i="0" sz="1600" u="none" cap="none" strike="noStrike">
              <a:solidFill>
                <a:srgbClr val="001D35"/>
              </a:solidFill>
              <a:latin typeface="Montserrat"/>
              <a:ea typeface="Montserrat"/>
              <a:cs typeface="Montserrat"/>
              <a:sym typeface="Montserrat"/>
            </a:endParaRPr>
          </a:p>
        </p:txBody>
      </p:sp>
      <p:pic>
        <p:nvPicPr>
          <p:cNvPr id="124" name="Google Shape;124;p5"/>
          <p:cNvPicPr preferRelativeResize="0"/>
          <p:nvPr/>
        </p:nvPicPr>
        <p:blipFill rotWithShape="1">
          <a:blip r:embed="rId3">
            <a:alphaModFix/>
          </a:blip>
          <a:srcRect b="0" l="0" r="0" t="0"/>
          <a:stretch/>
        </p:blipFill>
        <p:spPr>
          <a:xfrm>
            <a:off x="4530768" y="2225029"/>
            <a:ext cx="617059" cy="693425"/>
          </a:xfrm>
          <a:prstGeom prst="rect">
            <a:avLst/>
          </a:prstGeom>
          <a:noFill/>
          <a:ln>
            <a:noFill/>
          </a:ln>
        </p:spPr>
      </p:pic>
      <p:sp>
        <p:nvSpPr>
          <p:cNvPr id="125" name="Google Shape;125;p5"/>
          <p:cNvSpPr/>
          <p:nvPr/>
        </p:nvSpPr>
        <p:spPr>
          <a:xfrm>
            <a:off x="6332875" y="2031296"/>
            <a:ext cx="1672500" cy="962400"/>
          </a:xfrm>
          <a:prstGeom prst="roundRect">
            <a:avLst>
              <a:gd fmla="val 35204" name="adj"/>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2400" u="none" cap="none" strike="noStrike">
                <a:solidFill>
                  <a:schemeClr val="lt1"/>
                </a:solidFill>
                <a:latin typeface="Montserrat"/>
                <a:ea typeface="Montserrat"/>
                <a:cs typeface="Montserrat"/>
                <a:sym typeface="Montserrat"/>
              </a:rPr>
              <a:t>ВОДА</a:t>
            </a:r>
            <a:endParaRPr b="1" i="0" sz="2400" u="none" cap="none" strike="noStrike">
              <a:solidFill>
                <a:schemeClr val="lt1"/>
              </a:solidFill>
              <a:latin typeface="Montserrat"/>
              <a:ea typeface="Montserrat"/>
              <a:cs typeface="Montserrat"/>
              <a:sym typeface="Montserrat"/>
            </a:endParaRPr>
          </a:p>
        </p:txBody>
      </p:sp>
      <p:sp>
        <p:nvSpPr>
          <p:cNvPr id="126" name="Google Shape;126;p5"/>
          <p:cNvSpPr/>
          <p:nvPr/>
        </p:nvSpPr>
        <p:spPr>
          <a:xfrm>
            <a:off x="7079980" y="493690"/>
            <a:ext cx="1672500" cy="693900"/>
          </a:xfrm>
          <a:prstGeom prst="roundRect">
            <a:avLst>
              <a:gd fmla="val 40939" name="adj"/>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600" u="none" cap="none" strike="noStrike">
                <a:solidFill>
                  <a:schemeClr val="lt1"/>
                </a:solidFill>
                <a:latin typeface="Montserrat"/>
                <a:ea typeface="Montserrat"/>
                <a:cs typeface="Montserrat"/>
                <a:sym typeface="Montserrat"/>
              </a:rPr>
              <a:t>ЗДОРОВ’Я</a:t>
            </a:r>
            <a:endParaRPr b="1" i="0" sz="1600" u="none" cap="none" strike="noStrike">
              <a:solidFill>
                <a:schemeClr val="lt1"/>
              </a:solidFill>
              <a:latin typeface="Montserrat"/>
              <a:ea typeface="Montserrat"/>
              <a:cs typeface="Montserrat"/>
              <a:sym typeface="Montserrat"/>
            </a:endParaRPr>
          </a:p>
        </p:txBody>
      </p:sp>
      <p:sp>
        <p:nvSpPr>
          <p:cNvPr id="127" name="Google Shape;127;p5"/>
          <p:cNvSpPr/>
          <p:nvPr/>
        </p:nvSpPr>
        <p:spPr>
          <a:xfrm>
            <a:off x="5798422" y="1171446"/>
            <a:ext cx="1237800" cy="693900"/>
          </a:xfrm>
          <a:prstGeom prst="roundRect">
            <a:avLst>
              <a:gd fmla="val 32447" name="adj"/>
            </a:avLst>
          </a:prstGeom>
          <a:solidFill>
            <a:srgbClr val="FFA5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600" u="none" cap="none" strike="noStrike">
                <a:solidFill>
                  <a:schemeClr val="lt1"/>
                </a:solidFill>
                <a:latin typeface="Montserrat"/>
                <a:ea typeface="Montserrat"/>
                <a:cs typeface="Montserrat"/>
                <a:sym typeface="Montserrat"/>
              </a:rPr>
              <a:t>ОСВІТА</a:t>
            </a:r>
            <a:endParaRPr b="1" i="0" sz="1600" u="none" cap="none" strike="noStrike">
              <a:solidFill>
                <a:schemeClr val="lt1"/>
              </a:solidFill>
              <a:latin typeface="Montserrat"/>
              <a:ea typeface="Montserrat"/>
              <a:cs typeface="Montserrat"/>
              <a:sym typeface="Montserrat"/>
            </a:endParaRPr>
          </a:p>
        </p:txBody>
      </p:sp>
      <p:sp>
        <p:nvSpPr>
          <p:cNvPr id="128" name="Google Shape;128;p5"/>
          <p:cNvSpPr/>
          <p:nvPr/>
        </p:nvSpPr>
        <p:spPr>
          <a:xfrm>
            <a:off x="5713043" y="4036014"/>
            <a:ext cx="2398800" cy="693900"/>
          </a:xfrm>
          <a:prstGeom prst="roundRect">
            <a:avLst>
              <a:gd fmla="val 33949" name="adj"/>
            </a:avLst>
          </a:prstGeom>
          <a:solidFill>
            <a:srgbClr val="52D8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600" u="none" cap="none" strike="noStrike">
                <a:solidFill>
                  <a:schemeClr val="lt1"/>
                </a:solidFill>
                <a:latin typeface="Montserrat"/>
                <a:ea typeface="Montserrat"/>
                <a:cs typeface="Montserrat"/>
                <a:sym typeface="Montserrat"/>
              </a:rPr>
              <a:t>ІНФРАСТРУКТУРА</a:t>
            </a:r>
            <a:endParaRPr b="1" i="0" sz="1600" u="none" cap="none" strike="noStrike">
              <a:solidFill>
                <a:schemeClr val="lt1"/>
              </a:solidFill>
              <a:latin typeface="Montserrat"/>
              <a:ea typeface="Montserrat"/>
              <a:cs typeface="Montserrat"/>
              <a:sym typeface="Montserrat"/>
            </a:endParaRPr>
          </a:p>
        </p:txBody>
      </p:sp>
      <p:sp>
        <p:nvSpPr>
          <p:cNvPr id="129" name="Google Shape;129;p5"/>
          <p:cNvSpPr/>
          <p:nvPr/>
        </p:nvSpPr>
        <p:spPr>
          <a:xfrm>
            <a:off x="7445872" y="3205161"/>
            <a:ext cx="1478400" cy="693900"/>
          </a:xfrm>
          <a:prstGeom prst="roundRect">
            <a:avLst>
              <a:gd fmla="val 40301" name="adj"/>
            </a:avLst>
          </a:prstGeom>
          <a:solidFill>
            <a:srgbClr val="FFA5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1000"/>
              </a:spcAft>
              <a:buClr>
                <a:srgbClr val="000000"/>
              </a:buClr>
              <a:buSzPts val="1100"/>
              <a:buFont typeface="Arial"/>
              <a:buNone/>
            </a:pPr>
            <a:r>
              <a:rPr b="1" i="0" lang="uk" sz="1600" u="none" cap="none" strike="noStrike">
                <a:solidFill>
                  <a:schemeClr val="lt1"/>
                </a:solidFill>
                <a:latin typeface="Montserrat"/>
                <a:ea typeface="Montserrat"/>
                <a:cs typeface="Montserrat"/>
                <a:sym typeface="Montserrat"/>
              </a:rPr>
              <a:t>ГРОМАДА</a:t>
            </a:r>
            <a:endParaRPr b="1" i="0" sz="1600" u="none" cap="none" strike="noStrike">
              <a:solidFill>
                <a:schemeClr val="lt1"/>
              </a:solidFill>
              <a:latin typeface="Montserrat"/>
              <a:ea typeface="Montserrat"/>
              <a:cs typeface="Montserrat"/>
              <a:sym typeface="Montserrat"/>
            </a:endParaRPr>
          </a:p>
        </p:txBody>
      </p:sp>
      <p:cxnSp>
        <p:nvCxnSpPr>
          <p:cNvPr id="130" name="Google Shape;130;p5"/>
          <p:cNvCxnSpPr>
            <a:stCxn id="125" idx="0"/>
            <a:endCxn id="126" idx="2"/>
          </p:cNvCxnSpPr>
          <p:nvPr/>
        </p:nvCxnSpPr>
        <p:spPr>
          <a:xfrm rot="-5400000">
            <a:off x="7120825" y="1235996"/>
            <a:ext cx="843600" cy="747000"/>
          </a:xfrm>
          <a:prstGeom prst="curvedConnector3">
            <a:avLst>
              <a:gd fmla="val 50006" name="adj1"/>
            </a:avLst>
          </a:prstGeom>
          <a:noFill/>
          <a:ln cap="flat" cmpd="sng" w="38100">
            <a:solidFill>
              <a:srgbClr val="0B264A"/>
            </a:solidFill>
            <a:prstDash val="solid"/>
            <a:round/>
            <a:headEnd len="sm" w="sm" type="none"/>
            <a:tailEnd len="med" w="med" type="triangle"/>
          </a:ln>
        </p:spPr>
      </p:cxnSp>
      <p:cxnSp>
        <p:nvCxnSpPr>
          <p:cNvPr id="131" name="Google Shape;131;p5"/>
          <p:cNvCxnSpPr>
            <a:stCxn id="125" idx="2"/>
            <a:endCxn id="128" idx="0"/>
          </p:cNvCxnSpPr>
          <p:nvPr/>
        </p:nvCxnSpPr>
        <p:spPr>
          <a:xfrm rot="5400000">
            <a:off x="6519625" y="3386396"/>
            <a:ext cx="1042200" cy="256800"/>
          </a:xfrm>
          <a:prstGeom prst="curvedConnector3">
            <a:avLst>
              <a:gd fmla="val 50006" name="adj1"/>
            </a:avLst>
          </a:prstGeom>
          <a:noFill/>
          <a:ln cap="flat" cmpd="sng" w="38100">
            <a:solidFill>
              <a:srgbClr val="0B264A"/>
            </a:solidFill>
            <a:prstDash val="solid"/>
            <a:round/>
            <a:headEnd len="sm" w="sm" type="none"/>
            <a:tailEnd len="med" w="med" type="triangle"/>
          </a:ln>
        </p:spPr>
      </p:cxnSp>
      <p:cxnSp>
        <p:nvCxnSpPr>
          <p:cNvPr id="132" name="Google Shape;132;p5"/>
          <p:cNvCxnSpPr>
            <a:stCxn id="125" idx="3"/>
            <a:endCxn id="129" idx="0"/>
          </p:cNvCxnSpPr>
          <p:nvPr/>
        </p:nvCxnSpPr>
        <p:spPr>
          <a:xfrm>
            <a:off x="8005375" y="2512496"/>
            <a:ext cx="179700" cy="692700"/>
          </a:xfrm>
          <a:prstGeom prst="curvedConnector2">
            <a:avLst/>
          </a:prstGeom>
          <a:noFill/>
          <a:ln cap="flat" cmpd="sng" w="38100">
            <a:solidFill>
              <a:srgbClr val="0B264A"/>
            </a:solidFill>
            <a:prstDash val="solid"/>
            <a:round/>
            <a:headEnd len="sm" w="sm" type="none"/>
            <a:tailEnd len="med" w="med" type="triangle"/>
          </a:ln>
        </p:spPr>
      </p:cxnSp>
      <p:cxnSp>
        <p:nvCxnSpPr>
          <p:cNvPr id="133" name="Google Shape;133;p5"/>
          <p:cNvCxnSpPr>
            <a:stCxn id="125" idx="1"/>
            <a:endCxn id="127" idx="2"/>
          </p:cNvCxnSpPr>
          <p:nvPr/>
        </p:nvCxnSpPr>
        <p:spPr>
          <a:xfrm flipH="1" rot="10800000">
            <a:off x="6332875" y="1865396"/>
            <a:ext cx="84300" cy="647100"/>
          </a:xfrm>
          <a:prstGeom prst="curvedConnector4">
            <a:avLst>
              <a:gd fmla="val -282473" name="adj1"/>
              <a:gd fmla="val 87185" name="adj2"/>
            </a:avLst>
          </a:prstGeom>
          <a:noFill/>
          <a:ln cap="flat" cmpd="sng" w="38100">
            <a:solidFill>
              <a:srgbClr val="0B264A"/>
            </a:solidFill>
            <a:prstDash val="solid"/>
            <a:round/>
            <a:headEnd len="sm" w="sm" type="none"/>
            <a:tailEnd len="med" w="med" type="triangle"/>
          </a:ln>
        </p:spPr>
      </p:cxn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pic>
        <p:nvPicPr>
          <p:cNvPr id="989" name="Google Shape;989;p50"/>
          <p:cNvPicPr preferRelativeResize="0"/>
          <p:nvPr/>
        </p:nvPicPr>
        <p:blipFill rotWithShape="1">
          <a:blip r:embed="rId3">
            <a:alphaModFix/>
          </a:blip>
          <a:srcRect b="0" l="0" r="0" t="0"/>
          <a:stretch/>
        </p:blipFill>
        <p:spPr>
          <a:xfrm>
            <a:off x="6833163" y="-56029"/>
            <a:ext cx="1840574" cy="2221775"/>
          </a:xfrm>
          <a:prstGeom prst="rect">
            <a:avLst/>
          </a:prstGeom>
          <a:noFill/>
          <a:ln>
            <a:noFill/>
          </a:ln>
        </p:spPr>
      </p:pic>
      <p:sp>
        <p:nvSpPr>
          <p:cNvPr id="990" name="Google Shape;990;p50"/>
          <p:cNvSpPr txBox="1"/>
          <p:nvPr/>
        </p:nvSpPr>
        <p:spPr>
          <a:xfrm>
            <a:off x="352025" y="335350"/>
            <a:ext cx="4433400" cy="791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СКІЛЬКИ ВОДИ МИ ВИТРАЧАЄМО?</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991" name="Google Shape;991;p50"/>
          <p:cNvSpPr/>
          <p:nvPr/>
        </p:nvSpPr>
        <p:spPr>
          <a:xfrm>
            <a:off x="350550" y="1289575"/>
            <a:ext cx="4491000" cy="1071900"/>
          </a:xfrm>
          <a:prstGeom prst="roundRect">
            <a:avLst>
              <a:gd fmla="val 15631" name="adj"/>
            </a:avLst>
          </a:prstGeom>
          <a:solidFill>
            <a:srgbClr val="47C5F1"/>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700"/>
              </a:spcAft>
              <a:buClr>
                <a:schemeClr val="dk1"/>
              </a:buClr>
              <a:buSzPts val="1100"/>
              <a:buFont typeface="Arial"/>
              <a:buNone/>
            </a:pPr>
            <a:r>
              <a:rPr b="1" i="0" lang="uk" sz="1500" u="none" cap="none" strike="noStrike">
                <a:solidFill>
                  <a:schemeClr val="lt1"/>
                </a:solidFill>
                <a:latin typeface="Montserrat"/>
                <a:ea typeface="Montserrat"/>
                <a:cs typeface="Montserrat"/>
                <a:sym typeface="Montserrat"/>
              </a:rPr>
              <a:t>Мета:</a:t>
            </a:r>
            <a:r>
              <a:rPr b="0" i="0" lang="uk" sz="1500" u="none" cap="none" strike="noStrike">
                <a:solidFill>
                  <a:schemeClr val="lt1"/>
                </a:solidFill>
                <a:latin typeface="Montserrat"/>
                <a:ea typeface="Montserrat"/>
                <a:cs typeface="Montserrat"/>
                <a:sym typeface="Montserrat"/>
              </a:rPr>
              <a:t> </a:t>
            </a:r>
            <a:r>
              <a:rPr b="0" i="0" lang="uk" sz="1500" u="none" cap="none" strike="noStrike">
                <a:solidFill>
                  <a:schemeClr val="lt1"/>
                </a:solidFill>
                <a:latin typeface="Montserrat Medium"/>
                <a:ea typeface="Montserrat Medium"/>
                <a:cs typeface="Montserrat Medium"/>
                <a:sym typeface="Montserrat Medium"/>
              </a:rPr>
              <a:t>дослідити, скільки води може витрачатися або марнуватися вдома, і розрахувати, як одна звичка впливає на споживання води за день, місяць і рік.</a:t>
            </a:r>
            <a:endParaRPr b="0" i="0" sz="1500" u="none" cap="none" strike="noStrike">
              <a:solidFill>
                <a:schemeClr val="lt1"/>
              </a:solidFill>
              <a:latin typeface="Montserrat Medium"/>
              <a:ea typeface="Montserrat Medium"/>
              <a:cs typeface="Montserrat Medium"/>
              <a:sym typeface="Montserrat Medium"/>
            </a:endParaRPr>
          </a:p>
        </p:txBody>
      </p:sp>
      <p:sp>
        <p:nvSpPr>
          <p:cNvPr id="992" name="Google Shape;992;p50"/>
          <p:cNvSpPr/>
          <p:nvPr/>
        </p:nvSpPr>
        <p:spPr>
          <a:xfrm>
            <a:off x="4993950" y="1311050"/>
            <a:ext cx="4001100" cy="1071900"/>
          </a:xfrm>
          <a:prstGeom prst="roundRect">
            <a:avLst>
              <a:gd fmla="val 15538" name="adj"/>
            </a:avLst>
          </a:prstGeom>
          <a:solidFill>
            <a:srgbClr val="4CEBA4"/>
          </a:solidFill>
          <a:ln>
            <a:noFill/>
          </a:ln>
        </p:spPr>
        <p:txBody>
          <a:bodyPr anchorCtr="0" anchor="ctr" bIns="91425" lIns="90000" spcFirstLastPara="1" rIns="91425" wrap="square" tIns="90000">
            <a:noAutofit/>
          </a:bodyPr>
          <a:lstStyle/>
          <a:p>
            <a:pPr indent="0" lvl="0" marL="0" marR="0" rtl="0" algn="l">
              <a:lnSpc>
                <a:spcPct val="100000"/>
              </a:lnSpc>
              <a:spcBef>
                <a:spcPts val="0"/>
              </a:spcBef>
              <a:spcAft>
                <a:spcPts val="0"/>
              </a:spcAft>
              <a:buClr>
                <a:srgbClr val="000000"/>
              </a:buClr>
              <a:buSzPts val="1500"/>
              <a:buFont typeface="Arial"/>
              <a:buNone/>
            </a:pPr>
            <a:r>
              <a:rPr b="1" i="0" lang="uk" sz="1500" u="none" cap="none" strike="noStrike">
                <a:solidFill>
                  <a:schemeClr val="dk1"/>
                </a:solidFill>
                <a:latin typeface="Montserrat"/>
                <a:ea typeface="Montserrat"/>
                <a:cs typeface="Montserrat"/>
                <a:sym typeface="Montserrat"/>
              </a:rPr>
              <a:t>Що потрібно? </a:t>
            </a:r>
            <a:r>
              <a:rPr b="0" i="0" lang="uk" sz="1500" u="none" cap="none" strike="noStrike">
                <a:solidFill>
                  <a:schemeClr val="dk1"/>
                </a:solidFill>
                <a:latin typeface="Montserrat"/>
                <a:ea typeface="Montserrat"/>
                <a:cs typeface="Montserrat"/>
                <a:sym typeface="Montserrat"/>
              </a:rPr>
              <a:t>Мірна склянка / пляшка 1 л, секундомір, аркуш або таблиця.</a:t>
            </a:r>
            <a:endParaRPr b="0" i="0" sz="1500" u="none" cap="none" strike="noStrike">
              <a:solidFill>
                <a:schemeClr val="dk1"/>
              </a:solidFill>
              <a:latin typeface="Montserrat"/>
              <a:ea typeface="Montserrat"/>
              <a:cs typeface="Montserrat"/>
              <a:sym typeface="Montserrat"/>
            </a:endParaRPr>
          </a:p>
        </p:txBody>
      </p:sp>
      <p:sp>
        <p:nvSpPr>
          <p:cNvPr id="993" name="Google Shape;993;p50"/>
          <p:cNvSpPr txBox="1"/>
          <p:nvPr/>
        </p:nvSpPr>
        <p:spPr>
          <a:xfrm>
            <a:off x="352025" y="2510942"/>
            <a:ext cx="61485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Хід дослідження</a:t>
            </a:r>
            <a:endParaRPr b="0" i="0" sz="18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ExtraBold"/>
              <a:ea typeface="Montserrat ExtraBold"/>
              <a:cs typeface="Montserrat ExtraBold"/>
              <a:sym typeface="Montserrat ExtraBold"/>
            </a:endParaRPr>
          </a:p>
        </p:txBody>
      </p:sp>
      <p:sp>
        <p:nvSpPr>
          <p:cNvPr id="994" name="Google Shape;994;p50"/>
          <p:cNvSpPr/>
          <p:nvPr/>
        </p:nvSpPr>
        <p:spPr>
          <a:xfrm>
            <a:off x="352025" y="2870110"/>
            <a:ext cx="3516300" cy="1914900"/>
          </a:xfrm>
          <a:prstGeom prst="roundRect">
            <a:avLst>
              <a:gd fmla="val 15376"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001D35"/>
                </a:solidFill>
                <a:latin typeface="Montserrat"/>
                <a:ea typeface="Montserrat"/>
                <a:cs typeface="Montserrat"/>
                <a:sym typeface="Montserrat"/>
              </a:rPr>
              <a:t>1. </a:t>
            </a:r>
            <a:r>
              <a:rPr b="1" i="0" lang="uk" sz="1600" u="none" cap="none" strike="noStrike">
                <a:solidFill>
                  <a:srgbClr val="001D35"/>
                </a:solidFill>
                <a:latin typeface="Montserrat"/>
                <a:ea typeface="Montserrat"/>
                <a:cs typeface="Montserrat"/>
                <a:sym typeface="Montserrat"/>
              </a:rPr>
              <a:t>Оберіть</a:t>
            </a:r>
            <a:r>
              <a:rPr b="0" i="0" lang="uk" sz="1600" u="none" cap="none" strike="noStrike">
                <a:solidFill>
                  <a:srgbClr val="001D35"/>
                </a:solidFill>
                <a:latin typeface="Montserrat"/>
                <a:ea typeface="Montserrat"/>
                <a:cs typeface="Montserrat"/>
                <a:sym typeface="Montserrat"/>
              </a:rPr>
              <a:t> одну побутову дію:</a:t>
            </a:r>
            <a:endParaRPr b="0" i="0" sz="1600" u="none" cap="none" strike="noStrike">
              <a:solidFill>
                <a:srgbClr val="001D35"/>
              </a:solidFill>
              <a:latin typeface="Montserrat"/>
              <a:ea typeface="Montserrat"/>
              <a:cs typeface="Montserrat"/>
              <a:sym typeface="Montserrat"/>
            </a:endParaRPr>
          </a:p>
          <a:p>
            <a:pPr indent="-191600" lvl="0" marL="269999"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чищення зубів</a:t>
            </a:r>
            <a:endParaRPr b="0" i="0" sz="1600" u="none" cap="none" strike="noStrike">
              <a:solidFill>
                <a:srgbClr val="001D35"/>
              </a:solidFill>
              <a:latin typeface="Montserrat"/>
              <a:ea typeface="Montserrat"/>
              <a:cs typeface="Montserrat"/>
              <a:sym typeface="Montserrat"/>
            </a:endParaRPr>
          </a:p>
          <a:p>
            <a:pPr indent="-191600" lvl="0" marL="269999"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миття рук</a:t>
            </a:r>
            <a:endParaRPr b="0" i="0" sz="1600" u="none" cap="none" strike="noStrike">
              <a:solidFill>
                <a:srgbClr val="001D35"/>
              </a:solidFill>
              <a:latin typeface="Montserrat"/>
              <a:ea typeface="Montserrat"/>
              <a:cs typeface="Montserrat"/>
              <a:sym typeface="Montserrat"/>
            </a:endParaRPr>
          </a:p>
          <a:p>
            <a:pPr indent="-191600" lvl="0" marL="269999"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миття посуду</a:t>
            </a:r>
            <a:endParaRPr b="0" i="0" sz="1600" u="none" cap="none" strike="noStrike">
              <a:solidFill>
                <a:srgbClr val="001D35"/>
              </a:solidFill>
              <a:latin typeface="Montserrat"/>
              <a:ea typeface="Montserrat"/>
              <a:cs typeface="Montserrat"/>
              <a:sym typeface="Montserrat"/>
            </a:endParaRPr>
          </a:p>
          <a:p>
            <a:pPr indent="-191600" lvl="0" marL="269999"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душ</a:t>
            </a:r>
            <a:endParaRPr b="0" i="0" sz="1600" u="none" cap="none" strike="noStrike">
              <a:solidFill>
                <a:srgbClr val="001D35"/>
              </a:solidFill>
              <a:latin typeface="Montserrat"/>
              <a:ea typeface="Montserrat"/>
              <a:cs typeface="Montserrat"/>
              <a:sym typeface="Montserrat"/>
            </a:endParaRPr>
          </a:p>
          <a:p>
            <a:pPr indent="-191600" lvl="0" marL="269999" marR="0" rtl="0" algn="l">
              <a:lnSpc>
                <a:spcPct val="100000"/>
              </a:lnSpc>
              <a:spcBef>
                <a:spcPts val="0"/>
              </a:spcBef>
              <a:spcAft>
                <a:spcPts val="0"/>
              </a:spcAft>
              <a:buClr>
                <a:srgbClr val="001D35"/>
              </a:buClr>
              <a:buSzPts val="1600"/>
              <a:buFont typeface="Montserrat"/>
              <a:buChar char="●"/>
            </a:pPr>
            <a:r>
              <a:rPr b="0" i="0" lang="uk" sz="1600" u="none" cap="none" strike="noStrike">
                <a:solidFill>
                  <a:srgbClr val="001D35"/>
                </a:solidFill>
                <a:latin typeface="Montserrat"/>
                <a:ea typeface="Montserrat"/>
                <a:cs typeface="Montserrat"/>
                <a:sym typeface="Montserrat"/>
              </a:rPr>
              <a:t>протікання крана</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rgbClr val="001D35"/>
              </a:solidFill>
              <a:latin typeface="Montserrat"/>
              <a:ea typeface="Montserrat"/>
              <a:cs typeface="Montserrat"/>
              <a:sym typeface="Montserrat"/>
            </a:endParaRPr>
          </a:p>
        </p:txBody>
      </p:sp>
      <p:sp>
        <p:nvSpPr>
          <p:cNvPr id="995" name="Google Shape;995;p50"/>
          <p:cNvSpPr/>
          <p:nvPr/>
        </p:nvSpPr>
        <p:spPr>
          <a:xfrm>
            <a:off x="3986649" y="2870110"/>
            <a:ext cx="2514000" cy="1914900"/>
          </a:xfrm>
          <a:prstGeom prst="roundRect">
            <a:avLst>
              <a:gd fmla="val 15376"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001D35"/>
                </a:solidFill>
                <a:latin typeface="Montserrat"/>
                <a:ea typeface="Montserrat"/>
                <a:cs typeface="Montserrat"/>
                <a:sym typeface="Montserrat"/>
              </a:rPr>
              <a:t>2. </a:t>
            </a:r>
            <a:r>
              <a:rPr b="1" i="0" lang="uk" sz="1600" u="none" cap="none" strike="noStrike">
                <a:solidFill>
                  <a:srgbClr val="001D35"/>
                </a:solidFill>
                <a:latin typeface="Montserrat"/>
                <a:ea typeface="Montserrat"/>
                <a:cs typeface="Montserrat"/>
                <a:sym typeface="Montserrat"/>
              </a:rPr>
              <a:t>Виміряйте</a:t>
            </a:r>
            <a:r>
              <a:rPr b="0" i="0" lang="uk" sz="1600" u="none" cap="none" strike="noStrike">
                <a:solidFill>
                  <a:srgbClr val="001D35"/>
                </a:solidFill>
                <a:latin typeface="Montserrat"/>
                <a:ea typeface="Montserrat"/>
                <a:cs typeface="Montserrat"/>
                <a:sym typeface="Montserrat"/>
              </a:rPr>
              <a:t>, скільки води витікає з крана за 10 секунд. (Наприклад: за 10 секунд набралося 1,5 л).</a:t>
            </a:r>
            <a:endParaRPr b="0" i="0" sz="16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600" u="none" cap="none" strike="noStrike">
              <a:solidFill>
                <a:srgbClr val="001D35"/>
              </a:solidFill>
              <a:latin typeface="Montserrat"/>
              <a:ea typeface="Montserrat"/>
              <a:cs typeface="Montserrat"/>
              <a:sym typeface="Montserrat"/>
            </a:endParaRPr>
          </a:p>
        </p:txBody>
      </p:sp>
      <p:sp>
        <p:nvSpPr>
          <p:cNvPr id="996" name="Google Shape;996;p50"/>
          <p:cNvSpPr/>
          <p:nvPr/>
        </p:nvSpPr>
        <p:spPr>
          <a:xfrm>
            <a:off x="6619000" y="2870142"/>
            <a:ext cx="2268900" cy="1914900"/>
          </a:xfrm>
          <a:prstGeom prst="roundRect">
            <a:avLst>
              <a:gd fmla="val 15376"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600" u="none" cap="none" strike="noStrike">
                <a:solidFill>
                  <a:srgbClr val="001D35"/>
                </a:solidFill>
                <a:latin typeface="Montserrat"/>
                <a:ea typeface="Montserrat"/>
                <a:cs typeface="Montserrat"/>
                <a:sym typeface="Montserrat"/>
              </a:rPr>
              <a:t>3. </a:t>
            </a:r>
            <a:r>
              <a:rPr b="1" i="0" lang="uk" sz="1600" u="none" cap="none" strike="noStrike">
                <a:solidFill>
                  <a:srgbClr val="001D35"/>
                </a:solidFill>
                <a:latin typeface="Montserrat"/>
                <a:ea typeface="Montserrat"/>
                <a:cs typeface="Montserrat"/>
                <a:sym typeface="Montserrat"/>
              </a:rPr>
              <a:t>Розрахуйте</a:t>
            </a:r>
            <a:r>
              <a:rPr b="0" i="0" lang="uk" sz="1600" u="none" cap="none" strike="noStrike">
                <a:solidFill>
                  <a:srgbClr val="001D35"/>
                </a:solidFill>
                <a:latin typeface="Montserrat"/>
                <a:ea typeface="Montserrat"/>
                <a:cs typeface="Montserrat"/>
                <a:sym typeface="Montserrat"/>
              </a:rPr>
              <a:t> витрати води за 1 хвилину: </a:t>
            </a:r>
            <a:br>
              <a:rPr b="0" i="0" lang="uk" sz="1600" u="none" cap="none" strike="noStrike">
                <a:solidFill>
                  <a:srgbClr val="001D35"/>
                </a:solidFill>
                <a:latin typeface="Montserrat"/>
                <a:ea typeface="Montserrat"/>
                <a:cs typeface="Montserrat"/>
                <a:sym typeface="Montserrat"/>
              </a:rPr>
            </a:br>
            <a:r>
              <a:rPr b="1" i="0" lang="uk" sz="1600" u="none" cap="none" strike="noStrike">
                <a:solidFill>
                  <a:srgbClr val="4895F7"/>
                </a:solidFill>
                <a:latin typeface="Montserrat"/>
                <a:ea typeface="Montserrat"/>
                <a:cs typeface="Montserrat"/>
                <a:sym typeface="Montserrat"/>
              </a:rPr>
              <a:t>об’єм за </a:t>
            </a:r>
            <a:br>
              <a:rPr b="1" i="0" lang="uk" sz="1600" u="none" cap="none" strike="noStrike">
                <a:solidFill>
                  <a:srgbClr val="4895F7"/>
                </a:solidFill>
                <a:latin typeface="Montserrat"/>
                <a:ea typeface="Montserrat"/>
                <a:cs typeface="Montserrat"/>
                <a:sym typeface="Montserrat"/>
              </a:rPr>
            </a:br>
            <a:r>
              <a:rPr b="1" i="0" lang="uk" sz="1600" u="none" cap="none" strike="noStrike">
                <a:solidFill>
                  <a:srgbClr val="4895F7"/>
                </a:solidFill>
                <a:latin typeface="Montserrat"/>
                <a:ea typeface="Montserrat"/>
                <a:cs typeface="Montserrat"/>
                <a:sym typeface="Montserrat"/>
              </a:rPr>
              <a:t>10 сек × 6 = </a:t>
            </a:r>
            <a:br>
              <a:rPr b="1" i="0" lang="uk" sz="1600" u="none" cap="none" strike="noStrike">
                <a:solidFill>
                  <a:srgbClr val="4895F7"/>
                </a:solidFill>
                <a:latin typeface="Montserrat"/>
                <a:ea typeface="Montserrat"/>
                <a:cs typeface="Montserrat"/>
                <a:sym typeface="Montserrat"/>
              </a:rPr>
            </a:br>
            <a:r>
              <a:rPr b="1" i="0" lang="uk" sz="1600" u="none" cap="none" strike="noStrike">
                <a:solidFill>
                  <a:srgbClr val="4895F7"/>
                </a:solidFill>
                <a:latin typeface="Montserrat"/>
                <a:ea typeface="Montserrat"/>
                <a:cs typeface="Montserrat"/>
                <a:sym typeface="Montserrat"/>
              </a:rPr>
              <a:t>літрів за 1 хв</a:t>
            </a:r>
            <a:r>
              <a:rPr b="0" i="0" lang="uk" sz="1600" u="none" cap="none" strike="noStrike">
                <a:solidFill>
                  <a:srgbClr val="4895F7"/>
                </a:solidFill>
                <a:latin typeface="Montserrat"/>
                <a:ea typeface="Montserrat"/>
                <a:cs typeface="Montserrat"/>
                <a:sym typeface="Montserrat"/>
              </a:rPr>
              <a:t>.</a:t>
            </a:r>
            <a:endParaRPr b="0" i="0" sz="1600" u="none" cap="none" strike="noStrike">
              <a:solidFill>
                <a:srgbClr val="4895F7"/>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1" i="0" sz="1600" u="none" cap="none" strike="noStrike">
              <a:solidFill>
                <a:srgbClr val="001D35"/>
              </a:solidFill>
              <a:latin typeface="Montserrat"/>
              <a:ea typeface="Montserrat"/>
              <a:cs typeface="Montserrat"/>
              <a:sym typeface="Montserrat"/>
            </a:endParaRPr>
          </a:p>
        </p:txBody>
      </p:sp>
      <p:pic>
        <p:nvPicPr>
          <p:cNvPr id="997" name="Google Shape;997;p50"/>
          <p:cNvPicPr preferRelativeResize="0"/>
          <p:nvPr/>
        </p:nvPicPr>
        <p:blipFill rotWithShape="1">
          <a:blip r:embed="rId4">
            <a:alphaModFix/>
          </a:blip>
          <a:srcRect b="0" l="0" r="0" t="0"/>
          <a:stretch/>
        </p:blipFill>
        <p:spPr>
          <a:xfrm rot="6718158">
            <a:off x="5865051" y="246785"/>
            <a:ext cx="925670" cy="93701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graphicFrame>
        <p:nvGraphicFramePr>
          <p:cNvPr id="1002" name="Google Shape;1002;p51"/>
          <p:cNvGraphicFramePr/>
          <p:nvPr/>
        </p:nvGraphicFramePr>
        <p:xfrm>
          <a:off x="4187450" y="853834"/>
          <a:ext cx="3000000" cy="3000000"/>
        </p:xfrm>
        <a:graphic>
          <a:graphicData uri="http://schemas.openxmlformats.org/drawingml/2006/table">
            <a:tbl>
              <a:tblPr>
                <a:noFill/>
                <a:tableStyleId>{ACF0A8AC-6A00-4BC3-8669-E49D5AC4E81C}</a:tableStyleId>
              </a:tblPr>
              <a:tblGrid>
                <a:gridCol w="2710275"/>
                <a:gridCol w="1913625"/>
              </a:tblGrid>
              <a:tr h="323925">
                <a:tc>
                  <a:txBody>
                    <a:bodyPr/>
                    <a:lstStyle/>
                    <a:p>
                      <a:pPr indent="0" lvl="0" marL="0" marR="0" rtl="0" algn="ctr">
                        <a:lnSpc>
                          <a:spcPct val="100000"/>
                        </a:lnSpc>
                        <a:spcBef>
                          <a:spcPts val="0"/>
                        </a:spcBef>
                        <a:spcAft>
                          <a:spcPts val="0"/>
                        </a:spcAft>
                        <a:buClr>
                          <a:srgbClr val="000000"/>
                        </a:buClr>
                        <a:buSzPts val="1200"/>
                        <a:buFont typeface="Arial"/>
                        <a:buNone/>
                      </a:pPr>
                      <a:r>
                        <a:rPr b="1" lang="uk" sz="1200" u="none" cap="none" strike="noStrike">
                          <a:solidFill>
                            <a:srgbClr val="001D35"/>
                          </a:solidFill>
                          <a:latin typeface="Montserrat"/>
                          <a:ea typeface="Montserrat"/>
                          <a:cs typeface="Montserrat"/>
                          <a:sym typeface="Montserrat"/>
                        </a:rPr>
                        <a:t>Показник</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b="1" lang="uk" sz="1200" u="none" cap="none" strike="noStrike">
                          <a:solidFill>
                            <a:srgbClr val="001D35"/>
                          </a:solidFill>
                          <a:latin typeface="Montserrat"/>
                          <a:ea typeface="Montserrat"/>
                          <a:cs typeface="Montserrat"/>
                          <a:sym typeface="Montserrat"/>
                        </a:rPr>
                        <a:t>Результат</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Обрана дія</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Скільки води витікає за 10 секунд</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Скільки води витікає за 1 хвилину</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Витрати у сценарії А</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Витрати у сценарії Б</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Економія за 1 раз</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Економія за тиждень</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Економія за місяць</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r h="323925">
                <a:tc>
                  <a:txBody>
                    <a:bodyPr/>
                    <a:lstStyle/>
                    <a:p>
                      <a:pPr indent="0" lvl="0" marL="0" marR="0" rtl="0" algn="l">
                        <a:lnSpc>
                          <a:spcPct val="100000"/>
                        </a:lnSpc>
                        <a:spcBef>
                          <a:spcPts val="0"/>
                        </a:spcBef>
                        <a:spcAft>
                          <a:spcPts val="0"/>
                        </a:spcAft>
                        <a:buClr>
                          <a:srgbClr val="000000"/>
                        </a:buClr>
                        <a:buSzPts val="1200"/>
                        <a:buFont typeface="Arial"/>
                        <a:buNone/>
                      </a:pPr>
                      <a:r>
                        <a:rPr lang="uk" sz="1200" u="none" cap="none" strike="noStrike">
                          <a:solidFill>
                            <a:srgbClr val="001D35"/>
                          </a:solidFill>
                          <a:latin typeface="Montserrat"/>
                          <a:ea typeface="Montserrat"/>
                          <a:cs typeface="Montserrat"/>
                          <a:sym typeface="Montserrat"/>
                        </a:rPr>
                        <a:t>Економія за рік</a:t>
                      </a:r>
                      <a:endParaRPr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1D35"/>
                        </a:solidFill>
                        <a:latin typeface="Montserrat"/>
                        <a:ea typeface="Montserrat"/>
                        <a:cs typeface="Montserrat"/>
                        <a:sym typeface="Montserrat"/>
                      </a:endParaRPr>
                    </a:p>
                  </a:txBody>
                  <a:tcPr marT="91425" marB="91425" marR="91425" marL="91425">
                    <a:lnL cap="flat" cmpd="sng" w="9525">
                      <a:solidFill>
                        <a:srgbClr val="41B2FF"/>
                      </a:solidFill>
                      <a:prstDash val="solid"/>
                      <a:round/>
                      <a:headEnd len="sm" w="sm" type="none"/>
                      <a:tailEnd len="sm" w="sm" type="none"/>
                    </a:lnL>
                    <a:lnR cap="flat" cmpd="sng" w="9525">
                      <a:solidFill>
                        <a:srgbClr val="41B2FF"/>
                      </a:solidFill>
                      <a:prstDash val="solid"/>
                      <a:round/>
                      <a:headEnd len="sm" w="sm" type="none"/>
                      <a:tailEnd len="sm" w="sm" type="none"/>
                    </a:lnR>
                    <a:lnT cap="flat" cmpd="sng" w="9525">
                      <a:solidFill>
                        <a:srgbClr val="41B2FF"/>
                      </a:solidFill>
                      <a:prstDash val="solid"/>
                      <a:round/>
                      <a:headEnd len="sm" w="sm" type="none"/>
                      <a:tailEnd len="sm" w="sm" type="none"/>
                    </a:lnT>
                    <a:lnB cap="flat" cmpd="sng" w="9525">
                      <a:solidFill>
                        <a:srgbClr val="41B2FF"/>
                      </a:solidFill>
                      <a:prstDash val="solid"/>
                      <a:round/>
                      <a:headEnd len="sm" w="sm" type="none"/>
                      <a:tailEnd len="sm" w="sm" type="none"/>
                    </a:lnB>
                  </a:tcPr>
                </a:tc>
              </a:tr>
            </a:tbl>
          </a:graphicData>
        </a:graphic>
      </p:graphicFrame>
      <p:sp>
        <p:nvSpPr>
          <p:cNvPr id="1003" name="Google Shape;1003;p51"/>
          <p:cNvSpPr/>
          <p:nvPr/>
        </p:nvSpPr>
        <p:spPr>
          <a:xfrm>
            <a:off x="352025" y="604075"/>
            <a:ext cx="3676200" cy="1207500"/>
          </a:xfrm>
          <a:prstGeom prst="roundRect">
            <a:avLst>
              <a:gd fmla="val 24199"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001D35"/>
                </a:solidFill>
                <a:latin typeface="Montserrat"/>
                <a:ea typeface="Montserrat"/>
                <a:cs typeface="Montserrat"/>
                <a:sym typeface="Montserrat"/>
              </a:rPr>
              <a:t>4. Порівняйте два сценарії.</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Сценарій А: </a:t>
            </a:r>
            <a:r>
              <a:rPr b="0" i="0" lang="uk" sz="1400" u="none" cap="none" strike="noStrike">
                <a:solidFill>
                  <a:srgbClr val="001D35"/>
                </a:solidFill>
                <a:latin typeface="Montserrat"/>
                <a:ea typeface="Montserrat"/>
                <a:cs typeface="Montserrat"/>
                <a:sym typeface="Montserrat"/>
              </a:rPr>
              <a:t>вода тече весь час.</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Сценарій Б: </a:t>
            </a:r>
            <a:r>
              <a:rPr b="0" i="0" lang="uk" sz="1400" u="none" cap="none" strike="noStrike">
                <a:solidFill>
                  <a:srgbClr val="001D35"/>
                </a:solidFill>
                <a:latin typeface="Montserrat"/>
                <a:ea typeface="Montserrat"/>
                <a:cs typeface="Montserrat"/>
                <a:sym typeface="Montserrat"/>
              </a:rPr>
              <a:t>вода вмикається лише тоді, коли справді потрібна.</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001D35"/>
                </a:solidFill>
                <a:latin typeface="Montserrat"/>
                <a:ea typeface="Montserrat"/>
                <a:cs typeface="Montserrat"/>
                <a:sym typeface="Montserrat"/>
              </a:rPr>
              <a:t> </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400" u="none" cap="none" strike="noStrike">
              <a:solidFill>
                <a:srgbClr val="001D35"/>
              </a:solidFill>
              <a:latin typeface="Montserrat"/>
              <a:ea typeface="Montserrat"/>
              <a:cs typeface="Montserrat"/>
              <a:sym typeface="Montserrat"/>
            </a:endParaRPr>
          </a:p>
        </p:txBody>
      </p:sp>
      <p:sp>
        <p:nvSpPr>
          <p:cNvPr id="1004" name="Google Shape;1004;p51"/>
          <p:cNvSpPr/>
          <p:nvPr/>
        </p:nvSpPr>
        <p:spPr>
          <a:xfrm>
            <a:off x="352025" y="1961250"/>
            <a:ext cx="3676200" cy="811800"/>
          </a:xfrm>
          <a:prstGeom prst="roundRect">
            <a:avLst>
              <a:gd fmla="val 35537"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001D35"/>
                </a:solidFill>
                <a:latin typeface="Montserrat"/>
                <a:ea typeface="Montserrat"/>
                <a:cs typeface="Montserrat"/>
                <a:sym typeface="Montserrat"/>
              </a:rPr>
              <a:t>5. Обчисліть різницю: </a:t>
            </a:r>
            <a:r>
              <a:rPr b="1" i="0" lang="uk" sz="1400" u="none" cap="none" strike="noStrike">
                <a:solidFill>
                  <a:srgbClr val="001D35"/>
                </a:solidFill>
                <a:latin typeface="Montserrat"/>
                <a:ea typeface="Montserrat"/>
                <a:cs typeface="Montserrat"/>
                <a:sym typeface="Montserrat"/>
              </a:rPr>
              <a:t>економія за 1 раз = сценарій А – сценарій Б</a:t>
            </a:r>
            <a:r>
              <a:rPr b="0" i="0" lang="uk" sz="1400" u="none" cap="none" strike="noStrike">
                <a:solidFill>
                  <a:srgbClr val="001D35"/>
                </a:solidFill>
                <a:latin typeface="Montserrat"/>
                <a:ea typeface="Montserrat"/>
                <a:cs typeface="Montserrat"/>
                <a:sym typeface="Montserrat"/>
              </a:rPr>
              <a:t>.</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001D35"/>
                </a:solidFill>
                <a:latin typeface="Montserrat"/>
                <a:ea typeface="Montserrat"/>
                <a:cs typeface="Montserrat"/>
                <a:sym typeface="Montserrat"/>
              </a:rPr>
              <a:t> </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400" u="none" cap="none" strike="noStrike">
              <a:solidFill>
                <a:srgbClr val="001D35"/>
              </a:solidFill>
              <a:latin typeface="Montserrat"/>
              <a:ea typeface="Montserrat"/>
              <a:cs typeface="Montserrat"/>
              <a:sym typeface="Montserrat"/>
            </a:endParaRPr>
          </a:p>
        </p:txBody>
      </p:sp>
      <p:sp>
        <p:nvSpPr>
          <p:cNvPr id="1005" name="Google Shape;1005;p51"/>
          <p:cNvSpPr/>
          <p:nvPr/>
        </p:nvSpPr>
        <p:spPr>
          <a:xfrm>
            <a:off x="352025" y="2918425"/>
            <a:ext cx="3676200" cy="1439700"/>
          </a:xfrm>
          <a:prstGeom prst="roundRect">
            <a:avLst>
              <a:gd fmla="val 21044"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uk" sz="1400" u="none" cap="none" strike="noStrike">
                <a:solidFill>
                  <a:srgbClr val="001D35"/>
                </a:solidFill>
                <a:latin typeface="Montserrat"/>
                <a:ea typeface="Montserrat"/>
                <a:cs typeface="Montserrat"/>
                <a:sym typeface="Montserrat"/>
              </a:rPr>
              <a:t>6. Порахуйте економію:</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за тиждень: </a:t>
            </a:r>
            <a:r>
              <a:rPr b="0" i="0" lang="uk" sz="1400" u="none" cap="none" strike="noStrike">
                <a:solidFill>
                  <a:srgbClr val="001D35"/>
                </a:solidFill>
                <a:latin typeface="Montserrat"/>
                <a:ea typeface="Montserrat"/>
                <a:cs typeface="Montserrat"/>
                <a:sym typeface="Montserrat"/>
              </a:rPr>
              <a:t>економія за 1 раз × кількість повторень за тиждень;</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за місяць: </a:t>
            </a:r>
            <a:r>
              <a:rPr b="0" i="0" lang="uk" sz="1400" u="none" cap="none" strike="noStrike">
                <a:solidFill>
                  <a:srgbClr val="001D35"/>
                </a:solidFill>
                <a:latin typeface="Montserrat"/>
                <a:ea typeface="Montserrat"/>
                <a:cs typeface="Montserrat"/>
                <a:sym typeface="Montserrat"/>
              </a:rPr>
              <a:t>економія за тиждень × 4;</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1" i="0" lang="uk" sz="1400" u="none" cap="none" strike="noStrike">
                <a:solidFill>
                  <a:srgbClr val="001D35"/>
                </a:solidFill>
                <a:latin typeface="Montserrat"/>
                <a:ea typeface="Montserrat"/>
                <a:cs typeface="Montserrat"/>
                <a:sym typeface="Montserrat"/>
              </a:rPr>
              <a:t>за рік: </a:t>
            </a:r>
            <a:r>
              <a:rPr b="0" i="0" lang="uk" sz="1400" u="none" cap="none" strike="noStrike">
                <a:solidFill>
                  <a:srgbClr val="001D35"/>
                </a:solidFill>
                <a:latin typeface="Montserrat"/>
                <a:ea typeface="Montserrat"/>
                <a:cs typeface="Montserrat"/>
                <a:sym typeface="Montserrat"/>
              </a:rPr>
              <a:t>економія за місяць × 12.</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4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t/>
            </a:r>
            <a:endParaRPr b="0" i="0" sz="1400" u="none" cap="none" strike="noStrike">
              <a:solidFill>
                <a:srgbClr val="001D35"/>
              </a:solidFill>
              <a:latin typeface="Montserrat"/>
              <a:ea typeface="Montserrat"/>
              <a:cs typeface="Montserrat"/>
              <a:sym typeface="Montserrat"/>
            </a:endParaRPr>
          </a:p>
        </p:txBody>
      </p:sp>
      <p:sp>
        <p:nvSpPr>
          <p:cNvPr id="1006" name="Google Shape;1006;p51"/>
          <p:cNvSpPr txBox="1"/>
          <p:nvPr/>
        </p:nvSpPr>
        <p:spPr>
          <a:xfrm>
            <a:off x="4215400" y="517495"/>
            <a:ext cx="4623900" cy="400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600"/>
              <a:buFont typeface="Arial"/>
              <a:buNone/>
            </a:pPr>
            <a:r>
              <a:rPr b="0" i="0" lang="uk" sz="1600" u="none" cap="none" strike="noStrike">
                <a:solidFill>
                  <a:srgbClr val="001D35"/>
                </a:solidFill>
                <a:latin typeface="Montserrat ExtraBold"/>
                <a:ea typeface="Montserrat ExtraBold"/>
                <a:cs typeface="Montserrat ExtraBold"/>
                <a:sym typeface="Montserrat ExtraBold"/>
              </a:rPr>
              <a:t>ТАБЛИЦЯ РЕЗУЛЬТАТІВ</a:t>
            </a:r>
            <a:endParaRPr b="0" i="0" sz="1600" u="none" cap="none" strike="noStrike">
              <a:solidFill>
                <a:srgbClr val="001D35"/>
              </a:solidFill>
              <a:latin typeface="Montserrat ExtraBold"/>
              <a:ea typeface="Montserrat ExtraBold"/>
              <a:cs typeface="Montserrat ExtraBold"/>
              <a:sym typeface="Montserrat ExtraBold"/>
            </a:endParaRPr>
          </a:p>
          <a:p>
            <a:pPr indent="0" lvl="0" marL="0" marR="0" rtl="0" algn="ctr">
              <a:lnSpc>
                <a:spcPct val="100000"/>
              </a:lnSpc>
              <a:spcBef>
                <a:spcPts val="0"/>
              </a:spcBef>
              <a:spcAft>
                <a:spcPts val="0"/>
              </a:spcAft>
              <a:buClr>
                <a:srgbClr val="000000"/>
              </a:buClr>
              <a:buSzPts val="2600"/>
              <a:buFont typeface="Arial"/>
              <a:buNone/>
            </a:pPr>
            <a:r>
              <a:t/>
            </a:r>
            <a:endParaRPr b="0" i="0" sz="1600" u="none" cap="none" strike="noStrike">
              <a:solidFill>
                <a:srgbClr val="001D35"/>
              </a:solidFill>
              <a:latin typeface="Montserrat ExtraBold"/>
              <a:ea typeface="Montserrat ExtraBold"/>
              <a:cs typeface="Montserrat ExtraBold"/>
              <a:sym typeface="Montserrat ExtraBold"/>
            </a:endParaRPr>
          </a:p>
        </p:txBody>
      </p:sp>
      <p:pic>
        <p:nvPicPr>
          <p:cNvPr id="1007" name="Google Shape;1007;p51"/>
          <p:cNvPicPr preferRelativeResize="0"/>
          <p:nvPr/>
        </p:nvPicPr>
        <p:blipFill rotWithShape="1">
          <a:blip r:embed="rId3">
            <a:alphaModFix/>
          </a:blip>
          <a:srcRect b="0" l="0" r="0" t="0"/>
          <a:stretch/>
        </p:blipFill>
        <p:spPr>
          <a:xfrm rot="-8787090">
            <a:off x="3283357" y="171905"/>
            <a:ext cx="894831" cy="90579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pic>
        <p:nvPicPr>
          <p:cNvPr id="1012" name="Google Shape;1012;p52" title="Vector 33.png"/>
          <p:cNvPicPr preferRelativeResize="0"/>
          <p:nvPr/>
        </p:nvPicPr>
        <p:blipFill rotWithShape="1">
          <a:blip r:embed="rId3">
            <a:alphaModFix/>
          </a:blip>
          <a:srcRect b="0" l="0" r="0" t="0"/>
          <a:stretch/>
        </p:blipFill>
        <p:spPr>
          <a:xfrm rot="10800000">
            <a:off x="410373" y="2130679"/>
            <a:ext cx="2821791" cy="1253372"/>
          </a:xfrm>
          <a:prstGeom prst="rect">
            <a:avLst/>
          </a:prstGeom>
          <a:noFill/>
          <a:ln>
            <a:noFill/>
          </a:ln>
        </p:spPr>
      </p:pic>
      <p:sp>
        <p:nvSpPr>
          <p:cNvPr id="1013" name="Google Shape;1013;p52"/>
          <p:cNvSpPr txBox="1"/>
          <p:nvPr/>
        </p:nvSpPr>
        <p:spPr>
          <a:xfrm>
            <a:off x="523708" y="2335209"/>
            <a:ext cx="2566500" cy="844200"/>
          </a:xfrm>
          <a:prstGeom prst="rect">
            <a:avLst/>
          </a:prstGeom>
          <a:noFill/>
          <a:ln>
            <a:noFill/>
          </a:ln>
        </p:spPr>
        <p:txBody>
          <a:bodyPr anchorCtr="0" anchor="ctr" bIns="49175" lIns="98350" spcFirstLastPara="1" rIns="98350" wrap="square" tIns="49175">
            <a:noAutofit/>
          </a:bodyPr>
          <a:lstStyle/>
          <a:p>
            <a:pPr indent="0" lvl="0" marL="0" marR="0" rtl="0" algn="ctr">
              <a:lnSpc>
                <a:spcPct val="100000"/>
              </a:lnSpc>
              <a:spcBef>
                <a:spcPts val="0"/>
              </a:spcBef>
              <a:spcAft>
                <a:spcPts val="0"/>
              </a:spcAft>
              <a:buClr>
                <a:srgbClr val="000000"/>
              </a:buClr>
              <a:buSzPts val="1183"/>
              <a:buFont typeface="Arial"/>
              <a:buNone/>
            </a:pPr>
            <a:r>
              <a:rPr b="1" i="0" lang="uk" sz="1506" u="none" cap="none" strike="noStrike">
                <a:solidFill>
                  <a:schemeClr val="dk1"/>
                </a:solidFill>
                <a:latin typeface="Montserrat"/>
                <a:ea typeface="Montserrat"/>
                <a:cs typeface="Montserrat"/>
                <a:sym typeface="Montserrat"/>
              </a:rPr>
              <a:t>Я дослідив / дослідила, що…</a:t>
            </a:r>
            <a:endParaRPr b="1" i="0" sz="1506" u="none" cap="none" strike="noStrike">
              <a:solidFill>
                <a:schemeClr val="dk1"/>
              </a:solidFill>
              <a:latin typeface="Montserrat"/>
              <a:ea typeface="Montserrat"/>
              <a:cs typeface="Montserrat"/>
              <a:sym typeface="Montserrat"/>
            </a:endParaRPr>
          </a:p>
        </p:txBody>
      </p:sp>
      <p:pic>
        <p:nvPicPr>
          <p:cNvPr id="1014" name="Google Shape;1014;p52" title="Vector 33.png"/>
          <p:cNvPicPr preferRelativeResize="0"/>
          <p:nvPr/>
        </p:nvPicPr>
        <p:blipFill rotWithShape="1">
          <a:blip r:embed="rId3">
            <a:alphaModFix/>
          </a:blip>
          <a:srcRect b="0" l="0" r="0" t="0"/>
          <a:stretch/>
        </p:blipFill>
        <p:spPr>
          <a:xfrm rot="10800000">
            <a:off x="3237065" y="1222584"/>
            <a:ext cx="2821791" cy="1253372"/>
          </a:xfrm>
          <a:prstGeom prst="rect">
            <a:avLst/>
          </a:prstGeom>
          <a:noFill/>
          <a:ln>
            <a:noFill/>
          </a:ln>
        </p:spPr>
      </p:pic>
      <p:sp>
        <p:nvSpPr>
          <p:cNvPr id="1015" name="Google Shape;1015;p52"/>
          <p:cNvSpPr txBox="1"/>
          <p:nvPr/>
        </p:nvSpPr>
        <p:spPr>
          <a:xfrm>
            <a:off x="3350400" y="1427114"/>
            <a:ext cx="2566500" cy="844200"/>
          </a:xfrm>
          <a:prstGeom prst="rect">
            <a:avLst/>
          </a:prstGeom>
          <a:noFill/>
          <a:ln>
            <a:noFill/>
          </a:ln>
        </p:spPr>
        <p:txBody>
          <a:bodyPr anchorCtr="0" anchor="ctr" bIns="49175" lIns="98350" spcFirstLastPara="1" rIns="98350" wrap="square" tIns="49175">
            <a:noAutofit/>
          </a:bodyPr>
          <a:lstStyle/>
          <a:p>
            <a:pPr indent="0" lvl="0" marL="0" marR="0" rtl="0" algn="ctr">
              <a:lnSpc>
                <a:spcPct val="100000"/>
              </a:lnSpc>
              <a:spcBef>
                <a:spcPts val="0"/>
              </a:spcBef>
              <a:spcAft>
                <a:spcPts val="0"/>
              </a:spcAft>
              <a:buClr>
                <a:srgbClr val="000000"/>
              </a:buClr>
              <a:buSzPts val="1183"/>
              <a:buFont typeface="Arial"/>
              <a:buNone/>
            </a:pPr>
            <a:r>
              <a:rPr b="1" i="0" lang="uk" sz="1506" u="none" cap="none" strike="noStrike">
                <a:solidFill>
                  <a:schemeClr val="dk1"/>
                </a:solidFill>
                <a:latin typeface="Montserrat"/>
                <a:ea typeface="Montserrat"/>
                <a:cs typeface="Montserrat"/>
                <a:sym typeface="Montserrat"/>
              </a:rPr>
              <a:t>Найбільше води можна зекономити, якщо…</a:t>
            </a:r>
            <a:endParaRPr b="1" i="0" sz="1506" u="none" cap="none" strike="noStrike">
              <a:solidFill>
                <a:schemeClr val="dk1"/>
              </a:solidFill>
              <a:latin typeface="Montserrat"/>
              <a:ea typeface="Montserrat"/>
              <a:cs typeface="Montserrat"/>
              <a:sym typeface="Montserrat"/>
            </a:endParaRPr>
          </a:p>
        </p:txBody>
      </p:sp>
      <p:pic>
        <p:nvPicPr>
          <p:cNvPr id="1016" name="Google Shape;1016;p52" title="Vector 33.png"/>
          <p:cNvPicPr preferRelativeResize="0"/>
          <p:nvPr/>
        </p:nvPicPr>
        <p:blipFill rotWithShape="1">
          <a:blip r:embed="rId3">
            <a:alphaModFix/>
          </a:blip>
          <a:srcRect b="0" l="0" r="0" t="0"/>
          <a:stretch/>
        </p:blipFill>
        <p:spPr>
          <a:xfrm rot="10800000">
            <a:off x="5911834" y="2207466"/>
            <a:ext cx="2821791" cy="1253372"/>
          </a:xfrm>
          <a:prstGeom prst="rect">
            <a:avLst/>
          </a:prstGeom>
          <a:noFill/>
          <a:ln>
            <a:noFill/>
          </a:ln>
        </p:spPr>
      </p:pic>
      <p:sp>
        <p:nvSpPr>
          <p:cNvPr id="1017" name="Google Shape;1017;p52"/>
          <p:cNvSpPr txBox="1"/>
          <p:nvPr/>
        </p:nvSpPr>
        <p:spPr>
          <a:xfrm>
            <a:off x="6025169" y="2411996"/>
            <a:ext cx="2566500" cy="844200"/>
          </a:xfrm>
          <a:prstGeom prst="rect">
            <a:avLst/>
          </a:prstGeom>
          <a:noFill/>
          <a:ln>
            <a:noFill/>
          </a:ln>
        </p:spPr>
        <p:txBody>
          <a:bodyPr anchorCtr="0" anchor="ctr" bIns="49175" lIns="98350" spcFirstLastPara="1" rIns="98350" wrap="square" tIns="49175">
            <a:noAutofit/>
          </a:bodyPr>
          <a:lstStyle/>
          <a:p>
            <a:pPr indent="0" lvl="0" marL="0" marR="0" rtl="0" algn="ctr">
              <a:lnSpc>
                <a:spcPct val="100000"/>
              </a:lnSpc>
              <a:spcBef>
                <a:spcPts val="0"/>
              </a:spcBef>
              <a:spcAft>
                <a:spcPts val="0"/>
              </a:spcAft>
              <a:buClr>
                <a:srgbClr val="000000"/>
              </a:buClr>
              <a:buSzPts val="1183"/>
              <a:buFont typeface="Arial"/>
              <a:buNone/>
            </a:pPr>
            <a:r>
              <a:rPr b="1" i="0" lang="uk" sz="1506" u="none" cap="none" strike="noStrike">
                <a:solidFill>
                  <a:schemeClr val="dk1"/>
                </a:solidFill>
                <a:latin typeface="Montserrat"/>
                <a:ea typeface="Montserrat"/>
                <a:cs typeface="Montserrat"/>
                <a:sym typeface="Montserrat"/>
              </a:rPr>
              <a:t>Одна звичка, яку я можу змінити вже цього тижня:…</a:t>
            </a:r>
            <a:endParaRPr b="1" i="0" sz="1506" u="none" cap="none" strike="noStrike">
              <a:solidFill>
                <a:schemeClr val="dk1"/>
              </a:solidFill>
              <a:latin typeface="Montserrat"/>
              <a:ea typeface="Montserrat"/>
              <a:cs typeface="Montserrat"/>
              <a:sym typeface="Montserrat"/>
            </a:endParaRPr>
          </a:p>
        </p:txBody>
      </p:sp>
      <p:sp>
        <p:nvSpPr>
          <p:cNvPr id="1018" name="Google Shape;1018;p52"/>
          <p:cNvSpPr txBox="1"/>
          <p:nvPr/>
        </p:nvSpPr>
        <p:spPr>
          <a:xfrm>
            <a:off x="352025" y="267790"/>
            <a:ext cx="6492000" cy="400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600"/>
              <a:buFont typeface="Arial"/>
              <a:buNone/>
            </a:pPr>
            <a:r>
              <a:rPr b="0" i="0" lang="uk" sz="3600" u="none" cap="none" strike="noStrike">
                <a:solidFill>
                  <a:srgbClr val="001D35"/>
                </a:solidFill>
                <a:latin typeface="Montserrat ExtraBold"/>
                <a:ea typeface="Montserrat ExtraBold"/>
                <a:cs typeface="Montserrat ExtraBold"/>
                <a:sym typeface="Montserrat ExtraBold"/>
              </a:rPr>
              <a:t>ВИСНОВОК</a:t>
            </a:r>
            <a:endParaRPr b="0" i="0" sz="36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1000"/>
              </a:spcBef>
              <a:spcAft>
                <a:spcPts val="0"/>
              </a:spcAft>
              <a:buClr>
                <a:schemeClr val="dk1"/>
              </a:buClr>
              <a:buSzPts val="2600"/>
              <a:buFont typeface="Arial"/>
              <a:buNone/>
            </a:pPr>
            <a:r>
              <a:rPr b="0" i="0" lang="uk" sz="1800" u="none" cap="none" strike="noStrike">
                <a:solidFill>
                  <a:srgbClr val="001D35"/>
                </a:solidFill>
                <a:latin typeface="Montserrat"/>
                <a:ea typeface="Montserrat"/>
                <a:cs typeface="Montserrat"/>
                <a:sym typeface="Montserrat"/>
              </a:rPr>
              <a:t>Напишіть 3 речення:</a:t>
            </a:r>
            <a:endParaRPr b="0" i="0" sz="30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1000"/>
              </a:spcBef>
              <a:spcAft>
                <a:spcPts val="0"/>
              </a:spcAft>
              <a:buClr>
                <a:srgbClr val="000000"/>
              </a:buClr>
              <a:buSzPts val="2600"/>
              <a:buFont typeface="Arial"/>
              <a:buNone/>
            </a:pPr>
            <a:r>
              <a:t/>
            </a:r>
            <a:endParaRPr b="0" i="0" sz="3000" u="none" cap="none" strike="noStrike">
              <a:solidFill>
                <a:srgbClr val="001D35"/>
              </a:solidFill>
              <a:latin typeface="Montserrat ExtraBold"/>
              <a:ea typeface="Montserrat ExtraBold"/>
              <a:cs typeface="Montserrat ExtraBold"/>
              <a:sym typeface="Montserrat ExtraBold"/>
            </a:endParaRPr>
          </a:p>
        </p:txBody>
      </p:sp>
      <p:pic>
        <p:nvPicPr>
          <p:cNvPr id="1019" name="Google Shape;1019;p52" title="Vector 34.png"/>
          <p:cNvPicPr preferRelativeResize="0"/>
          <p:nvPr/>
        </p:nvPicPr>
        <p:blipFill rotWithShape="1">
          <a:blip r:embed="rId4">
            <a:alphaModFix/>
          </a:blip>
          <a:srcRect b="50952" l="0" r="0" t="0"/>
          <a:stretch/>
        </p:blipFill>
        <p:spPr>
          <a:xfrm>
            <a:off x="0" y="4223725"/>
            <a:ext cx="9144003" cy="919775"/>
          </a:xfrm>
          <a:prstGeom prst="rect">
            <a:avLst/>
          </a:prstGeom>
          <a:noFill/>
          <a:ln>
            <a:noFill/>
          </a:ln>
        </p:spPr>
      </p:pic>
      <p:pic>
        <p:nvPicPr>
          <p:cNvPr id="1020" name="Google Shape;1020;p52"/>
          <p:cNvPicPr preferRelativeResize="0"/>
          <p:nvPr/>
        </p:nvPicPr>
        <p:blipFill rotWithShape="1">
          <a:blip r:embed="rId5">
            <a:alphaModFix/>
          </a:blip>
          <a:srcRect b="0" l="0" r="0" t="0"/>
          <a:stretch/>
        </p:blipFill>
        <p:spPr>
          <a:xfrm flipH="1">
            <a:off x="2888979" y="1965050"/>
            <a:ext cx="3331700" cy="3456424"/>
          </a:xfrm>
          <a:prstGeom prst="rect">
            <a:avLst/>
          </a:prstGeom>
          <a:noFill/>
          <a:ln>
            <a:noFill/>
          </a:ln>
        </p:spPr>
      </p:pic>
      <p:pic>
        <p:nvPicPr>
          <p:cNvPr id="1021" name="Google Shape;1021;p52"/>
          <p:cNvPicPr preferRelativeResize="0"/>
          <p:nvPr/>
        </p:nvPicPr>
        <p:blipFill rotWithShape="1">
          <a:blip r:embed="rId6">
            <a:alphaModFix/>
          </a:blip>
          <a:srcRect b="0" l="0" r="0" t="0"/>
          <a:stretch/>
        </p:blipFill>
        <p:spPr>
          <a:xfrm>
            <a:off x="2832895" y="3504998"/>
            <a:ext cx="513895" cy="577501"/>
          </a:xfrm>
          <a:prstGeom prst="rect">
            <a:avLst/>
          </a:prstGeom>
          <a:noFill/>
          <a:ln>
            <a:noFill/>
          </a:ln>
        </p:spPr>
      </p:pic>
      <p:pic>
        <p:nvPicPr>
          <p:cNvPr id="1022" name="Google Shape;1022;p52"/>
          <p:cNvPicPr preferRelativeResize="0"/>
          <p:nvPr/>
        </p:nvPicPr>
        <p:blipFill rotWithShape="1">
          <a:blip r:embed="rId7">
            <a:alphaModFix/>
          </a:blip>
          <a:srcRect b="0" l="0" r="0" t="0"/>
          <a:stretch/>
        </p:blipFill>
        <p:spPr>
          <a:xfrm rot="6718158">
            <a:off x="6056626" y="3640992"/>
            <a:ext cx="925670" cy="93701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53"/>
          <p:cNvSpPr txBox="1"/>
          <p:nvPr/>
        </p:nvSpPr>
        <p:spPr>
          <a:xfrm>
            <a:off x="352025" y="283200"/>
            <a:ext cx="6677100" cy="110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ЩО ДОПОМАГАЄ ЗБЕРІГАТИ ВОДУ БЕЗПЕЧНОЮ ТА ДОСТУПНОЮ?</a:t>
            </a:r>
            <a:endParaRPr b="0" i="0" sz="2400" u="none" cap="none" strike="noStrike">
              <a:solidFill>
                <a:srgbClr val="001D35"/>
              </a:solidFill>
              <a:latin typeface="Montserrat ExtraBold"/>
              <a:ea typeface="Montserrat ExtraBold"/>
              <a:cs typeface="Montserrat ExtraBold"/>
              <a:sym typeface="Montserrat ExtraBold"/>
            </a:endParaRPr>
          </a:p>
          <a:p>
            <a:pPr indent="0" lvl="0" marL="0" marR="0" rtl="0" algn="l">
              <a:lnSpc>
                <a:spcPct val="100000"/>
              </a:lnSpc>
              <a:spcBef>
                <a:spcPts val="0"/>
              </a:spcBef>
              <a:spcAft>
                <a:spcPts val="0"/>
              </a:spcAft>
              <a:buClr>
                <a:srgbClr val="000000"/>
              </a:buClr>
              <a:buSzPts val="2600"/>
              <a:buFont typeface="Arial"/>
              <a:buNone/>
            </a:pPr>
            <a:r>
              <a:t/>
            </a:r>
            <a:endParaRPr b="0" i="0" sz="9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Обери ВСІ правильні твердження.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1028" name="Google Shape;1028;p53"/>
          <p:cNvSpPr/>
          <p:nvPr/>
        </p:nvSpPr>
        <p:spPr>
          <a:xfrm>
            <a:off x="352032" y="1557650"/>
            <a:ext cx="2779500" cy="10620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А</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 Користуватися водою відповідально та не витрачати її марно</a:t>
            </a:r>
            <a:endParaRPr b="0" i="0" sz="1300" u="none" cap="none" strike="noStrike">
              <a:solidFill>
                <a:schemeClr val="dk1"/>
              </a:solidFill>
              <a:latin typeface="Montserrat"/>
              <a:ea typeface="Montserrat"/>
              <a:cs typeface="Montserrat"/>
              <a:sym typeface="Montserrat"/>
            </a:endParaRPr>
          </a:p>
        </p:txBody>
      </p:sp>
      <p:sp>
        <p:nvSpPr>
          <p:cNvPr id="1029" name="Google Shape;1029;p53"/>
          <p:cNvSpPr/>
          <p:nvPr/>
        </p:nvSpPr>
        <p:spPr>
          <a:xfrm>
            <a:off x="3245365" y="1557650"/>
            <a:ext cx="2779500" cy="10620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Б </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Перевіряти інформацію, якщо є сумніви щодо безпечності води</a:t>
            </a:r>
            <a:endParaRPr b="0" i="0" sz="1300" u="none" cap="none" strike="noStrike">
              <a:solidFill>
                <a:schemeClr val="dk1"/>
              </a:solidFill>
              <a:latin typeface="Montserrat"/>
              <a:ea typeface="Montserrat"/>
              <a:cs typeface="Montserrat"/>
              <a:sym typeface="Montserrat"/>
            </a:endParaRPr>
          </a:p>
        </p:txBody>
      </p:sp>
      <p:sp>
        <p:nvSpPr>
          <p:cNvPr id="1030" name="Google Shape;1030;p53"/>
          <p:cNvSpPr/>
          <p:nvPr/>
        </p:nvSpPr>
        <p:spPr>
          <a:xfrm>
            <a:off x="352044" y="2719315"/>
            <a:ext cx="2779500" cy="10620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В</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Не залишати сміття біля річок, озер та інших водойм</a:t>
            </a:r>
            <a:endParaRPr b="0" i="0" sz="1300" u="none" cap="none" strike="noStrike">
              <a:solidFill>
                <a:schemeClr val="dk1"/>
              </a:solidFill>
              <a:latin typeface="Montserrat"/>
              <a:ea typeface="Montserrat"/>
              <a:cs typeface="Montserrat"/>
              <a:sym typeface="Montserrat"/>
            </a:endParaRPr>
          </a:p>
        </p:txBody>
      </p:sp>
      <p:sp>
        <p:nvSpPr>
          <p:cNvPr id="1031" name="Google Shape;1031;p53"/>
          <p:cNvSpPr/>
          <p:nvPr/>
        </p:nvSpPr>
        <p:spPr>
          <a:xfrm>
            <a:off x="3245372" y="2719319"/>
            <a:ext cx="2779500" cy="1062000"/>
          </a:xfrm>
          <a:prstGeom prst="roundRect">
            <a:avLst>
              <a:gd fmla="val 10490"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Г </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Пити будь-яку прозору воду, навіть якщо невідомо, </a:t>
            </a:r>
            <a:endParaRPr b="0"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звідки вона</a:t>
            </a:r>
            <a:endParaRPr b="0" i="0" sz="1300" u="none" cap="none" strike="noStrike">
              <a:solidFill>
                <a:schemeClr val="dk1"/>
              </a:solidFill>
              <a:latin typeface="Montserrat"/>
              <a:ea typeface="Montserrat"/>
              <a:cs typeface="Montserrat"/>
              <a:sym typeface="Montserrat"/>
            </a:endParaRPr>
          </a:p>
        </p:txBody>
      </p:sp>
      <p:sp>
        <p:nvSpPr>
          <p:cNvPr id="1032" name="Google Shape;1032;p53"/>
          <p:cNvSpPr/>
          <p:nvPr/>
        </p:nvSpPr>
        <p:spPr>
          <a:xfrm>
            <a:off x="352025" y="3912085"/>
            <a:ext cx="2779500" cy="1062000"/>
          </a:xfrm>
          <a:prstGeom prst="roundRect">
            <a:avLst>
              <a:gd fmla="val 1248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Д</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Дбати про гігієну та використовувати безпечну воду для пиття й побуту</a:t>
            </a:r>
            <a:endParaRPr b="0" i="0" sz="1300" u="none" cap="none" strike="noStrike">
              <a:solidFill>
                <a:schemeClr val="dk1"/>
              </a:solidFill>
              <a:latin typeface="Montserrat"/>
              <a:ea typeface="Montserrat"/>
              <a:cs typeface="Montserrat"/>
              <a:sym typeface="Montserrat"/>
            </a:endParaRPr>
          </a:p>
        </p:txBody>
      </p:sp>
      <p:sp>
        <p:nvSpPr>
          <p:cNvPr id="1033" name="Google Shape;1033;p53"/>
          <p:cNvSpPr/>
          <p:nvPr/>
        </p:nvSpPr>
        <p:spPr>
          <a:xfrm>
            <a:off x="3245358" y="3912085"/>
            <a:ext cx="2779500" cy="1062000"/>
          </a:xfrm>
          <a:prstGeom prst="roundRect">
            <a:avLst>
              <a:gd fmla="val 11353"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uk" sz="1300" u="none" cap="none" strike="noStrike">
                <a:solidFill>
                  <a:schemeClr val="dk1"/>
                </a:solidFill>
                <a:latin typeface="Montserrat"/>
                <a:ea typeface="Montserrat"/>
                <a:cs typeface="Montserrat"/>
                <a:sym typeface="Montserrat"/>
              </a:rPr>
              <a:t>Е</a:t>
            </a:r>
            <a:endParaRPr b="1" i="0" sz="13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rPr b="0" i="0" lang="uk" sz="1300" u="none" cap="none" strike="noStrike">
                <a:solidFill>
                  <a:schemeClr val="dk1"/>
                </a:solidFill>
                <a:latin typeface="Montserrat"/>
                <a:ea typeface="Montserrat"/>
                <a:cs typeface="Montserrat"/>
                <a:sym typeface="Montserrat"/>
              </a:rPr>
              <a:t>Пояснювати іншим, чому вода є цінним ресурсом і чому її потрібно берегти</a:t>
            </a:r>
            <a:endParaRPr b="0" i="0" sz="1300" u="none" cap="none" strike="noStrike">
              <a:solidFill>
                <a:schemeClr val="dk1"/>
              </a:solidFill>
              <a:latin typeface="Montserrat"/>
              <a:ea typeface="Montserrat"/>
              <a:cs typeface="Montserrat"/>
              <a:sym typeface="Montserrat"/>
            </a:endParaRPr>
          </a:p>
        </p:txBody>
      </p:sp>
      <p:pic>
        <p:nvPicPr>
          <p:cNvPr id="1034" name="Google Shape;1034;p53"/>
          <p:cNvPicPr preferRelativeResize="0"/>
          <p:nvPr/>
        </p:nvPicPr>
        <p:blipFill rotWithShape="1">
          <a:blip r:embed="rId3">
            <a:alphaModFix/>
          </a:blip>
          <a:srcRect b="0" l="0" r="8776" t="0"/>
          <a:stretch/>
        </p:blipFill>
        <p:spPr>
          <a:xfrm>
            <a:off x="5372023" y="1585100"/>
            <a:ext cx="3503401" cy="3207634"/>
          </a:xfrm>
          <a:prstGeom prst="rect">
            <a:avLst/>
          </a:prstGeom>
          <a:noFill/>
          <a:ln>
            <a:noFill/>
          </a:ln>
        </p:spPr>
      </p:pic>
      <p:pic>
        <p:nvPicPr>
          <p:cNvPr id="1035" name="Google Shape;1035;p53"/>
          <p:cNvPicPr preferRelativeResize="0"/>
          <p:nvPr/>
        </p:nvPicPr>
        <p:blipFill rotWithShape="1">
          <a:blip r:embed="rId4">
            <a:alphaModFix/>
          </a:blip>
          <a:srcRect b="0" l="0" r="0" t="0"/>
          <a:stretch/>
        </p:blipFill>
        <p:spPr>
          <a:xfrm>
            <a:off x="7704275" y="1427250"/>
            <a:ext cx="796114" cy="823375"/>
          </a:xfrm>
          <a:prstGeom prst="rect">
            <a:avLst/>
          </a:prstGeom>
          <a:noFill/>
          <a:ln>
            <a:noFill/>
          </a:ln>
        </p:spPr>
      </p:pic>
      <p:sp>
        <p:nvSpPr>
          <p:cNvPr id="1036" name="Google Shape;1036;p53"/>
          <p:cNvSpPr/>
          <p:nvPr/>
        </p:nvSpPr>
        <p:spPr>
          <a:xfrm>
            <a:off x="394639" y="977201"/>
            <a:ext cx="4683308" cy="75709"/>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54"/>
          <p:cNvSpPr txBox="1"/>
          <p:nvPr/>
        </p:nvSpPr>
        <p:spPr>
          <a:xfrm>
            <a:off x="352025" y="283200"/>
            <a:ext cx="7584300" cy="53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ВСТАНОВИ ПРІОРИТЕТНІСТЬ ДІЙ</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1042" name="Google Shape;1042;p54"/>
          <p:cNvSpPr/>
          <p:nvPr/>
        </p:nvSpPr>
        <p:spPr>
          <a:xfrm>
            <a:off x="352025" y="2736628"/>
            <a:ext cx="2016600" cy="20073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Повідомити учнів і працівників, що воду з крана не можна пити до офіційного підтвердження безпеки</a:t>
            </a:r>
            <a:endParaRPr b="0" i="0" sz="1200" u="none" cap="none" strike="noStrike">
              <a:solidFill>
                <a:schemeClr val="dk1"/>
              </a:solidFill>
              <a:latin typeface="Montserrat"/>
              <a:ea typeface="Montserrat"/>
              <a:cs typeface="Montserrat"/>
              <a:sym typeface="Montserrat"/>
            </a:endParaRPr>
          </a:p>
        </p:txBody>
      </p:sp>
      <p:sp>
        <p:nvSpPr>
          <p:cNvPr id="1043" name="Google Shape;1043;p54"/>
          <p:cNvSpPr/>
          <p:nvPr/>
        </p:nvSpPr>
        <p:spPr>
          <a:xfrm>
            <a:off x="2451022" y="2736628"/>
            <a:ext cx="2016600" cy="2007300"/>
          </a:xfrm>
          <a:prstGeom prst="roundRect">
            <a:avLst>
              <a:gd fmla="val 1248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Перевірити інформацію через офіційні джерела або відповідальні служби</a:t>
            </a:r>
            <a:endParaRPr b="0" i="0" sz="1200" u="none" cap="none" strike="noStrike">
              <a:solidFill>
                <a:schemeClr val="dk1"/>
              </a:solidFill>
              <a:latin typeface="Montserrat"/>
              <a:ea typeface="Montserrat"/>
              <a:cs typeface="Montserrat"/>
              <a:sym typeface="Montserrat"/>
            </a:endParaRPr>
          </a:p>
        </p:txBody>
      </p:sp>
      <p:sp>
        <p:nvSpPr>
          <p:cNvPr id="1044" name="Google Shape;1044;p54"/>
          <p:cNvSpPr/>
          <p:nvPr/>
        </p:nvSpPr>
        <p:spPr>
          <a:xfrm>
            <a:off x="4550020" y="2736628"/>
            <a:ext cx="2016600" cy="2007300"/>
          </a:xfrm>
          <a:prstGeom prst="roundRect">
            <a:avLst>
              <a:gd fmla="val 11353"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Обговорити, як у майбутньому школа може краще підготуватися до таких ситуацій</a:t>
            </a:r>
            <a:endParaRPr b="0" i="0" sz="1200" u="none" cap="none" strike="noStrike">
              <a:solidFill>
                <a:schemeClr val="dk1"/>
              </a:solidFill>
              <a:latin typeface="Montserrat"/>
              <a:ea typeface="Montserrat"/>
              <a:cs typeface="Montserrat"/>
              <a:sym typeface="Montserrat"/>
            </a:endParaRPr>
          </a:p>
        </p:txBody>
      </p:sp>
      <p:sp>
        <p:nvSpPr>
          <p:cNvPr id="1045" name="Google Shape;1045;p54"/>
          <p:cNvSpPr/>
          <p:nvPr/>
        </p:nvSpPr>
        <p:spPr>
          <a:xfrm>
            <a:off x="6649001" y="2736628"/>
            <a:ext cx="2016600" cy="2007300"/>
          </a:xfrm>
          <a:prstGeom prst="roundRect">
            <a:avLst>
              <a:gd fmla="val 10490" name="adj"/>
            </a:avLst>
          </a:prstGeom>
          <a:solidFill>
            <a:srgbClr val="DBEDFF"/>
          </a:solid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1000"/>
              </a:spcAft>
              <a:buClr>
                <a:schemeClr val="dk1"/>
              </a:buClr>
              <a:buSzPts val="1100"/>
              <a:buFont typeface="Arial"/>
              <a:buNone/>
            </a:pPr>
            <a:r>
              <a:rPr b="0" i="0" lang="uk" sz="1200" u="none" cap="none" strike="noStrike">
                <a:solidFill>
                  <a:schemeClr val="dk1"/>
                </a:solidFill>
                <a:latin typeface="Montserrat"/>
                <a:ea typeface="Montserrat"/>
                <a:cs typeface="Montserrat"/>
                <a:sym typeface="Montserrat"/>
              </a:rPr>
              <a:t>Організувати доступ до безпечної питної води</a:t>
            </a:r>
            <a:endParaRPr b="0" i="0" sz="1200" u="none" cap="none" strike="noStrike">
              <a:solidFill>
                <a:schemeClr val="dk1"/>
              </a:solidFill>
              <a:latin typeface="Montserrat"/>
              <a:ea typeface="Montserrat"/>
              <a:cs typeface="Montserrat"/>
              <a:sym typeface="Montserrat"/>
            </a:endParaRPr>
          </a:p>
        </p:txBody>
      </p:sp>
      <p:sp>
        <p:nvSpPr>
          <p:cNvPr id="1046" name="Google Shape;1046;p54"/>
          <p:cNvSpPr txBox="1"/>
          <p:nvPr/>
        </p:nvSpPr>
        <p:spPr>
          <a:xfrm>
            <a:off x="352025" y="1037568"/>
            <a:ext cx="4987500" cy="1404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ExtraBold"/>
                <a:ea typeface="Montserrat ExtraBold"/>
                <a:cs typeface="Montserrat ExtraBold"/>
                <a:sym typeface="Montserrat ExtraBold"/>
              </a:rPr>
              <a:t>Ситуація. </a:t>
            </a:r>
            <a:r>
              <a:rPr b="0" i="0" lang="uk" sz="1800" u="none" cap="none" strike="noStrike">
                <a:solidFill>
                  <a:srgbClr val="001D35"/>
                </a:solidFill>
                <a:latin typeface="Montserrat"/>
                <a:ea typeface="Montserrat"/>
                <a:cs typeface="Montserrat"/>
                <a:sym typeface="Montserrat"/>
              </a:rPr>
              <a:t>У вашій школі повідомили, що вода з крана тимчасово може бути небезпечною для пиття.</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Розташуй дії від першої до останньої.</a:t>
            </a:r>
            <a:endParaRPr b="0" i="0" sz="1800" u="none" cap="none" strike="noStrike">
              <a:solidFill>
                <a:srgbClr val="001D35"/>
              </a:solidFill>
              <a:latin typeface="Montserrat"/>
              <a:ea typeface="Montserrat"/>
              <a:cs typeface="Montserrat"/>
              <a:sym typeface="Montserrat"/>
            </a:endParaRPr>
          </a:p>
        </p:txBody>
      </p:sp>
      <p:pic>
        <p:nvPicPr>
          <p:cNvPr id="1047" name="Google Shape;1047;p54"/>
          <p:cNvPicPr preferRelativeResize="0"/>
          <p:nvPr/>
        </p:nvPicPr>
        <p:blipFill rotWithShape="1">
          <a:blip r:embed="rId3">
            <a:alphaModFix/>
          </a:blip>
          <a:srcRect b="0" l="0" r="0" t="0"/>
          <a:stretch/>
        </p:blipFill>
        <p:spPr>
          <a:xfrm>
            <a:off x="5825974" y="1675849"/>
            <a:ext cx="740651" cy="766020"/>
          </a:xfrm>
          <a:prstGeom prst="rect">
            <a:avLst/>
          </a:prstGeom>
          <a:noFill/>
          <a:ln>
            <a:noFill/>
          </a:ln>
        </p:spPr>
      </p:pic>
      <p:sp>
        <p:nvSpPr>
          <p:cNvPr id="1048" name="Google Shape;1048;p54"/>
          <p:cNvSpPr txBox="1"/>
          <p:nvPr/>
        </p:nvSpPr>
        <p:spPr>
          <a:xfrm>
            <a:off x="425200"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1</a:t>
            </a:r>
            <a:endParaRPr b="1" i="0" sz="4000" u="none" cap="none" strike="noStrike">
              <a:solidFill>
                <a:srgbClr val="4895F7"/>
              </a:solidFill>
              <a:latin typeface="Montserrat"/>
              <a:ea typeface="Montserrat"/>
              <a:cs typeface="Montserrat"/>
              <a:sym typeface="Montserrat"/>
            </a:endParaRPr>
          </a:p>
        </p:txBody>
      </p:sp>
      <p:sp>
        <p:nvSpPr>
          <p:cNvPr id="1049" name="Google Shape;1049;p54"/>
          <p:cNvSpPr txBox="1"/>
          <p:nvPr/>
        </p:nvSpPr>
        <p:spPr>
          <a:xfrm>
            <a:off x="2534876"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2</a:t>
            </a:r>
            <a:endParaRPr b="1" i="0" sz="4000" u="none" cap="none" strike="noStrike">
              <a:solidFill>
                <a:srgbClr val="4895F7"/>
              </a:solidFill>
              <a:latin typeface="Montserrat"/>
              <a:ea typeface="Montserrat"/>
              <a:cs typeface="Montserrat"/>
              <a:sym typeface="Montserrat"/>
            </a:endParaRPr>
          </a:p>
        </p:txBody>
      </p:sp>
      <p:sp>
        <p:nvSpPr>
          <p:cNvPr id="1050" name="Google Shape;1050;p54"/>
          <p:cNvSpPr txBox="1"/>
          <p:nvPr/>
        </p:nvSpPr>
        <p:spPr>
          <a:xfrm>
            <a:off x="4644542"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3</a:t>
            </a:r>
            <a:endParaRPr b="1" i="0" sz="4000" u="none" cap="none" strike="noStrike">
              <a:solidFill>
                <a:srgbClr val="4895F7"/>
              </a:solidFill>
              <a:latin typeface="Montserrat"/>
              <a:ea typeface="Montserrat"/>
              <a:cs typeface="Montserrat"/>
              <a:sym typeface="Montserrat"/>
            </a:endParaRPr>
          </a:p>
        </p:txBody>
      </p:sp>
      <p:sp>
        <p:nvSpPr>
          <p:cNvPr id="1051" name="Google Shape;1051;p54"/>
          <p:cNvSpPr txBox="1"/>
          <p:nvPr/>
        </p:nvSpPr>
        <p:spPr>
          <a:xfrm>
            <a:off x="6754217" y="2728528"/>
            <a:ext cx="478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uk" sz="4000" u="none" cap="none" strike="noStrike">
                <a:solidFill>
                  <a:srgbClr val="4895F7"/>
                </a:solidFill>
                <a:latin typeface="Montserrat"/>
                <a:ea typeface="Montserrat"/>
                <a:cs typeface="Montserrat"/>
                <a:sym typeface="Montserrat"/>
              </a:rPr>
              <a:t>4</a:t>
            </a:r>
            <a:endParaRPr b="1" i="0" sz="4000" u="none" cap="none" strike="noStrike">
              <a:solidFill>
                <a:srgbClr val="4895F7"/>
              </a:solidFill>
              <a:latin typeface="Montserrat"/>
              <a:ea typeface="Montserrat"/>
              <a:cs typeface="Montserrat"/>
              <a:sym typeface="Montserrat"/>
            </a:endParaRPr>
          </a:p>
        </p:txBody>
      </p:sp>
      <p:grpSp>
        <p:nvGrpSpPr>
          <p:cNvPr id="1052" name="Google Shape;1052;p54"/>
          <p:cNvGrpSpPr/>
          <p:nvPr/>
        </p:nvGrpSpPr>
        <p:grpSpPr>
          <a:xfrm rot="899652">
            <a:off x="6938894" y="785291"/>
            <a:ext cx="1221545" cy="1430121"/>
            <a:chOff x="7822697" y="1993307"/>
            <a:chExt cx="1366954" cy="1600358"/>
          </a:xfrm>
        </p:grpSpPr>
        <p:pic>
          <p:nvPicPr>
            <p:cNvPr id="1053" name="Google Shape;1053;p54"/>
            <p:cNvPicPr preferRelativeResize="0"/>
            <p:nvPr/>
          </p:nvPicPr>
          <p:blipFill rotWithShape="1">
            <a:blip r:embed="rId4">
              <a:alphaModFix/>
            </a:blip>
            <a:srcRect b="0" l="0" r="0" t="0"/>
            <a:stretch/>
          </p:blipFill>
          <p:spPr>
            <a:xfrm>
              <a:off x="8042728" y="1993307"/>
              <a:ext cx="1146923" cy="1600358"/>
            </a:xfrm>
            <a:prstGeom prst="rect">
              <a:avLst/>
            </a:prstGeom>
            <a:noFill/>
            <a:ln>
              <a:noFill/>
            </a:ln>
          </p:spPr>
        </p:pic>
        <p:sp>
          <p:nvSpPr>
            <p:cNvPr id="1054" name="Google Shape;1054;p54"/>
            <p:cNvSpPr/>
            <p:nvPr/>
          </p:nvSpPr>
          <p:spPr>
            <a:xfrm rot="-2700000">
              <a:off x="7883326" y="2914097"/>
              <a:ext cx="292742" cy="292742"/>
            </a:xfrm>
            <a:prstGeom prst="teardrop">
              <a:avLst>
                <a:gd fmla="val 100000" name="adj"/>
              </a:avLst>
            </a:prstGeom>
            <a:solidFill>
              <a:srgbClr val="41B2FF"/>
            </a:solidFill>
            <a:ln cap="flat" cmpd="sng" w="22675">
              <a:solidFill>
                <a:srgbClr val="41B2FF"/>
              </a:solidFill>
              <a:prstDash val="solid"/>
              <a:round/>
              <a:headEnd len="sm" w="sm" type="none"/>
              <a:tailEnd len="sm" w="sm" type="none"/>
            </a:ln>
          </p:spPr>
          <p:txBody>
            <a:bodyPr anchorCtr="0" anchor="ctr" bIns="40850" lIns="81725" spcFirstLastPara="1" rIns="81725" wrap="square" tIns="40850">
              <a:noAutofit/>
            </a:bodyPr>
            <a:lstStyle/>
            <a:p>
              <a:pPr indent="0" lvl="0" marL="0" marR="0" rtl="0" algn="ctr">
                <a:lnSpc>
                  <a:spcPct val="100000"/>
                </a:lnSpc>
                <a:spcBef>
                  <a:spcPts val="0"/>
                </a:spcBef>
                <a:spcAft>
                  <a:spcPts val="0"/>
                </a:spcAft>
                <a:buClr>
                  <a:srgbClr val="000000"/>
                </a:buClr>
                <a:buSzPts val="1251"/>
                <a:buFont typeface="Arial"/>
                <a:buNone/>
              </a:pPr>
              <a:r>
                <a:t/>
              </a:r>
              <a:endParaRPr b="0" i="0" sz="1251" u="none" cap="none" strike="noStrike">
                <a:solidFill>
                  <a:srgbClr val="FFFFFF"/>
                </a:solidFill>
                <a:latin typeface="Arial"/>
                <a:ea typeface="Arial"/>
                <a:cs typeface="Arial"/>
                <a:sym typeface="Arial"/>
              </a:endParaRPr>
            </a:p>
          </p:txBody>
        </p:sp>
      </p:grpSp>
      <p:sp>
        <p:nvSpPr>
          <p:cNvPr id="1055" name="Google Shape;1055;p54"/>
          <p:cNvSpPr/>
          <p:nvPr/>
        </p:nvSpPr>
        <p:spPr>
          <a:xfrm rot="899705">
            <a:off x="6639862" y="511804"/>
            <a:ext cx="2034892" cy="2034892"/>
          </a:xfrm>
          <a:prstGeom prst="noSmoking">
            <a:avLst>
              <a:gd fmla="val 9791" name="adj"/>
            </a:avLst>
          </a:prstGeom>
          <a:solidFill>
            <a:srgbClr val="EA4E6A"/>
          </a:solidFill>
          <a:ln>
            <a:noFill/>
          </a:ln>
        </p:spPr>
        <p:txBody>
          <a:bodyPr anchorCtr="0" anchor="ctr" bIns="81725" lIns="81725" spcFirstLastPara="1" rIns="81725" wrap="square" tIns="81725">
            <a:noAutofit/>
          </a:bodyPr>
          <a:lstStyle/>
          <a:p>
            <a:pPr indent="0" lvl="0" marL="0" marR="0" rtl="0" algn="ctr">
              <a:lnSpc>
                <a:spcPct val="100000"/>
              </a:lnSpc>
              <a:spcBef>
                <a:spcPts val="0"/>
              </a:spcBef>
              <a:spcAft>
                <a:spcPts val="0"/>
              </a:spcAft>
              <a:buClr>
                <a:srgbClr val="000000"/>
              </a:buClr>
              <a:buSzPts val="1251"/>
              <a:buFont typeface="Arial"/>
              <a:buNone/>
            </a:pPr>
            <a:r>
              <a:t/>
            </a:r>
            <a:endParaRPr b="0" i="0" sz="1251" u="none" cap="none" strike="noStrike">
              <a:solidFill>
                <a:srgbClr val="000000"/>
              </a:solidFill>
              <a:latin typeface="Arial"/>
              <a:ea typeface="Arial"/>
              <a:cs typeface="Arial"/>
              <a:sym typeface="Arial"/>
            </a:endParaRPr>
          </a:p>
        </p:txBody>
      </p:sp>
      <p:sp>
        <p:nvSpPr>
          <p:cNvPr id="1056" name="Google Shape;1056;p54"/>
          <p:cNvSpPr/>
          <p:nvPr/>
        </p:nvSpPr>
        <p:spPr>
          <a:xfrm>
            <a:off x="352025" y="648113"/>
            <a:ext cx="5156901" cy="75253"/>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1060" name="Shape 1060"/>
        <p:cNvGrpSpPr/>
        <p:nvPr/>
      </p:nvGrpSpPr>
      <p:grpSpPr>
        <a:xfrm>
          <a:off x="0" y="0"/>
          <a:ext cx="0" cy="0"/>
          <a:chOff x="0" y="0"/>
          <a:chExt cx="0" cy="0"/>
        </a:xfrm>
      </p:grpSpPr>
      <p:sp>
        <p:nvSpPr>
          <p:cNvPr id="1061" name="Google Shape;1061;p55"/>
          <p:cNvSpPr txBox="1"/>
          <p:nvPr>
            <p:ph idx="4294967295" type="ctrTitle"/>
          </p:nvPr>
        </p:nvSpPr>
        <p:spPr>
          <a:xfrm>
            <a:off x="434025" y="3045173"/>
            <a:ext cx="4063500" cy="1701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5000" u="none" cap="none" strike="noStrike">
                <a:solidFill>
                  <a:schemeClr val="lt1"/>
                </a:solidFill>
                <a:latin typeface="Montserrat"/>
                <a:ea typeface="Montserrat"/>
                <a:cs typeface="Montserrat"/>
                <a:sym typeface="Montserrat"/>
              </a:rPr>
              <a:t>Дякую</a:t>
            </a:r>
            <a:br>
              <a:rPr b="1" i="0" lang="uk" sz="5000" u="none" cap="none" strike="noStrike">
                <a:solidFill>
                  <a:schemeClr val="lt1"/>
                </a:solidFill>
                <a:latin typeface="Montserrat"/>
                <a:ea typeface="Montserrat"/>
                <a:cs typeface="Montserrat"/>
                <a:sym typeface="Montserrat"/>
              </a:rPr>
            </a:br>
            <a:r>
              <a:rPr b="1" i="0" lang="uk" sz="5000" u="none" cap="none" strike="noStrike">
                <a:solidFill>
                  <a:schemeClr val="lt1"/>
                </a:solidFill>
                <a:latin typeface="Montserrat"/>
                <a:ea typeface="Montserrat"/>
                <a:cs typeface="Montserrat"/>
                <a:sym typeface="Montserrat"/>
              </a:rPr>
              <a:t>за увагу!</a:t>
            </a:r>
            <a:endParaRPr b="1" i="0" sz="5000" u="none" cap="none" strike="noStrike">
              <a:solidFill>
                <a:schemeClr val="lt1"/>
              </a:solidFill>
              <a:latin typeface="Montserrat"/>
              <a:ea typeface="Montserrat"/>
              <a:cs typeface="Montserrat"/>
              <a:sym typeface="Montserrat"/>
            </a:endParaRPr>
          </a:p>
        </p:txBody>
      </p:sp>
      <p:pic>
        <p:nvPicPr>
          <p:cNvPr id="1062" name="Google Shape;1062;p55"/>
          <p:cNvPicPr preferRelativeResize="0"/>
          <p:nvPr/>
        </p:nvPicPr>
        <p:blipFill rotWithShape="1">
          <a:blip r:embed="rId3">
            <a:alphaModFix/>
          </a:blip>
          <a:srcRect b="0" l="0" r="0" t="0"/>
          <a:stretch/>
        </p:blipFill>
        <p:spPr>
          <a:xfrm>
            <a:off x="3872075" y="366795"/>
            <a:ext cx="4687351" cy="5351075"/>
          </a:xfrm>
          <a:prstGeom prst="rect">
            <a:avLst/>
          </a:prstGeom>
          <a:noFill/>
          <a:ln>
            <a:noFill/>
          </a:ln>
        </p:spPr>
      </p:pic>
      <p:sp>
        <p:nvSpPr>
          <p:cNvPr id="1063" name="Google Shape;1063;p55"/>
          <p:cNvSpPr/>
          <p:nvPr/>
        </p:nvSpPr>
        <p:spPr>
          <a:xfrm>
            <a:off x="4749575" y="2140995"/>
            <a:ext cx="3438600" cy="2873700"/>
          </a:xfrm>
          <a:prstGeom prst="ellipse">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55"/>
          <p:cNvSpPr/>
          <p:nvPr/>
        </p:nvSpPr>
        <p:spPr>
          <a:xfrm>
            <a:off x="4367300" y="1679920"/>
            <a:ext cx="3438600" cy="2873700"/>
          </a:xfrm>
          <a:prstGeom prst="ellipse">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55"/>
          <p:cNvSpPr/>
          <p:nvPr/>
        </p:nvSpPr>
        <p:spPr>
          <a:xfrm>
            <a:off x="4035400" y="2140995"/>
            <a:ext cx="3438600" cy="2873700"/>
          </a:xfrm>
          <a:prstGeom prst="ellipse">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55"/>
          <p:cNvSpPr/>
          <p:nvPr/>
        </p:nvSpPr>
        <p:spPr>
          <a:xfrm>
            <a:off x="5463175" y="1373195"/>
            <a:ext cx="3438600" cy="2873700"/>
          </a:xfrm>
          <a:prstGeom prst="ellipse">
            <a:avLst/>
          </a:prstGeom>
          <a:solidFill>
            <a:srgbClr val="4895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67" name="Google Shape;1067;p55" title="Group (1).png"/>
          <p:cNvPicPr preferRelativeResize="0"/>
          <p:nvPr/>
        </p:nvPicPr>
        <p:blipFill rotWithShape="1">
          <a:blip r:embed="rId4">
            <a:alphaModFix/>
          </a:blip>
          <a:srcRect b="0" l="0" r="0" t="0"/>
          <a:stretch/>
        </p:blipFill>
        <p:spPr>
          <a:xfrm>
            <a:off x="4874134" y="1547870"/>
            <a:ext cx="3189474" cy="3466825"/>
          </a:xfrm>
          <a:prstGeom prst="rect">
            <a:avLst/>
          </a:prstGeom>
          <a:noFill/>
          <a:ln>
            <a:noFill/>
          </a:ln>
        </p:spPr>
      </p:pic>
      <p:sp>
        <p:nvSpPr>
          <p:cNvPr id="1068" name="Google Shape;1068;p55"/>
          <p:cNvSpPr/>
          <p:nvPr/>
        </p:nvSpPr>
        <p:spPr>
          <a:xfrm>
            <a:off x="25" y="-40607"/>
            <a:ext cx="9144000" cy="68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69" name="Google Shape;1069;p55" title="Logo (1).png"/>
          <p:cNvPicPr preferRelativeResize="0"/>
          <p:nvPr/>
        </p:nvPicPr>
        <p:blipFill>
          <a:blip r:embed="rId5">
            <a:alphaModFix/>
          </a:blip>
          <a:stretch>
            <a:fillRect/>
          </a:stretch>
        </p:blipFill>
        <p:spPr>
          <a:xfrm>
            <a:off x="5572125" y="104746"/>
            <a:ext cx="3322737" cy="397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grpSp>
        <p:nvGrpSpPr>
          <p:cNvPr id="138" name="Google Shape;138;p6"/>
          <p:cNvGrpSpPr/>
          <p:nvPr/>
        </p:nvGrpSpPr>
        <p:grpSpPr>
          <a:xfrm rot="-714206">
            <a:off x="4300570" y="2601543"/>
            <a:ext cx="3789154" cy="2405170"/>
            <a:chOff x="5012926" y="3178212"/>
            <a:chExt cx="2711874" cy="1640227"/>
          </a:xfrm>
        </p:grpSpPr>
        <p:pic>
          <p:nvPicPr>
            <p:cNvPr id="139" name="Google Shape;139;p6" title="reflekcia-yellow.png"/>
            <p:cNvPicPr preferRelativeResize="0"/>
            <p:nvPr/>
          </p:nvPicPr>
          <p:blipFill rotWithShape="1">
            <a:blip r:embed="rId3">
              <a:alphaModFix/>
            </a:blip>
            <a:srcRect b="0" l="0" r="0" t="0"/>
            <a:stretch/>
          </p:blipFill>
          <p:spPr>
            <a:xfrm flipH="1" rot="355926">
              <a:off x="5077356" y="3307992"/>
              <a:ext cx="2583014" cy="1380666"/>
            </a:xfrm>
            <a:prstGeom prst="rect">
              <a:avLst/>
            </a:prstGeom>
            <a:noFill/>
            <a:ln>
              <a:noFill/>
            </a:ln>
          </p:spPr>
        </p:pic>
        <p:sp>
          <p:nvSpPr>
            <p:cNvPr id="140" name="Google Shape;140;p6"/>
            <p:cNvSpPr txBox="1"/>
            <p:nvPr/>
          </p:nvSpPr>
          <p:spPr>
            <a:xfrm rot="365390">
              <a:off x="5257996" y="3511589"/>
              <a:ext cx="2259451" cy="989256"/>
            </a:xfrm>
            <a:prstGeom prst="rect">
              <a:avLst/>
            </a:prstGeom>
            <a:noFill/>
            <a:ln>
              <a:noFill/>
            </a:ln>
          </p:spPr>
          <p:txBody>
            <a:bodyPr anchorCtr="0" anchor="ctr" bIns="97800" lIns="97800" spcFirstLastPara="1" rIns="97800" wrap="square" tIns="97800">
              <a:noAutofit/>
            </a:bodyPr>
            <a:lstStyle/>
            <a:p>
              <a:pPr indent="0" lvl="0" marL="0" marR="0" rtl="0" algn="ctr">
                <a:lnSpc>
                  <a:spcPct val="100000"/>
                </a:lnSpc>
                <a:spcBef>
                  <a:spcPts val="1284"/>
                </a:spcBef>
                <a:spcAft>
                  <a:spcPts val="1284"/>
                </a:spcAft>
                <a:buClr>
                  <a:srgbClr val="595959"/>
                </a:buClr>
                <a:buSzPts val="1926"/>
                <a:buFont typeface="Arial"/>
                <a:buNone/>
              </a:pPr>
              <a:r>
                <a:rPr b="1" i="0" lang="uk" sz="1200" u="none" cap="none" strike="noStrike">
                  <a:solidFill>
                    <a:schemeClr val="dk1"/>
                  </a:solidFill>
                  <a:latin typeface="Montserrat"/>
                  <a:ea typeface="Montserrat"/>
                  <a:cs typeface="Montserrat"/>
                  <a:sym typeface="Montserrat"/>
                </a:rPr>
                <a:t>Коли водопостачання стає нерегулярним, це впливає на всю громаду, адже чистота водойм і довкілля навколо них впливає на якість води та роботу систем водопостачання.</a:t>
              </a:r>
              <a:endParaRPr b="1" i="0" sz="1200" u="none" cap="none" strike="noStrike">
                <a:solidFill>
                  <a:schemeClr val="dk1"/>
                </a:solidFill>
                <a:latin typeface="Montserrat"/>
                <a:ea typeface="Montserrat"/>
                <a:cs typeface="Montserrat"/>
                <a:sym typeface="Montserrat"/>
              </a:endParaRPr>
            </a:p>
          </p:txBody>
        </p:sp>
      </p:grpSp>
      <p:sp>
        <p:nvSpPr>
          <p:cNvPr id="141" name="Google Shape;141;p6"/>
          <p:cNvSpPr txBox="1"/>
          <p:nvPr/>
        </p:nvSpPr>
        <p:spPr>
          <a:xfrm>
            <a:off x="272825" y="177136"/>
            <a:ext cx="7894500" cy="80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3000" u="none" cap="none" strike="noStrike">
                <a:solidFill>
                  <a:srgbClr val="001D35"/>
                </a:solidFill>
                <a:latin typeface="Montserrat"/>
                <a:ea typeface="Montserrat"/>
                <a:cs typeface="Montserrat"/>
                <a:sym typeface="Montserrat"/>
              </a:rPr>
              <a:t>ВОДА ПІДТРИМУЄ РОБОТУ СИСТЕМ</a:t>
            </a:r>
            <a:endParaRPr b="1" i="0" sz="3000" u="none" cap="none" strike="noStrike">
              <a:solidFill>
                <a:srgbClr val="001D35"/>
              </a:solidFill>
              <a:latin typeface="Montserrat"/>
              <a:ea typeface="Montserrat"/>
              <a:cs typeface="Montserrat"/>
              <a:sym typeface="Montserrat"/>
            </a:endParaRPr>
          </a:p>
        </p:txBody>
      </p:sp>
      <p:sp>
        <p:nvSpPr>
          <p:cNvPr id="142" name="Google Shape;142;p6"/>
          <p:cNvSpPr/>
          <p:nvPr/>
        </p:nvSpPr>
        <p:spPr>
          <a:xfrm>
            <a:off x="366900" y="1209397"/>
            <a:ext cx="1910700" cy="1648800"/>
          </a:xfrm>
          <a:prstGeom prst="roundRect">
            <a:avLst>
              <a:gd fmla="val 11275" name="adj"/>
            </a:avLst>
          </a:prstGeom>
          <a:solidFill>
            <a:srgbClr val="B1ECC8"/>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пиття та приготування </a:t>
            </a:r>
            <a:br>
              <a:rPr b="1" i="0" lang="uk" sz="1200" u="none" cap="none" strike="noStrike">
                <a:solidFill>
                  <a:schemeClr val="dk1"/>
                </a:solidFill>
                <a:latin typeface="Montserrat"/>
                <a:ea typeface="Montserrat"/>
                <a:cs typeface="Montserrat"/>
                <a:sym typeface="Montserrat"/>
              </a:rPr>
            </a:br>
            <a:r>
              <a:rPr b="1" i="0" lang="uk" sz="1200" u="none" cap="none" strike="noStrike">
                <a:solidFill>
                  <a:schemeClr val="dk1"/>
                </a:solidFill>
                <a:latin typeface="Montserrat"/>
                <a:ea typeface="Montserrat"/>
                <a:cs typeface="Montserrat"/>
                <a:sym typeface="Montserrat"/>
              </a:rPr>
              <a:t>їжі</a:t>
            </a:r>
            <a:endParaRPr b="0" i="0" sz="1200" u="none" cap="none" strike="noStrike">
              <a:solidFill>
                <a:schemeClr val="dk1"/>
              </a:solidFill>
              <a:latin typeface="Montserrat"/>
              <a:ea typeface="Montserrat"/>
              <a:cs typeface="Montserrat"/>
              <a:sym typeface="Montserrat"/>
            </a:endParaRPr>
          </a:p>
        </p:txBody>
      </p:sp>
      <p:sp>
        <p:nvSpPr>
          <p:cNvPr id="143" name="Google Shape;143;p6"/>
          <p:cNvSpPr/>
          <p:nvPr/>
        </p:nvSpPr>
        <p:spPr>
          <a:xfrm>
            <a:off x="2508617" y="1197333"/>
            <a:ext cx="1910700" cy="1648800"/>
          </a:xfrm>
          <a:prstGeom prst="roundRect">
            <a:avLst>
              <a:gd fmla="val 11275" name="adj"/>
            </a:avLst>
          </a:prstGeom>
          <a:solidFill>
            <a:srgbClr val="DBED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гігієни </a:t>
            </a:r>
            <a:br>
              <a:rPr b="1" i="0" lang="uk" sz="1200" u="none" cap="none" strike="noStrike">
                <a:solidFill>
                  <a:schemeClr val="dk1"/>
                </a:solidFill>
                <a:latin typeface="Montserrat"/>
                <a:ea typeface="Montserrat"/>
                <a:cs typeface="Montserrat"/>
                <a:sym typeface="Montserrat"/>
              </a:rPr>
            </a:br>
            <a:r>
              <a:rPr b="1" i="0" lang="uk" sz="1200" u="none" cap="none" strike="noStrike">
                <a:solidFill>
                  <a:schemeClr val="dk1"/>
                </a:solidFill>
                <a:latin typeface="Montserrat"/>
                <a:ea typeface="Montserrat"/>
                <a:cs typeface="Montserrat"/>
                <a:sym typeface="Montserrat"/>
              </a:rPr>
              <a:t>й санітарії</a:t>
            </a:r>
            <a:endParaRPr b="1" i="0" sz="1200" u="none" cap="none" strike="noStrike">
              <a:solidFill>
                <a:schemeClr val="dk1"/>
              </a:solidFill>
              <a:latin typeface="Montserrat"/>
              <a:ea typeface="Montserrat"/>
              <a:cs typeface="Montserrat"/>
              <a:sym typeface="Montserrat"/>
            </a:endParaRPr>
          </a:p>
        </p:txBody>
      </p:sp>
      <p:sp>
        <p:nvSpPr>
          <p:cNvPr id="144" name="Google Shape;144;p6"/>
          <p:cNvSpPr/>
          <p:nvPr/>
        </p:nvSpPr>
        <p:spPr>
          <a:xfrm>
            <a:off x="4666379" y="1203365"/>
            <a:ext cx="1910700" cy="1648800"/>
          </a:xfrm>
          <a:prstGeom prst="roundRect">
            <a:avLst>
              <a:gd fmla="val 11275" name="adj"/>
            </a:avLst>
          </a:prstGeom>
          <a:solidFill>
            <a:srgbClr val="ECD4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чистого, безпечного середовища </a:t>
            </a:r>
            <a:br>
              <a:rPr b="1" i="0" lang="uk" sz="1200" u="none" cap="none" strike="noStrike">
                <a:solidFill>
                  <a:schemeClr val="dk1"/>
                </a:solidFill>
                <a:latin typeface="Montserrat"/>
                <a:ea typeface="Montserrat"/>
                <a:cs typeface="Montserrat"/>
                <a:sym typeface="Montserrat"/>
              </a:rPr>
            </a:br>
            <a:r>
              <a:rPr b="1" i="0" lang="uk" sz="1200" u="none" cap="none" strike="noStrike">
                <a:solidFill>
                  <a:schemeClr val="dk1"/>
                </a:solidFill>
                <a:latin typeface="Montserrat"/>
                <a:ea typeface="Montserrat"/>
                <a:cs typeface="Montserrat"/>
                <a:sym typeface="Montserrat"/>
              </a:rPr>
              <a:t>в школах</a:t>
            </a:r>
            <a:endParaRPr b="1" i="0" sz="1200" u="none" cap="none" strike="noStrike">
              <a:solidFill>
                <a:schemeClr val="dk1"/>
              </a:solidFill>
              <a:latin typeface="Montserrat"/>
              <a:ea typeface="Montserrat"/>
              <a:cs typeface="Montserrat"/>
              <a:sym typeface="Montserrat"/>
            </a:endParaRPr>
          </a:p>
        </p:txBody>
      </p:sp>
      <p:sp>
        <p:nvSpPr>
          <p:cNvPr id="145" name="Google Shape;145;p6"/>
          <p:cNvSpPr/>
          <p:nvPr/>
        </p:nvSpPr>
        <p:spPr>
          <a:xfrm>
            <a:off x="6823675" y="1191301"/>
            <a:ext cx="1910700" cy="1648800"/>
          </a:xfrm>
          <a:prstGeom prst="roundRect">
            <a:avLst>
              <a:gd fmla="val 11275" name="adj"/>
            </a:avLst>
          </a:prstGeom>
          <a:solidFill>
            <a:srgbClr val="FFC1D3"/>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роботи лікарень</a:t>
            </a:r>
            <a:endParaRPr b="1" i="0" sz="1200" u="none" cap="none" strike="noStrike">
              <a:solidFill>
                <a:schemeClr val="dk1"/>
              </a:solidFill>
              <a:latin typeface="Montserrat"/>
              <a:ea typeface="Montserrat"/>
              <a:cs typeface="Montserrat"/>
              <a:sym typeface="Montserrat"/>
            </a:endParaRPr>
          </a:p>
        </p:txBody>
      </p:sp>
      <p:sp>
        <p:nvSpPr>
          <p:cNvPr id="146" name="Google Shape;146;p6"/>
          <p:cNvSpPr txBox="1"/>
          <p:nvPr/>
        </p:nvSpPr>
        <p:spPr>
          <a:xfrm>
            <a:off x="352025" y="815211"/>
            <a:ext cx="5305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Вода потрібна для:</a:t>
            </a:r>
            <a:endParaRPr b="0" i="0" sz="1800" u="none" cap="none" strike="noStrike">
              <a:solidFill>
                <a:srgbClr val="001D35"/>
              </a:solidFill>
              <a:latin typeface="Montserrat"/>
              <a:ea typeface="Montserrat"/>
              <a:cs typeface="Montserrat"/>
              <a:sym typeface="Montserrat"/>
            </a:endParaRPr>
          </a:p>
        </p:txBody>
      </p:sp>
      <p:sp>
        <p:nvSpPr>
          <p:cNvPr id="147" name="Google Shape;147;p6"/>
          <p:cNvSpPr/>
          <p:nvPr/>
        </p:nvSpPr>
        <p:spPr>
          <a:xfrm>
            <a:off x="366900" y="3043821"/>
            <a:ext cx="1910700" cy="1648800"/>
          </a:xfrm>
          <a:prstGeom prst="roundRect">
            <a:avLst>
              <a:gd fmla="val 11275" name="adj"/>
            </a:avLst>
          </a:prstGeom>
          <a:solidFill>
            <a:srgbClr val="ECD4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прибирання та профілактики інфекцій</a:t>
            </a:r>
            <a:endParaRPr b="1" i="0" sz="1200" u="none" cap="none" strike="noStrike">
              <a:solidFill>
                <a:schemeClr val="dk1"/>
              </a:solidFill>
              <a:latin typeface="Montserrat"/>
              <a:ea typeface="Montserrat"/>
              <a:cs typeface="Montserrat"/>
              <a:sym typeface="Montserrat"/>
            </a:endParaRPr>
          </a:p>
        </p:txBody>
      </p:sp>
      <p:sp>
        <p:nvSpPr>
          <p:cNvPr id="148" name="Google Shape;148;p6"/>
          <p:cNvSpPr/>
          <p:nvPr/>
        </p:nvSpPr>
        <p:spPr>
          <a:xfrm>
            <a:off x="2508617" y="3031757"/>
            <a:ext cx="1910700" cy="1648800"/>
          </a:xfrm>
          <a:prstGeom prst="roundRect">
            <a:avLst>
              <a:gd fmla="val 11275" name="adj"/>
            </a:avLst>
          </a:prstGeom>
          <a:solidFill>
            <a:srgbClr val="B1ECC8"/>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200" u="none" cap="none" strike="noStrike">
                <a:solidFill>
                  <a:schemeClr val="dk1"/>
                </a:solidFill>
                <a:latin typeface="Montserrat"/>
                <a:ea typeface="Montserrat"/>
                <a:cs typeface="Montserrat"/>
                <a:sym typeface="Montserrat"/>
              </a:rPr>
              <a:t>відчуття стабільності</a:t>
            </a:r>
            <a:endParaRPr b="1" i="0" sz="1200" u="none" cap="none" strike="noStrike">
              <a:solidFill>
                <a:schemeClr val="dk1"/>
              </a:solidFill>
              <a:latin typeface="Montserrat"/>
              <a:ea typeface="Montserrat"/>
              <a:cs typeface="Montserrat"/>
              <a:sym typeface="Montserrat"/>
            </a:endParaRPr>
          </a:p>
        </p:txBody>
      </p:sp>
      <p:pic>
        <p:nvPicPr>
          <p:cNvPr id="149" name="Google Shape;149;p6" title="Asset 3@3x.png"/>
          <p:cNvPicPr preferRelativeResize="0"/>
          <p:nvPr/>
        </p:nvPicPr>
        <p:blipFill rotWithShape="1">
          <a:blip r:embed="rId4">
            <a:alphaModFix/>
          </a:blip>
          <a:srcRect b="0" l="0" r="0" t="0"/>
          <a:stretch/>
        </p:blipFill>
        <p:spPr>
          <a:xfrm>
            <a:off x="6263998" y="3678502"/>
            <a:ext cx="2621175" cy="2400900"/>
          </a:xfrm>
          <a:prstGeom prst="rect">
            <a:avLst/>
          </a:prstGeom>
          <a:noFill/>
          <a:ln>
            <a:noFill/>
          </a:ln>
        </p:spPr>
      </p:pic>
      <p:pic>
        <p:nvPicPr>
          <p:cNvPr id="150" name="Google Shape;150;p6" title="Rectangle 47.png"/>
          <p:cNvPicPr preferRelativeResize="0"/>
          <p:nvPr/>
        </p:nvPicPr>
        <p:blipFill rotWithShape="1">
          <a:blip r:embed="rId5">
            <a:alphaModFix/>
          </a:blip>
          <a:srcRect b="0" l="0" r="0" t="0"/>
          <a:stretch/>
        </p:blipFill>
        <p:spPr>
          <a:xfrm>
            <a:off x="3396025" y="3762900"/>
            <a:ext cx="832400" cy="738756"/>
          </a:xfrm>
          <a:prstGeom prst="rect">
            <a:avLst/>
          </a:prstGeom>
          <a:noFill/>
          <a:ln>
            <a:noFill/>
          </a:ln>
        </p:spPr>
      </p:pic>
      <p:pic>
        <p:nvPicPr>
          <p:cNvPr id="151" name="Google Shape;151;p6" title="Group 355.png"/>
          <p:cNvPicPr preferRelativeResize="0"/>
          <p:nvPr/>
        </p:nvPicPr>
        <p:blipFill rotWithShape="1">
          <a:blip r:embed="rId6">
            <a:alphaModFix/>
          </a:blip>
          <a:srcRect b="0" l="0" r="0" t="0"/>
          <a:stretch/>
        </p:blipFill>
        <p:spPr>
          <a:xfrm>
            <a:off x="7655300" y="1852575"/>
            <a:ext cx="912225" cy="912225"/>
          </a:xfrm>
          <a:prstGeom prst="rect">
            <a:avLst/>
          </a:prstGeom>
          <a:noFill/>
          <a:ln>
            <a:noFill/>
          </a:ln>
        </p:spPr>
      </p:pic>
      <p:pic>
        <p:nvPicPr>
          <p:cNvPr id="152" name="Google Shape;152;p6" title="Group 278.png"/>
          <p:cNvPicPr preferRelativeResize="0"/>
          <p:nvPr/>
        </p:nvPicPr>
        <p:blipFill rotWithShape="1">
          <a:blip r:embed="rId7">
            <a:alphaModFix/>
          </a:blip>
          <a:srcRect b="0" l="0" r="0" t="0"/>
          <a:stretch/>
        </p:blipFill>
        <p:spPr>
          <a:xfrm rot="-1202283">
            <a:off x="5804295" y="1943555"/>
            <a:ext cx="668316" cy="776702"/>
          </a:xfrm>
          <a:prstGeom prst="rect">
            <a:avLst/>
          </a:prstGeom>
          <a:noFill/>
          <a:ln>
            <a:noFill/>
          </a:ln>
        </p:spPr>
      </p:pic>
      <p:pic>
        <p:nvPicPr>
          <p:cNvPr id="153" name="Google Shape;153;p6" title="Group 278.png"/>
          <p:cNvPicPr preferRelativeResize="0"/>
          <p:nvPr/>
        </p:nvPicPr>
        <p:blipFill rotWithShape="1">
          <a:blip r:embed="rId7">
            <a:alphaModFix/>
          </a:blip>
          <a:srcRect b="0" l="0" r="0" t="0"/>
          <a:stretch/>
        </p:blipFill>
        <p:spPr>
          <a:xfrm flipH="1" rot="431946">
            <a:off x="5316476" y="2251473"/>
            <a:ext cx="439540" cy="510836"/>
          </a:xfrm>
          <a:prstGeom prst="rect">
            <a:avLst/>
          </a:prstGeom>
          <a:noFill/>
          <a:ln>
            <a:noFill/>
          </a:ln>
        </p:spPr>
      </p:pic>
      <p:pic>
        <p:nvPicPr>
          <p:cNvPr id="154" name="Google Shape;154;p6" title="Group 163.png"/>
          <p:cNvPicPr preferRelativeResize="0"/>
          <p:nvPr/>
        </p:nvPicPr>
        <p:blipFill rotWithShape="1">
          <a:blip r:embed="rId8">
            <a:alphaModFix/>
          </a:blip>
          <a:srcRect b="0" l="0" r="0" t="0"/>
          <a:stretch/>
        </p:blipFill>
        <p:spPr>
          <a:xfrm rot="6970210">
            <a:off x="1235721" y="4070524"/>
            <a:ext cx="546468" cy="608820"/>
          </a:xfrm>
          <a:prstGeom prst="rect">
            <a:avLst/>
          </a:prstGeom>
          <a:noFill/>
          <a:ln>
            <a:noFill/>
          </a:ln>
        </p:spPr>
      </p:pic>
      <p:pic>
        <p:nvPicPr>
          <p:cNvPr id="155" name="Google Shape;155;p6" title="Group 167.png"/>
          <p:cNvPicPr preferRelativeResize="0"/>
          <p:nvPr/>
        </p:nvPicPr>
        <p:blipFill rotWithShape="1">
          <a:blip r:embed="rId9">
            <a:alphaModFix/>
          </a:blip>
          <a:srcRect b="0" l="0" r="0" t="0"/>
          <a:stretch/>
        </p:blipFill>
        <p:spPr>
          <a:xfrm>
            <a:off x="1733602" y="3678491"/>
            <a:ext cx="337795" cy="220251"/>
          </a:xfrm>
          <a:prstGeom prst="rect">
            <a:avLst/>
          </a:prstGeom>
          <a:noFill/>
          <a:ln>
            <a:noFill/>
          </a:ln>
        </p:spPr>
      </p:pic>
      <p:pic>
        <p:nvPicPr>
          <p:cNvPr id="156" name="Google Shape;156;p6" title="Group 165.png"/>
          <p:cNvPicPr preferRelativeResize="0"/>
          <p:nvPr/>
        </p:nvPicPr>
        <p:blipFill rotWithShape="1">
          <a:blip r:embed="rId10">
            <a:alphaModFix/>
          </a:blip>
          <a:srcRect b="0" l="0" r="0" t="0"/>
          <a:stretch/>
        </p:blipFill>
        <p:spPr>
          <a:xfrm>
            <a:off x="1523927" y="3898365"/>
            <a:ext cx="141508" cy="141508"/>
          </a:xfrm>
          <a:prstGeom prst="rect">
            <a:avLst/>
          </a:prstGeom>
          <a:noFill/>
          <a:ln>
            <a:noFill/>
          </a:ln>
        </p:spPr>
      </p:pic>
      <p:pic>
        <p:nvPicPr>
          <p:cNvPr id="157" name="Google Shape;157;p6" title="Group 164.png"/>
          <p:cNvPicPr preferRelativeResize="0"/>
          <p:nvPr/>
        </p:nvPicPr>
        <p:blipFill rotWithShape="1">
          <a:blip r:embed="rId11">
            <a:alphaModFix/>
          </a:blip>
          <a:srcRect b="0" l="0" r="0" t="0"/>
          <a:stretch/>
        </p:blipFill>
        <p:spPr>
          <a:xfrm>
            <a:off x="1791231" y="4058190"/>
            <a:ext cx="358137" cy="252520"/>
          </a:xfrm>
          <a:prstGeom prst="rect">
            <a:avLst/>
          </a:prstGeom>
          <a:noFill/>
          <a:ln>
            <a:noFill/>
          </a:ln>
        </p:spPr>
      </p:pic>
      <p:pic>
        <p:nvPicPr>
          <p:cNvPr id="158" name="Google Shape;158;p6" title="Group 275.png"/>
          <p:cNvPicPr preferRelativeResize="0"/>
          <p:nvPr/>
        </p:nvPicPr>
        <p:blipFill rotWithShape="1">
          <a:blip r:embed="rId12">
            <a:alphaModFix/>
          </a:blip>
          <a:srcRect b="0" l="0" r="0" t="0"/>
          <a:stretch/>
        </p:blipFill>
        <p:spPr>
          <a:xfrm rot="385264">
            <a:off x="1646230" y="1428335"/>
            <a:ext cx="429239" cy="1346162"/>
          </a:xfrm>
          <a:prstGeom prst="rect">
            <a:avLst/>
          </a:prstGeom>
          <a:noFill/>
          <a:ln>
            <a:noFill/>
          </a:ln>
        </p:spPr>
      </p:pic>
      <p:pic>
        <p:nvPicPr>
          <p:cNvPr id="159" name="Google Shape;159;p6" title="Group 291 (1).png"/>
          <p:cNvPicPr preferRelativeResize="0"/>
          <p:nvPr/>
        </p:nvPicPr>
        <p:blipFill rotWithShape="1">
          <a:blip r:embed="rId13">
            <a:alphaModFix/>
          </a:blip>
          <a:srcRect b="0" l="0" r="0" t="0"/>
          <a:stretch/>
        </p:blipFill>
        <p:spPr>
          <a:xfrm>
            <a:off x="3680981" y="1363279"/>
            <a:ext cx="547450" cy="132681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163" name="Shape 163"/>
        <p:cNvGrpSpPr/>
        <p:nvPr/>
      </p:nvGrpSpPr>
      <p:grpSpPr>
        <a:xfrm>
          <a:off x="0" y="0"/>
          <a:ext cx="0" cy="0"/>
          <a:chOff x="0" y="0"/>
          <a:chExt cx="0" cy="0"/>
        </a:xfrm>
      </p:grpSpPr>
      <p:pic>
        <p:nvPicPr>
          <p:cNvPr id="164" name="Google Shape;164;p7" title="Vector 35.png"/>
          <p:cNvPicPr preferRelativeResize="0"/>
          <p:nvPr/>
        </p:nvPicPr>
        <p:blipFill rotWithShape="1">
          <a:blip r:embed="rId3">
            <a:alphaModFix/>
          </a:blip>
          <a:srcRect b="0" l="0" r="0" t="0"/>
          <a:stretch/>
        </p:blipFill>
        <p:spPr>
          <a:xfrm>
            <a:off x="4632825" y="330650"/>
            <a:ext cx="4267199" cy="4482200"/>
          </a:xfrm>
          <a:prstGeom prst="rect">
            <a:avLst/>
          </a:prstGeom>
          <a:noFill/>
          <a:ln>
            <a:noFill/>
          </a:ln>
        </p:spPr>
      </p:pic>
      <p:sp>
        <p:nvSpPr>
          <p:cNvPr id="165" name="Google Shape;165;p7"/>
          <p:cNvSpPr txBox="1"/>
          <p:nvPr/>
        </p:nvSpPr>
        <p:spPr>
          <a:xfrm>
            <a:off x="352025" y="339202"/>
            <a:ext cx="4267200" cy="79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500" u="none" cap="none" strike="noStrike">
                <a:solidFill>
                  <a:schemeClr val="lt1"/>
                </a:solidFill>
                <a:latin typeface="Montserrat ExtraBold"/>
                <a:ea typeface="Montserrat ExtraBold"/>
                <a:cs typeface="Montserrat ExtraBold"/>
                <a:sym typeface="Montserrat ExtraBold"/>
              </a:rPr>
              <a:t>БЕЗПЕЧНА ВОДА ДОСТУПНА НЕ ВСІМ</a:t>
            </a:r>
            <a:endParaRPr b="0" i="0" sz="2500" u="none" cap="none" strike="noStrike">
              <a:solidFill>
                <a:schemeClr val="lt1"/>
              </a:solidFill>
              <a:latin typeface="Montserrat ExtraBold"/>
              <a:ea typeface="Montserrat ExtraBold"/>
              <a:cs typeface="Montserrat ExtraBold"/>
              <a:sym typeface="Montserrat ExtraBold"/>
            </a:endParaRPr>
          </a:p>
        </p:txBody>
      </p:sp>
      <p:sp>
        <p:nvSpPr>
          <p:cNvPr id="166" name="Google Shape;166;p7"/>
          <p:cNvSpPr txBox="1"/>
          <p:nvPr/>
        </p:nvSpPr>
        <p:spPr>
          <a:xfrm>
            <a:off x="352025" y="1326150"/>
            <a:ext cx="3568800" cy="966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100" u="none" cap="none" strike="noStrike">
                <a:solidFill>
                  <a:schemeClr val="lt1"/>
                </a:solidFill>
                <a:latin typeface="Montserrat"/>
                <a:ea typeface="Montserrat"/>
                <a:cs typeface="Montserrat"/>
                <a:sym typeface="Montserrat"/>
              </a:rPr>
              <a:t>У 2022 році 2,2 млрд людей у світі не мали доступу до безпечно керованих послуг питного водопостачання. Дані наведено за спільним звітом Всесвітньої організації охорони здоров’я та ЮНІСЕФ «Прогрес у сфері питної води, санітарії та гігієни в домогосподарствах за 2000–2022 роки», опублікованим у 2023 році.</a:t>
            </a:r>
            <a:endParaRPr b="0" i="0" sz="1100" u="none" cap="none" strike="noStrike">
              <a:solidFill>
                <a:schemeClr val="lt1"/>
              </a:solidFill>
              <a:latin typeface="Montserrat"/>
              <a:ea typeface="Montserrat"/>
              <a:cs typeface="Montserrat"/>
              <a:sym typeface="Montserrat"/>
            </a:endParaRPr>
          </a:p>
        </p:txBody>
      </p:sp>
      <p:sp>
        <p:nvSpPr>
          <p:cNvPr id="167" name="Google Shape;167;p7"/>
          <p:cNvSpPr/>
          <p:nvPr/>
        </p:nvSpPr>
        <p:spPr>
          <a:xfrm>
            <a:off x="352025" y="2650265"/>
            <a:ext cx="3994200" cy="1100700"/>
          </a:xfrm>
          <a:prstGeom prst="roundRect">
            <a:avLst>
              <a:gd fmla="val 18938" name="adj"/>
            </a:avLst>
          </a:prstGeom>
          <a:solidFill>
            <a:srgbClr val="ECD4FF"/>
          </a:solidFill>
          <a:ln>
            <a:noFill/>
          </a:ln>
        </p:spPr>
        <p:txBody>
          <a:bodyPr anchorCtr="0" anchor="ctr" bIns="97725" lIns="97725" spcFirstLastPara="1" rIns="97725" wrap="square" tIns="97725">
            <a:noAutofit/>
          </a:bodyPr>
          <a:lstStyle/>
          <a:p>
            <a:pPr indent="0" lvl="0" marL="0" marR="0" rtl="0" algn="l">
              <a:lnSpc>
                <a:spcPct val="100000"/>
              </a:lnSpc>
              <a:spcBef>
                <a:spcPts val="0"/>
              </a:spcBef>
              <a:spcAft>
                <a:spcPts val="0"/>
              </a:spcAft>
              <a:buClr>
                <a:schemeClr val="dk1"/>
              </a:buClr>
              <a:buSzPts val="1176"/>
              <a:buFont typeface="Arial"/>
              <a:buNone/>
            </a:pPr>
            <a:r>
              <a:rPr b="1" i="0" lang="uk" sz="1283" u="none" cap="none" strike="noStrike">
                <a:solidFill>
                  <a:srgbClr val="0B264A"/>
                </a:solidFill>
                <a:latin typeface="Montserrat"/>
                <a:ea typeface="Montserrat"/>
                <a:cs typeface="Montserrat"/>
                <a:sym typeface="Montserrat"/>
              </a:rPr>
              <a:t>Це означає, що для мільярдів людей питання води — не абстрактна екологічна тема, а щоденна умова здоров’я, навчання, роботи й безпеки.</a:t>
            </a:r>
            <a:endParaRPr b="1" i="0" sz="1283" u="none" cap="none" strike="noStrike">
              <a:solidFill>
                <a:srgbClr val="0B264A"/>
              </a:solidFill>
              <a:latin typeface="Montserrat"/>
              <a:ea typeface="Montserrat"/>
              <a:cs typeface="Montserrat"/>
              <a:sym typeface="Montserrat"/>
            </a:endParaRPr>
          </a:p>
        </p:txBody>
      </p:sp>
      <p:sp>
        <p:nvSpPr>
          <p:cNvPr id="168" name="Google Shape;168;p7"/>
          <p:cNvSpPr/>
          <p:nvPr/>
        </p:nvSpPr>
        <p:spPr>
          <a:xfrm>
            <a:off x="352025" y="3836997"/>
            <a:ext cx="3994200" cy="731400"/>
          </a:xfrm>
          <a:prstGeom prst="roundRect">
            <a:avLst>
              <a:gd fmla="val 23488" name="adj"/>
            </a:avLst>
          </a:prstGeom>
          <a:solidFill>
            <a:srgbClr val="DBEDFF"/>
          </a:solidFill>
          <a:ln>
            <a:noFill/>
          </a:ln>
        </p:spPr>
        <p:txBody>
          <a:bodyPr anchorCtr="0" anchor="ctr" bIns="97725" lIns="97725" spcFirstLastPara="1" rIns="97725" wrap="square" tIns="97725">
            <a:noAutofit/>
          </a:bodyPr>
          <a:lstStyle/>
          <a:p>
            <a:pPr indent="0" lvl="0" marL="0" marR="0" rtl="0" algn="l">
              <a:lnSpc>
                <a:spcPct val="100000"/>
              </a:lnSpc>
              <a:spcBef>
                <a:spcPts val="0"/>
              </a:spcBef>
              <a:spcAft>
                <a:spcPts val="0"/>
              </a:spcAft>
              <a:buClr>
                <a:schemeClr val="dk1"/>
              </a:buClr>
              <a:buSzPts val="1176"/>
              <a:buFont typeface="Arial"/>
              <a:buNone/>
            </a:pPr>
            <a:r>
              <a:rPr b="1" i="0" lang="uk" sz="1283" u="none" cap="none" strike="noStrike">
                <a:solidFill>
                  <a:srgbClr val="0B264A"/>
                </a:solidFill>
                <a:latin typeface="Montserrat"/>
                <a:ea typeface="Montserrat"/>
                <a:cs typeface="Montserrat"/>
                <a:sym typeface="Montserrat"/>
              </a:rPr>
              <a:t>Що змінюється в житті людини, якщо доступ до води не гарантований?</a:t>
            </a:r>
            <a:endParaRPr b="0" i="0" sz="1283" u="none" cap="none" strike="noStrike">
              <a:solidFill>
                <a:srgbClr val="0B264A"/>
              </a:solidFill>
              <a:latin typeface="Montserrat"/>
              <a:ea typeface="Montserrat"/>
              <a:cs typeface="Montserrat"/>
              <a:sym typeface="Montserrat"/>
            </a:endParaRPr>
          </a:p>
        </p:txBody>
      </p:sp>
      <p:pic>
        <p:nvPicPr>
          <p:cNvPr id="169" name="Google Shape;169;p7" title="Group 275.png"/>
          <p:cNvPicPr preferRelativeResize="0"/>
          <p:nvPr/>
        </p:nvPicPr>
        <p:blipFill rotWithShape="1">
          <a:blip r:embed="rId4">
            <a:alphaModFix/>
          </a:blip>
          <a:srcRect b="0" l="0" r="0" t="0"/>
          <a:stretch/>
        </p:blipFill>
        <p:spPr>
          <a:xfrm rot="988890">
            <a:off x="7794510" y="2524594"/>
            <a:ext cx="599876" cy="1790357"/>
          </a:xfrm>
          <a:prstGeom prst="rect">
            <a:avLst/>
          </a:prstGeom>
          <a:noFill/>
          <a:ln>
            <a:noFill/>
          </a:ln>
        </p:spPr>
      </p:pic>
      <p:sp>
        <p:nvSpPr>
          <p:cNvPr id="170" name="Google Shape;170;p7"/>
          <p:cNvSpPr txBox="1"/>
          <p:nvPr/>
        </p:nvSpPr>
        <p:spPr>
          <a:xfrm>
            <a:off x="352025" y="-493525"/>
            <a:ext cx="43731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chemeClr val="lt1"/>
                </a:solidFill>
                <a:latin typeface="Montserrat Medium"/>
                <a:ea typeface="Montserrat Medium"/>
                <a:cs typeface="Montserrat Medium"/>
                <a:sym typeface="Montserrat Medium"/>
              </a:rPr>
              <a:t>БЛОК 2. ДАНІ. ЩО МИ ЗНАЄМО ПРО ПРОБЛЕМУ</a:t>
            </a:r>
            <a:endParaRPr b="0" i="0" sz="1100" u="none" cap="none" strike="noStrike">
              <a:solidFill>
                <a:schemeClr val="lt1"/>
              </a:solidFill>
              <a:latin typeface="Montserrat Medium"/>
              <a:ea typeface="Montserrat Medium"/>
              <a:cs typeface="Montserrat Medium"/>
              <a:sym typeface="Montserrat Medium"/>
            </a:endParaRPr>
          </a:p>
        </p:txBody>
      </p:sp>
      <p:pic>
        <p:nvPicPr>
          <p:cNvPr id="171" name="Google Shape;171;p7" title="earth.png"/>
          <p:cNvPicPr preferRelativeResize="0"/>
          <p:nvPr/>
        </p:nvPicPr>
        <p:blipFill rotWithShape="1">
          <a:blip r:embed="rId5">
            <a:alphaModFix/>
          </a:blip>
          <a:srcRect b="0" l="130" r="130" t="0"/>
          <a:stretch/>
        </p:blipFill>
        <p:spPr>
          <a:xfrm>
            <a:off x="5529636" y="1582663"/>
            <a:ext cx="2254428" cy="2255551"/>
          </a:xfrm>
          <a:prstGeom prst="rect">
            <a:avLst/>
          </a:prstGeom>
          <a:noFill/>
          <a:ln>
            <a:noFill/>
          </a:ln>
        </p:spPr>
      </p:pic>
      <p:pic>
        <p:nvPicPr>
          <p:cNvPr id="172" name="Google Shape;172;p7"/>
          <p:cNvPicPr preferRelativeResize="0"/>
          <p:nvPr/>
        </p:nvPicPr>
        <p:blipFill rotWithShape="1">
          <a:blip r:embed="rId6">
            <a:alphaModFix/>
          </a:blip>
          <a:srcRect b="0" l="0" r="0" t="0"/>
          <a:stretch/>
        </p:blipFill>
        <p:spPr>
          <a:xfrm>
            <a:off x="6521425" y="662075"/>
            <a:ext cx="933626" cy="1302726"/>
          </a:xfrm>
          <a:prstGeom prst="rect">
            <a:avLst/>
          </a:prstGeom>
          <a:noFill/>
          <a:ln>
            <a:noFill/>
          </a:ln>
        </p:spPr>
      </p:pic>
      <p:pic>
        <p:nvPicPr>
          <p:cNvPr id="173" name="Google Shape;173;p7" title="Group 226.png"/>
          <p:cNvPicPr preferRelativeResize="0"/>
          <p:nvPr/>
        </p:nvPicPr>
        <p:blipFill rotWithShape="1">
          <a:blip r:embed="rId7">
            <a:alphaModFix/>
          </a:blip>
          <a:srcRect b="0" l="0" r="0" t="0"/>
          <a:stretch/>
        </p:blipFill>
        <p:spPr>
          <a:xfrm rot="-555708">
            <a:off x="5183486" y="958844"/>
            <a:ext cx="1339928" cy="1086862"/>
          </a:xfrm>
          <a:prstGeom prst="rect">
            <a:avLst/>
          </a:prstGeom>
          <a:noFill/>
          <a:ln>
            <a:noFill/>
          </a:ln>
        </p:spPr>
      </p:pic>
      <p:sp>
        <p:nvSpPr>
          <p:cNvPr id="174" name="Google Shape;174;p7"/>
          <p:cNvSpPr/>
          <p:nvPr/>
        </p:nvSpPr>
        <p:spPr>
          <a:xfrm>
            <a:off x="4510909" y="3027655"/>
            <a:ext cx="2502300" cy="1566600"/>
          </a:xfrm>
          <a:prstGeom prst="roundRect">
            <a:avLst>
              <a:gd fmla="val 18938" name="adj"/>
            </a:avLst>
          </a:prstGeom>
          <a:solidFill>
            <a:srgbClr val="FFA500"/>
          </a:solidFill>
          <a:ln>
            <a:noFill/>
          </a:ln>
        </p:spPr>
        <p:txBody>
          <a:bodyPr anchorCtr="0" anchor="ctr" bIns="91425" lIns="91425" spcFirstLastPara="1" rIns="91425" wrap="square" tIns="91425">
            <a:noAutofit/>
          </a:bodyPr>
          <a:lstStyle/>
          <a:p>
            <a:pPr indent="0" lvl="0" marL="0" marR="0" rtl="0" algn="ctr">
              <a:lnSpc>
                <a:spcPct val="80000"/>
              </a:lnSpc>
              <a:spcBef>
                <a:spcPts val="0"/>
              </a:spcBef>
              <a:spcAft>
                <a:spcPts val="0"/>
              </a:spcAft>
              <a:buClr>
                <a:schemeClr val="dk1"/>
              </a:buClr>
              <a:buSzPts val="2600"/>
              <a:buFont typeface="Arial"/>
              <a:buNone/>
            </a:pPr>
            <a:r>
              <a:rPr b="0" i="0" lang="uk" sz="4500" u="none" cap="none" strike="noStrike">
                <a:solidFill>
                  <a:srgbClr val="0B264A"/>
                </a:solidFill>
                <a:latin typeface="Montserrat ExtraBold"/>
                <a:ea typeface="Montserrat ExtraBold"/>
                <a:cs typeface="Montserrat ExtraBold"/>
                <a:sym typeface="Montserrat ExtraBold"/>
              </a:rPr>
              <a:t>2,2 млрд</a:t>
            </a:r>
            <a:endParaRPr b="0" i="0" sz="4500" u="none" cap="none" strike="noStrike">
              <a:solidFill>
                <a:schemeClr val="lt1"/>
              </a:solidFill>
              <a:latin typeface="Montserrat"/>
              <a:ea typeface="Montserrat"/>
              <a:cs typeface="Montserrat"/>
              <a:sym typeface="Montserrat"/>
            </a:endParaRPr>
          </a:p>
        </p:txBody>
      </p:sp>
      <p:sp>
        <p:nvSpPr>
          <p:cNvPr id="175" name="Google Shape;175;p7"/>
          <p:cNvSpPr txBox="1"/>
          <p:nvPr/>
        </p:nvSpPr>
        <p:spPr>
          <a:xfrm>
            <a:off x="279411" y="4641004"/>
            <a:ext cx="51777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chemeClr val="lt1"/>
                </a:solidFill>
                <a:latin typeface="Arial"/>
                <a:ea typeface="Arial"/>
                <a:cs typeface="Arial"/>
                <a:sym typeface="Arial"/>
              </a:rPr>
              <a:t>Дані наведено за спільним </a:t>
            </a:r>
            <a:r>
              <a:rPr b="0" i="0" lang="uk" sz="800" u="sng" cap="none" strike="noStrike">
                <a:solidFill>
                  <a:schemeClr val="lt1"/>
                </a:solidFill>
                <a:latin typeface="Arial"/>
                <a:ea typeface="Arial"/>
                <a:cs typeface="Arial"/>
                <a:sym typeface="Arial"/>
                <a:hlinkClick r:id="rId8">
                  <a:extLst>
                    <a:ext uri="{A12FA001-AC4F-418D-AE19-62706E023703}">
                      <ahyp:hlinkClr val="tx"/>
                    </a:ext>
                  </a:extLst>
                </a:hlinkClick>
              </a:rPr>
              <a:t>звітом Всесвітньої організації охорони здоров’я та ЮНІСЕФ «Прогрес у сфері питної води, санітарії та гігієни в домогосподарствах за 2000–2022 роки», опублікованим у 2023 році.</a:t>
            </a:r>
            <a:endParaRPr b="0" i="0" sz="8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8" title="Vector 33.png"/>
          <p:cNvPicPr preferRelativeResize="0"/>
          <p:nvPr/>
        </p:nvPicPr>
        <p:blipFill rotWithShape="1">
          <a:blip r:embed="rId3">
            <a:alphaModFix/>
          </a:blip>
          <a:srcRect b="0" l="0" r="0" t="0"/>
          <a:stretch/>
        </p:blipFill>
        <p:spPr>
          <a:xfrm rot="10800000">
            <a:off x="4717306" y="2662012"/>
            <a:ext cx="4146744" cy="2216213"/>
          </a:xfrm>
          <a:prstGeom prst="rect">
            <a:avLst/>
          </a:prstGeom>
          <a:noFill/>
          <a:ln>
            <a:noFill/>
          </a:ln>
        </p:spPr>
      </p:pic>
      <p:pic>
        <p:nvPicPr>
          <p:cNvPr id="181" name="Google Shape;181;p8" title="Vector 33.png"/>
          <p:cNvPicPr preferRelativeResize="0"/>
          <p:nvPr/>
        </p:nvPicPr>
        <p:blipFill rotWithShape="1">
          <a:blip r:embed="rId3">
            <a:alphaModFix/>
          </a:blip>
          <a:srcRect b="0" l="0" r="0" t="0"/>
          <a:stretch/>
        </p:blipFill>
        <p:spPr>
          <a:xfrm>
            <a:off x="4717300" y="265275"/>
            <a:ext cx="4146744" cy="2216213"/>
          </a:xfrm>
          <a:prstGeom prst="rect">
            <a:avLst/>
          </a:prstGeom>
          <a:noFill/>
          <a:ln>
            <a:noFill/>
          </a:ln>
        </p:spPr>
      </p:pic>
      <p:sp>
        <p:nvSpPr>
          <p:cNvPr id="182" name="Google Shape;182;p8"/>
          <p:cNvSpPr txBox="1"/>
          <p:nvPr/>
        </p:nvSpPr>
        <p:spPr>
          <a:xfrm>
            <a:off x="272825" y="225574"/>
            <a:ext cx="4799700" cy="119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2900" u="none" cap="none" strike="noStrike">
                <a:solidFill>
                  <a:srgbClr val="001D35"/>
                </a:solidFill>
                <a:latin typeface="Montserrat"/>
                <a:ea typeface="Montserrat"/>
                <a:cs typeface="Montserrat"/>
                <a:sym typeface="Montserrat"/>
              </a:rPr>
              <a:t>ДОСТУП ДО ВОДИ РОЗПОДІЛЕНИЙ НЕРІВНОМІРНО</a:t>
            </a:r>
            <a:endParaRPr b="1" i="0" sz="2900" u="none" cap="none" strike="noStrike">
              <a:solidFill>
                <a:srgbClr val="001D35"/>
              </a:solidFill>
              <a:latin typeface="Montserrat"/>
              <a:ea typeface="Montserrat"/>
              <a:cs typeface="Montserrat"/>
              <a:sym typeface="Montserrat"/>
            </a:endParaRPr>
          </a:p>
        </p:txBody>
      </p:sp>
      <p:sp>
        <p:nvSpPr>
          <p:cNvPr id="183" name="Google Shape;183;p8"/>
          <p:cNvSpPr txBox="1"/>
          <p:nvPr/>
        </p:nvSpPr>
        <p:spPr>
          <a:xfrm>
            <a:off x="5032950" y="1586950"/>
            <a:ext cx="2380500" cy="742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1400" u="none" cap="none" strike="noStrike">
                <a:solidFill>
                  <a:srgbClr val="001D35"/>
                </a:solidFill>
                <a:latin typeface="Montserrat"/>
                <a:ea typeface="Montserrat"/>
                <a:cs typeface="Montserrat"/>
                <a:sym typeface="Montserrat"/>
              </a:rPr>
              <a:t>У частини людей чиста й питна вода доступна з-під крана вдома.</a:t>
            </a:r>
            <a:endParaRPr b="1" i="0" sz="1400" u="none" cap="none" strike="noStrike">
              <a:solidFill>
                <a:srgbClr val="001D35"/>
              </a:solidFill>
              <a:latin typeface="Montserrat"/>
              <a:ea typeface="Montserrat"/>
              <a:cs typeface="Montserrat"/>
              <a:sym typeface="Montserrat"/>
            </a:endParaRPr>
          </a:p>
        </p:txBody>
      </p:sp>
      <p:sp>
        <p:nvSpPr>
          <p:cNvPr id="184" name="Google Shape;184;p8"/>
          <p:cNvSpPr txBox="1"/>
          <p:nvPr/>
        </p:nvSpPr>
        <p:spPr>
          <a:xfrm>
            <a:off x="6460850" y="3679450"/>
            <a:ext cx="2276400" cy="954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1" i="0" lang="uk" sz="1400" u="none" cap="none" strike="noStrike">
                <a:solidFill>
                  <a:srgbClr val="001D35"/>
                </a:solidFill>
                <a:latin typeface="Montserrat"/>
                <a:ea typeface="Montserrat"/>
                <a:cs typeface="Montserrat"/>
                <a:sym typeface="Montserrat"/>
              </a:rPr>
              <a:t>Інші витрачають час, сили або гроші, щоб отримати безпечну воду.</a:t>
            </a:r>
            <a:endParaRPr b="1" i="0" sz="1400" u="none" cap="none" strike="noStrike">
              <a:solidFill>
                <a:srgbClr val="001D35"/>
              </a:solidFill>
              <a:latin typeface="Montserrat"/>
              <a:ea typeface="Montserrat"/>
              <a:cs typeface="Montserrat"/>
              <a:sym typeface="Montserrat"/>
            </a:endParaRPr>
          </a:p>
        </p:txBody>
      </p:sp>
      <p:sp>
        <p:nvSpPr>
          <p:cNvPr id="185" name="Google Shape;185;p8"/>
          <p:cNvSpPr txBox="1"/>
          <p:nvPr/>
        </p:nvSpPr>
        <p:spPr>
          <a:xfrm>
            <a:off x="352025" y="1745122"/>
            <a:ext cx="2815500" cy="34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Нерівний доступ до води впливає на:</a:t>
            </a:r>
            <a:endParaRPr b="0" i="0" sz="18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600"/>
              <a:buFont typeface="Arial"/>
              <a:buNone/>
            </a:pPr>
            <a:r>
              <a:t/>
            </a:r>
            <a:endParaRPr b="0" i="0" sz="1800" u="none" cap="none" strike="noStrike">
              <a:solidFill>
                <a:srgbClr val="001D35"/>
              </a:solidFill>
              <a:latin typeface="Montserrat"/>
              <a:ea typeface="Montserrat"/>
              <a:cs typeface="Montserrat"/>
              <a:sym typeface="Montserrat"/>
            </a:endParaRPr>
          </a:p>
        </p:txBody>
      </p:sp>
      <p:sp>
        <p:nvSpPr>
          <p:cNvPr id="186" name="Google Shape;186;p8"/>
          <p:cNvSpPr/>
          <p:nvPr/>
        </p:nvSpPr>
        <p:spPr>
          <a:xfrm>
            <a:off x="275625" y="2473547"/>
            <a:ext cx="1190700" cy="487200"/>
          </a:xfrm>
          <a:prstGeom prst="roundRect">
            <a:avLst>
              <a:gd fmla="val 3204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200" u="none" cap="none" strike="noStrike">
                <a:solidFill>
                  <a:srgbClr val="0B264A"/>
                </a:solidFill>
                <a:latin typeface="Montserrat"/>
                <a:ea typeface="Montserrat"/>
                <a:cs typeface="Montserrat"/>
                <a:sym typeface="Montserrat"/>
              </a:rPr>
              <a:t>здоровʼя</a:t>
            </a:r>
            <a:endParaRPr b="1" i="0" sz="1200" u="none" cap="none" strike="noStrike">
              <a:solidFill>
                <a:srgbClr val="0B264A"/>
              </a:solidFill>
              <a:latin typeface="Montserrat"/>
              <a:ea typeface="Montserrat"/>
              <a:cs typeface="Montserrat"/>
              <a:sym typeface="Montserrat"/>
            </a:endParaRPr>
          </a:p>
        </p:txBody>
      </p:sp>
      <p:sp>
        <p:nvSpPr>
          <p:cNvPr id="187" name="Google Shape;187;p8"/>
          <p:cNvSpPr/>
          <p:nvPr/>
        </p:nvSpPr>
        <p:spPr>
          <a:xfrm>
            <a:off x="1506630" y="2473547"/>
            <a:ext cx="893700" cy="487200"/>
          </a:xfrm>
          <a:prstGeom prst="roundRect">
            <a:avLst>
              <a:gd fmla="val 3204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200" u="none" cap="none" strike="noStrike">
                <a:solidFill>
                  <a:srgbClr val="0B264A"/>
                </a:solidFill>
                <a:latin typeface="Montserrat"/>
                <a:ea typeface="Montserrat"/>
                <a:cs typeface="Montserrat"/>
                <a:sym typeface="Montserrat"/>
              </a:rPr>
              <a:t>освіту</a:t>
            </a:r>
            <a:endParaRPr b="1" i="0" sz="1200" u="none" cap="none" strike="noStrike">
              <a:solidFill>
                <a:srgbClr val="0B264A"/>
              </a:solidFill>
              <a:latin typeface="Montserrat"/>
              <a:ea typeface="Montserrat"/>
              <a:cs typeface="Montserrat"/>
              <a:sym typeface="Montserrat"/>
            </a:endParaRPr>
          </a:p>
        </p:txBody>
      </p:sp>
      <p:sp>
        <p:nvSpPr>
          <p:cNvPr id="188" name="Google Shape;188;p8"/>
          <p:cNvSpPr/>
          <p:nvPr/>
        </p:nvSpPr>
        <p:spPr>
          <a:xfrm>
            <a:off x="272825" y="3004769"/>
            <a:ext cx="3918900" cy="487200"/>
          </a:xfrm>
          <a:prstGeom prst="roundRect">
            <a:avLst>
              <a:gd fmla="val 3204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200" u="none" cap="none" strike="noStrike">
                <a:solidFill>
                  <a:srgbClr val="0B264A"/>
                </a:solidFill>
                <a:latin typeface="Montserrat"/>
                <a:ea typeface="Montserrat"/>
                <a:cs typeface="Montserrat"/>
                <a:sym typeface="Montserrat"/>
              </a:rPr>
              <a:t>час для навчання й роботи</a:t>
            </a:r>
            <a:endParaRPr b="1" i="0" sz="1200" u="none" cap="none" strike="noStrike">
              <a:solidFill>
                <a:srgbClr val="0B264A"/>
              </a:solidFill>
              <a:latin typeface="Montserrat"/>
              <a:ea typeface="Montserrat"/>
              <a:cs typeface="Montserrat"/>
              <a:sym typeface="Montserrat"/>
            </a:endParaRPr>
          </a:p>
        </p:txBody>
      </p:sp>
      <p:sp>
        <p:nvSpPr>
          <p:cNvPr id="189" name="Google Shape;189;p8"/>
          <p:cNvSpPr/>
          <p:nvPr/>
        </p:nvSpPr>
        <p:spPr>
          <a:xfrm>
            <a:off x="2440635" y="2473547"/>
            <a:ext cx="1751100" cy="487200"/>
          </a:xfrm>
          <a:prstGeom prst="roundRect">
            <a:avLst>
              <a:gd fmla="val 3204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200" u="none" cap="none" strike="noStrike">
                <a:solidFill>
                  <a:srgbClr val="0B264A"/>
                </a:solidFill>
                <a:latin typeface="Montserrat"/>
                <a:ea typeface="Montserrat"/>
                <a:cs typeface="Montserrat"/>
                <a:sym typeface="Montserrat"/>
              </a:rPr>
              <a:t>безпеку родини</a:t>
            </a:r>
            <a:endParaRPr b="1" i="0" sz="1200" u="none" cap="none" strike="noStrike">
              <a:solidFill>
                <a:srgbClr val="0B264A"/>
              </a:solidFill>
              <a:latin typeface="Montserrat"/>
              <a:ea typeface="Montserrat"/>
              <a:cs typeface="Montserrat"/>
              <a:sym typeface="Montserrat"/>
            </a:endParaRPr>
          </a:p>
        </p:txBody>
      </p:sp>
      <p:sp>
        <p:nvSpPr>
          <p:cNvPr id="190" name="Google Shape;190;p8"/>
          <p:cNvSpPr/>
          <p:nvPr/>
        </p:nvSpPr>
        <p:spPr>
          <a:xfrm>
            <a:off x="272874" y="3536010"/>
            <a:ext cx="3918900" cy="487200"/>
          </a:xfrm>
          <a:prstGeom prst="roundRect">
            <a:avLst>
              <a:gd fmla="val 32040" name="adj"/>
            </a:avLst>
          </a:prstGeom>
          <a:solidFill>
            <a:srgbClr val="B1ECC8"/>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chemeClr val="dk1"/>
              </a:buClr>
              <a:buSzPts val="2800"/>
              <a:buFont typeface="Arial"/>
              <a:buNone/>
            </a:pPr>
            <a:r>
              <a:rPr b="1" i="0" lang="uk" sz="1200" u="none" cap="none" strike="noStrike">
                <a:solidFill>
                  <a:srgbClr val="0B264A"/>
                </a:solidFill>
                <a:latin typeface="Montserrat"/>
                <a:ea typeface="Montserrat"/>
                <a:cs typeface="Montserrat"/>
                <a:sym typeface="Montserrat"/>
              </a:rPr>
              <a:t>можливості громади розвиватися</a:t>
            </a:r>
            <a:endParaRPr b="1" i="0" sz="1200" u="none" cap="none" strike="noStrike">
              <a:solidFill>
                <a:srgbClr val="0B264A"/>
              </a:solidFill>
              <a:latin typeface="Montserrat"/>
              <a:ea typeface="Montserrat"/>
              <a:cs typeface="Montserrat"/>
              <a:sym typeface="Montserrat"/>
            </a:endParaRPr>
          </a:p>
        </p:txBody>
      </p:sp>
      <p:pic>
        <p:nvPicPr>
          <p:cNvPr id="191" name="Google Shape;191;p8" title="Group 350.png"/>
          <p:cNvPicPr preferRelativeResize="0"/>
          <p:nvPr/>
        </p:nvPicPr>
        <p:blipFill rotWithShape="1">
          <a:blip r:embed="rId4">
            <a:alphaModFix/>
          </a:blip>
          <a:srcRect b="0" l="0" r="0" t="0"/>
          <a:stretch/>
        </p:blipFill>
        <p:spPr>
          <a:xfrm>
            <a:off x="5072525" y="2544438"/>
            <a:ext cx="1559619" cy="2451348"/>
          </a:xfrm>
          <a:prstGeom prst="rect">
            <a:avLst/>
          </a:prstGeom>
          <a:noFill/>
          <a:ln>
            <a:noFill/>
          </a:ln>
        </p:spPr>
      </p:pic>
      <p:pic>
        <p:nvPicPr>
          <p:cNvPr id="192" name="Google Shape;192;p8" title="Group 330.png"/>
          <p:cNvPicPr preferRelativeResize="0"/>
          <p:nvPr/>
        </p:nvPicPr>
        <p:blipFill rotWithShape="1">
          <a:blip r:embed="rId5">
            <a:alphaModFix/>
          </a:blip>
          <a:srcRect b="0" l="0" r="0" t="0"/>
          <a:stretch/>
        </p:blipFill>
        <p:spPr>
          <a:xfrm>
            <a:off x="6858049" y="204180"/>
            <a:ext cx="1879200" cy="2451343"/>
          </a:xfrm>
          <a:prstGeom prst="rect">
            <a:avLst/>
          </a:prstGeom>
          <a:noFill/>
          <a:ln>
            <a:noFill/>
          </a:ln>
        </p:spPr>
      </p:pic>
      <p:sp>
        <p:nvSpPr>
          <p:cNvPr id="193" name="Google Shape;193;p8"/>
          <p:cNvSpPr txBox="1"/>
          <p:nvPr/>
        </p:nvSpPr>
        <p:spPr>
          <a:xfrm>
            <a:off x="298825" y="4178175"/>
            <a:ext cx="45936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0" i="0" lang="uk" sz="1800" u="none" cap="none" strike="noStrike">
                <a:solidFill>
                  <a:srgbClr val="001D35"/>
                </a:solidFill>
                <a:latin typeface="Montserrat"/>
                <a:ea typeface="Montserrat"/>
                <a:cs typeface="Montserrat"/>
                <a:sym typeface="Montserrat"/>
              </a:rPr>
              <a:t>Чому вода може бути питанням соціальної справедливості?</a:t>
            </a:r>
            <a:endParaRPr b="0" i="0" sz="1800" u="none" cap="none" strike="noStrike">
              <a:solidFill>
                <a:srgbClr val="001D35"/>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DE9FF"/>
        </a:solidFill>
      </p:bgPr>
    </p:bg>
    <p:spTree>
      <p:nvGrpSpPr>
        <p:cNvPr id="197" name="Shape 197"/>
        <p:cNvGrpSpPr/>
        <p:nvPr/>
      </p:nvGrpSpPr>
      <p:grpSpPr>
        <a:xfrm>
          <a:off x="0" y="0"/>
          <a:ext cx="0" cy="0"/>
          <a:chOff x="0" y="0"/>
          <a:chExt cx="0" cy="0"/>
        </a:xfrm>
      </p:grpSpPr>
      <p:pic>
        <p:nvPicPr>
          <p:cNvPr id="198" name="Google Shape;198;p9" title="earth.png"/>
          <p:cNvPicPr preferRelativeResize="0"/>
          <p:nvPr/>
        </p:nvPicPr>
        <p:blipFill rotWithShape="1">
          <a:blip r:embed="rId3">
            <a:alphaModFix/>
          </a:blip>
          <a:srcRect b="0" l="130" r="130" t="0"/>
          <a:stretch/>
        </p:blipFill>
        <p:spPr>
          <a:xfrm>
            <a:off x="5790601" y="2815525"/>
            <a:ext cx="1261827" cy="1262448"/>
          </a:xfrm>
          <a:prstGeom prst="rect">
            <a:avLst/>
          </a:prstGeom>
          <a:noFill/>
          <a:ln>
            <a:noFill/>
          </a:ln>
        </p:spPr>
      </p:pic>
      <p:sp>
        <p:nvSpPr>
          <p:cNvPr id="199" name="Google Shape;199;p9"/>
          <p:cNvSpPr txBox="1"/>
          <p:nvPr>
            <p:ph idx="1" type="body"/>
          </p:nvPr>
        </p:nvSpPr>
        <p:spPr>
          <a:xfrm>
            <a:off x="303600" y="1183775"/>
            <a:ext cx="5228700" cy="3750600"/>
          </a:xfrm>
          <a:prstGeom prst="rect">
            <a:avLst/>
          </a:prstGeom>
          <a:noFill/>
          <a:ln>
            <a:noFill/>
          </a:ln>
        </p:spPr>
        <p:txBody>
          <a:bodyPr anchorCtr="0" anchor="t" bIns="91425" lIns="91425" spcFirstLastPara="1" rIns="91425" wrap="square" tIns="91425">
            <a:noAutofit/>
          </a:bodyPr>
          <a:lstStyle/>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На сторінці карти знайди панель налаштувань.</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У блоці </a:t>
            </a:r>
            <a:r>
              <a:rPr b="1" lang="uk" sz="1200">
                <a:solidFill>
                  <a:srgbClr val="001D35"/>
                </a:solidFill>
                <a:latin typeface="Montserrat"/>
                <a:ea typeface="Montserrat"/>
                <a:cs typeface="Montserrat"/>
                <a:sym typeface="Montserrat"/>
              </a:rPr>
              <a:t>Select a specific country / region / world</a:t>
            </a:r>
            <a:r>
              <a:rPr lang="uk" sz="1200">
                <a:solidFill>
                  <a:srgbClr val="001D35"/>
                </a:solidFill>
                <a:latin typeface="Montserrat"/>
                <a:ea typeface="Montserrat"/>
                <a:cs typeface="Montserrat"/>
                <a:sym typeface="Montserrat"/>
              </a:rPr>
              <a:t> обери </a:t>
            </a:r>
            <a:r>
              <a:rPr b="1" lang="uk" sz="1200">
                <a:solidFill>
                  <a:srgbClr val="001D35"/>
                </a:solidFill>
                <a:latin typeface="Montserrat"/>
                <a:ea typeface="Montserrat"/>
                <a:cs typeface="Montserrat"/>
                <a:sym typeface="Montserrat"/>
              </a:rPr>
              <a:t>World</a:t>
            </a:r>
            <a:r>
              <a:rPr lang="uk" sz="1200">
                <a:solidFill>
                  <a:srgbClr val="001D35"/>
                </a:solidFill>
                <a:latin typeface="Montserrat"/>
                <a:ea typeface="Montserrat"/>
                <a:cs typeface="Montserrat"/>
                <a:sym typeface="Montserrat"/>
              </a:rPr>
              <a:t>, щоб побачити загальну ситуацію у світі.</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У блоці </a:t>
            </a:r>
            <a:r>
              <a:rPr b="1" lang="uk" sz="1200">
                <a:solidFill>
                  <a:srgbClr val="001D35"/>
                </a:solidFill>
                <a:latin typeface="Montserrat"/>
                <a:ea typeface="Montserrat"/>
                <a:cs typeface="Montserrat"/>
                <a:sym typeface="Montserrat"/>
              </a:rPr>
              <a:t>Select an indicator to display data</a:t>
            </a:r>
            <a:r>
              <a:rPr lang="uk" sz="1200">
                <a:solidFill>
                  <a:srgbClr val="001D35"/>
                </a:solidFill>
                <a:latin typeface="Montserrat"/>
                <a:ea typeface="Montserrat"/>
                <a:cs typeface="Montserrat"/>
                <a:sym typeface="Montserrat"/>
              </a:rPr>
              <a:t> обери показник </a:t>
            </a:r>
            <a:r>
              <a:rPr b="1" lang="uk" sz="1200">
                <a:solidFill>
                  <a:srgbClr val="001D35"/>
                </a:solidFill>
                <a:latin typeface="Montserrat"/>
                <a:ea typeface="Montserrat"/>
                <a:cs typeface="Montserrat"/>
                <a:sym typeface="Montserrat"/>
              </a:rPr>
              <a:t>SDG 6.1.1 Drinking water</a:t>
            </a:r>
            <a:r>
              <a:rPr lang="uk" sz="1200">
                <a:solidFill>
                  <a:srgbClr val="001D35"/>
                </a:solidFill>
                <a:latin typeface="Montserrat"/>
                <a:ea typeface="Montserrat"/>
                <a:cs typeface="Montserrat"/>
                <a:sym typeface="Montserrat"/>
              </a:rPr>
              <a:t>.</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У налаштуваннях року обери </a:t>
            </a:r>
            <a:r>
              <a:rPr b="1" lang="uk" sz="1200">
                <a:solidFill>
                  <a:srgbClr val="001D35"/>
                </a:solidFill>
                <a:latin typeface="Montserrat"/>
                <a:ea typeface="Montserrat"/>
                <a:cs typeface="Montserrat"/>
                <a:sym typeface="Montserrat"/>
              </a:rPr>
              <a:t>Show latest year with data</a:t>
            </a:r>
            <a:r>
              <a:rPr lang="uk" sz="1200">
                <a:solidFill>
                  <a:srgbClr val="001D35"/>
                </a:solidFill>
                <a:latin typeface="Montserrat"/>
                <a:ea typeface="Montserrat"/>
                <a:cs typeface="Montserrat"/>
                <a:sym typeface="Montserrat"/>
              </a:rPr>
              <a:t>, щоб карта показала найновіші доступні дані.</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Натисни </a:t>
            </a:r>
            <a:r>
              <a:rPr b="1" lang="uk" sz="1200">
                <a:solidFill>
                  <a:srgbClr val="001D35"/>
                </a:solidFill>
                <a:latin typeface="Montserrat"/>
                <a:ea typeface="Montserrat"/>
                <a:cs typeface="Montserrat"/>
                <a:sym typeface="Montserrat"/>
              </a:rPr>
              <a:t>View selection</a:t>
            </a:r>
            <a:r>
              <a:rPr lang="uk" sz="1200">
                <a:solidFill>
                  <a:srgbClr val="001D35"/>
                </a:solidFill>
                <a:latin typeface="Montserrat"/>
                <a:ea typeface="Montserrat"/>
                <a:cs typeface="Montserrat"/>
                <a:sym typeface="Montserrat"/>
              </a:rPr>
              <a:t>.</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Після оновлення карти зверни увагу на кольори країн. Різні кольори показують різний рівень доступу населення до безпечної питної води.</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За потреби наведи курсор на окрему країну, щоб побачити конкретне значення показника та рік, за який подано дані.</a:t>
            </a:r>
            <a:endParaRPr sz="1200">
              <a:solidFill>
                <a:srgbClr val="001D35"/>
              </a:solidFill>
              <a:latin typeface="Montserrat"/>
              <a:ea typeface="Montserrat"/>
              <a:cs typeface="Montserrat"/>
              <a:sym typeface="Montserrat"/>
            </a:endParaRPr>
          </a:p>
          <a:p>
            <a:pPr indent="-171450" lvl="0" marL="269999" rtl="0" algn="l">
              <a:lnSpc>
                <a:spcPct val="100000"/>
              </a:lnSpc>
              <a:spcBef>
                <a:spcPts val="700"/>
              </a:spcBef>
              <a:spcAft>
                <a:spcPts val="0"/>
              </a:spcAft>
              <a:buClr>
                <a:srgbClr val="001D35"/>
              </a:buClr>
              <a:buSzPts val="1200"/>
              <a:buFont typeface="Montserrat"/>
              <a:buAutoNum type="arabicPeriod"/>
            </a:pPr>
            <a:r>
              <a:rPr lang="uk" sz="1200">
                <a:solidFill>
                  <a:srgbClr val="001D35"/>
                </a:solidFill>
                <a:latin typeface="Montserrat"/>
                <a:ea typeface="Montserrat"/>
                <a:cs typeface="Montserrat"/>
                <a:sym typeface="Montserrat"/>
              </a:rPr>
              <a:t>Зверни увагу на позначку </a:t>
            </a:r>
            <a:r>
              <a:rPr b="1" lang="uk" sz="1200">
                <a:solidFill>
                  <a:srgbClr val="001D35"/>
                </a:solidFill>
                <a:latin typeface="Montserrat"/>
                <a:ea typeface="Montserrat"/>
                <a:cs typeface="Montserrat"/>
                <a:sym typeface="Montserrat"/>
              </a:rPr>
              <a:t>No data available</a:t>
            </a:r>
            <a:r>
              <a:rPr lang="uk" sz="1200">
                <a:solidFill>
                  <a:srgbClr val="001D35"/>
                </a:solidFill>
                <a:latin typeface="Montserrat"/>
                <a:ea typeface="Montserrat"/>
                <a:cs typeface="Montserrat"/>
                <a:sym typeface="Montserrat"/>
              </a:rPr>
              <a:t>, якщо вона є на карті. Вона означає відсутність доступних даних для певної країни або року.</a:t>
            </a:r>
            <a:endParaRPr sz="1200">
              <a:solidFill>
                <a:srgbClr val="001D35"/>
              </a:solidFill>
              <a:latin typeface="Montserrat"/>
              <a:ea typeface="Montserrat"/>
              <a:cs typeface="Montserrat"/>
              <a:sym typeface="Montserrat"/>
            </a:endParaRPr>
          </a:p>
          <a:p>
            <a:pPr indent="0" lvl="0" marL="0" rtl="0" algn="l">
              <a:lnSpc>
                <a:spcPct val="100000"/>
              </a:lnSpc>
              <a:spcBef>
                <a:spcPts val="700"/>
              </a:spcBef>
              <a:spcAft>
                <a:spcPts val="700"/>
              </a:spcAft>
              <a:buSzPts val="1800"/>
              <a:buNone/>
            </a:pPr>
            <a:r>
              <a:t/>
            </a:r>
            <a:endParaRPr sz="1200">
              <a:solidFill>
                <a:srgbClr val="001D35"/>
              </a:solidFill>
              <a:latin typeface="Montserrat"/>
              <a:ea typeface="Montserrat"/>
              <a:cs typeface="Montserrat"/>
              <a:sym typeface="Montserrat"/>
            </a:endParaRPr>
          </a:p>
        </p:txBody>
      </p:sp>
      <p:sp>
        <p:nvSpPr>
          <p:cNvPr id="200" name="Google Shape;200;p9"/>
          <p:cNvSpPr txBox="1"/>
          <p:nvPr/>
        </p:nvSpPr>
        <p:spPr>
          <a:xfrm>
            <a:off x="352025" y="371475"/>
            <a:ext cx="4267200" cy="781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uk" sz="2400" u="none" cap="none" strike="noStrike">
                <a:solidFill>
                  <a:srgbClr val="001D35"/>
                </a:solidFill>
                <a:latin typeface="Montserrat ExtraBold"/>
                <a:ea typeface="Montserrat ExtraBold"/>
                <a:cs typeface="Montserrat ExtraBold"/>
                <a:sym typeface="Montserrat ExtraBold"/>
              </a:rPr>
              <a:t>ІНТЕРАКТИВНИЙ БЛОК «ВОДА НА КАРТІ СВІТУ»</a:t>
            </a:r>
            <a:endParaRPr b="0" i="0" sz="2400" u="none" cap="none" strike="noStrike">
              <a:solidFill>
                <a:srgbClr val="001D35"/>
              </a:solidFill>
              <a:latin typeface="Montserrat ExtraBold"/>
              <a:ea typeface="Montserrat ExtraBold"/>
              <a:cs typeface="Montserrat ExtraBold"/>
              <a:sym typeface="Montserrat ExtraBold"/>
            </a:endParaRPr>
          </a:p>
        </p:txBody>
      </p:sp>
      <p:sp>
        <p:nvSpPr>
          <p:cNvPr id="201" name="Google Shape;201;p9">
            <a:hlinkClick r:id="rId4"/>
          </p:cNvPr>
          <p:cNvSpPr/>
          <p:nvPr/>
        </p:nvSpPr>
        <p:spPr>
          <a:xfrm>
            <a:off x="6057250" y="371475"/>
            <a:ext cx="2005200" cy="899100"/>
          </a:xfrm>
          <a:prstGeom prst="roundRect">
            <a:avLst>
              <a:gd fmla="val 33036" name="adj"/>
            </a:avLst>
          </a:prstGeom>
          <a:solidFill>
            <a:srgbClr val="4895F7"/>
          </a:solidFill>
          <a:ln>
            <a:noFill/>
          </a:ln>
        </p:spPr>
        <p:txBody>
          <a:bodyPr anchorCtr="0" anchor="ctr" bIns="105225" lIns="105225" spcFirstLastPara="1" rIns="105225" wrap="square" tIns="105225">
            <a:noAutofit/>
          </a:bodyPr>
          <a:lstStyle/>
          <a:p>
            <a:pPr indent="0" lvl="0" marL="0" marR="0" rtl="0" algn="ctr">
              <a:lnSpc>
                <a:spcPct val="115000"/>
              </a:lnSpc>
              <a:spcBef>
                <a:spcPts val="1381"/>
              </a:spcBef>
              <a:spcAft>
                <a:spcPts val="1381"/>
              </a:spcAft>
              <a:buClr>
                <a:schemeClr val="dk1"/>
              </a:buClr>
              <a:buSzPts val="1266"/>
              <a:buFont typeface="Arial"/>
              <a:buNone/>
            </a:pPr>
            <a:r>
              <a:rPr b="1" i="0" lang="uk" sz="1956" u="none" cap="none" strike="noStrike">
                <a:solidFill>
                  <a:schemeClr val="lt1"/>
                </a:solidFill>
                <a:latin typeface="Montserrat"/>
                <a:ea typeface="Montserrat"/>
                <a:cs typeface="Montserrat"/>
                <a:sym typeface="Montserrat"/>
              </a:rPr>
              <a:t>Вода на карті світу </a:t>
            </a:r>
            <a:endParaRPr b="1" i="0" sz="1956" u="none" cap="none" strike="noStrike">
              <a:solidFill>
                <a:schemeClr val="lt1"/>
              </a:solidFill>
              <a:latin typeface="Montserrat"/>
              <a:ea typeface="Montserrat"/>
              <a:cs typeface="Montserrat"/>
              <a:sym typeface="Montserrat"/>
            </a:endParaRPr>
          </a:p>
        </p:txBody>
      </p:sp>
      <p:pic>
        <p:nvPicPr>
          <p:cNvPr id="202" name="Google Shape;202;p9"/>
          <p:cNvPicPr preferRelativeResize="0"/>
          <p:nvPr/>
        </p:nvPicPr>
        <p:blipFill rotWithShape="1">
          <a:blip r:embed="rId5">
            <a:alphaModFix/>
          </a:blip>
          <a:srcRect b="0" l="0" r="0" t="0"/>
          <a:stretch/>
        </p:blipFill>
        <p:spPr>
          <a:xfrm rot="-837815">
            <a:off x="4875406" y="607666"/>
            <a:ext cx="925672" cy="937015"/>
          </a:xfrm>
          <a:prstGeom prst="rect">
            <a:avLst/>
          </a:prstGeom>
          <a:noFill/>
          <a:ln>
            <a:noFill/>
          </a:ln>
        </p:spPr>
      </p:pic>
      <p:pic>
        <p:nvPicPr>
          <p:cNvPr id="203" name="Google Shape;203;p9"/>
          <p:cNvPicPr preferRelativeResize="0"/>
          <p:nvPr/>
        </p:nvPicPr>
        <p:blipFill rotWithShape="1">
          <a:blip r:embed="rId6">
            <a:alphaModFix/>
          </a:blip>
          <a:srcRect b="0" l="0" r="0" t="0"/>
          <a:stretch/>
        </p:blipFill>
        <p:spPr>
          <a:xfrm>
            <a:off x="6795424" y="2686382"/>
            <a:ext cx="2648574" cy="2747725"/>
          </a:xfrm>
          <a:prstGeom prst="rect">
            <a:avLst/>
          </a:prstGeom>
          <a:noFill/>
          <a:ln>
            <a:noFill/>
          </a:ln>
        </p:spPr>
      </p:pic>
      <p:pic>
        <p:nvPicPr>
          <p:cNvPr id="204" name="Google Shape;204;p9" title="qr-code (6).png">
            <a:hlinkClick r:id="rId7"/>
          </p:cNvPr>
          <p:cNvPicPr preferRelativeResize="0"/>
          <p:nvPr/>
        </p:nvPicPr>
        <p:blipFill>
          <a:blip r:embed="rId8">
            <a:alphaModFix/>
          </a:blip>
          <a:stretch>
            <a:fillRect/>
          </a:stretch>
        </p:blipFill>
        <p:spPr>
          <a:xfrm>
            <a:off x="6057250" y="1344850"/>
            <a:ext cx="2005200" cy="2005200"/>
          </a:xfrm>
          <a:prstGeom prst="roundRect">
            <a:avLst>
              <a:gd fmla="val 10232"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